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2" r:id="rId3"/>
    <p:sldId id="316" r:id="rId4"/>
    <p:sldId id="317" r:id="rId5"/>
    <p:sldId id="303" r:id="rId6"/>
    <p:sldId id="304" r:id="rId7"/>
    <p:sldId id="305" r:id="rId8"/>
    <p:sldId id="306" r:id="rId9"/>
    <p:sldId id="318" r:id="rId10"/>
    <p:sldId id="322" r:id="rId11"/>
    <p:sldId id="323" r:id="rId12"/>
    <p:sldId id="270" r:id="rId13"/>
    <p:sldId id="314" r:id="rId14"/>
    <p:sldId id="324" r:id="rId15"/>
    <p:sldId id="325" r:id="rId16"/>
    <p:sldId id="333" r:id="rId17"/>
    <p:sldId id="332" r:id="rId18"/>
    <p:sldId id="282" r:id="rId19"/>
    <p:sldId id="263" r:id="rId20"/>
    <p:sldId id="334" r:id="rId21"/>
    <p:sldId id="264" r:id="rId22"/>
    <p:sldId id="335" r:id="rId23"/>
    <p:sldId id="308" r:id="rId24"/>
    <p:sldId id="329" r:id="rId25"/>
    <p:sldId id="274" r:id="rId26"/>
    <p:sldId id="330" r:id="rId27"/>
    <p:sldId id="33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5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9199A-0148-4179-BAA1-9A69779CDBE9}" type="doc">
      <dgm:prSet loTypeId="urn:microsoft.com/office/officeart/2005/8/layout/process1" loCatId="process" qsTypeId="urn:microsoft.com/office/officeart/2005/8/quickstyle/3d1" qsCatId="3D" csTypeId="urn:microsoft.com/office/officeart/2005/8/colors/colorful2" csCatId="colorful" phldr="1"/>
      <dgm:spPr/>
    </dgm:pt>
    <dgm:pt modelId="{858937DD-FC24-4333-BE4E-E82131826DAC}">
      <dgm:prSet phldrT="[Text]"/>
      <dgm:spPr/>
      <dgm:t>
        <a:bodyPr/>
        <a:lstStyle/>
        <a:p>
          <a:r>
            <a:rPr lang="en-US" dirty="0"/>
            <a:t>Stratify Markers by N</a:t>
          </a:r>
        </a:p>
      </dgm:t>
    </dgm:pt>
    <dgm:pt modelId="{126E9EE6-84BB-46E7-A8D6-7086DD6FB76C}" type="parTrans" cxnId="{A9252C38-DB5F-4875-9768-A27361EE1953}">
      <dgm:prSet/>
      <dgm:spPr/>
      <dgm:t>
        <a:bodyPr/>
        <a:lstStyle/>
        <a:p>
          <a:endParaRPr lang="en-US"/>
        </a:p>
      </dgm:t>
    </dgm:pt>
    <dgm:pt modelId="{9728F72E-F688-4D81-B769-7F125B3F29CE}" type="sibTrans" cxnId="{A9252C38-DB5F-4875-9768-A27361EE1953}">
      <dgm:prSet/>
      <dgm:spPr/>
      <dgm:t>
        <a:bodyPr/>
        <a:lstStyle/>
        <a:p>
          <a:endParaRPr lang="en-US"/>
        </a:p>
      </dgm:t>
    </dgm:pt>
    <dgm:pt modelId="{6806FA0A-7AA1-4158-8461-D2A401B29BFA}">
      <dgm:prSet phldrT="[Text]"/>
      <dgm:spPr/>
      <dgm:t>
        <a:bodyPr/>
        <a:lstStyle/>
        <a:p>
          <a:r>
            <a:rPr lang="en-US" dirty="0"/>
            <a:t>Estimate Covariance using Truncated Z-scores</a:t>
          </a:r>
        </a:p>
      </dgm:t>
    </dgm:pt>
    <dgm:pt modelId="{6AF6A5B2-36ED-49F1-9EA0-E67FD22731A5}" type="parTrans" cxnId="{F9A1C6A4-542C-4F86-9A9E-384854EF3D31}">
      <dgm:prSet/>
      <dgm:spPr/>
      <dgm:t>
        <a:bodyPr/>
        <a:lstStyle/>
        <a:p>
          <a:endParaRPr lang="en-US"/>
        </a:p>
      </dgm:t>
    </dgm:pt>
    <dgm:pt modelId="{E9CA8E4F-14FA-4C58-B423-2AD4E188C3DC}" type="sibTrans" cxnId="{F9A1C6A4-542C-4F86-9A9E-384854EF3D31}">
      <dgm:prSet/>
      <dgm:spPr/>
      <dgm:t>
        <a:bodyPr/>
        <a:lstStyle/>
        <a:p>
          <a:endParaRPr lang="en-US"/>
        </a:p>
      </dgm:t>
    </dgm:pt>
    <dgm:pt modelId="{9841E2EF-5597-4EC6-9127-7D1DFCCEC054}">
      <dgm:prSet/>
      <dgm:spPr/>
      <dgm:t>
        <a:bodyPr/>
        <a:lstStyle/>
        <a:p>
          <a:r>
            <a:rPr lang="en-US" dirty="0"/>
            <a:t>Meta-analyze Correcting for Overlap</a:t>
          </a:r>
        </a:p>
      </dgm:t>
    </dgm:pt>
    <dgm:pt modelId="{0F108C35-B85D-4C23-97AC-2D1757CF10F3}" type="parTrans" cxnId="{B777F8B6-C2E1-423D-B94A-E3E4DF66569C}">
      <dgm:prSet/>
      <dgm:spPr/>
      <dgm:t>
        <a:bodyPr/>
        <a:lstStyle/>
        <a:p>
          <a:endParaRPr lang="en-US"/>
        </a:p>
      </dgm:t>
    </dgm:pt>
    <dgm:pt modelId="{DC4CCB39-E87F-451F-8635-17D8261E23C1}" type="sibTrans" cxnId="{B777F8B6-C2E1-423D-B94A-E3E4DF66569C}">
      <dgm:prSet/>
      <dgm:spPr/>
      <dgm:t>
        <a:bodyPr/>
        <a:lstStyle/>
        <a:p>
          <a:endParaRPr lang="en-US"/>
        </a:p>
      </dgm:t>
    </dgm:pt>
    <dgm:pt modelId="{36C3D4C1-2BCC-4CCF-86F8-06682090A76B}" type="pres">
      <dgm:prSet presAssocID="{B379199A-0148-4179-BAA1-9A69779CDBE9}" presName="Name0" presStyleCnt="0">
        <dgm:presLayoutVars>
          <dgm:dir/>
          <dgm:resizeHandles val="exact"/>
        </dgm:presLayoutVars>
      </dgm:prSet>
      <dgm:spPr/>
    </dgm:pt>
    <dgm:pt modelId="{0AC1935B-4D9A-4C1C-B568-A9B08703A1B4}" type="pres">
      <dgm:prSet presAssocID="{858937DD-FC24-4333-BE4E-E82131826DAC}" presName="node" presStyleLbl="node1" presStyleIdx="0" presStyleCnt="3">
        <dgm:presLayoutVars>
          <dgm:bulletEnabled val="1"/>
        </dgm:presLayoutVars>
      </dgm:prSet>
      <dgm:spPr/>
    </dgm:pt>
    <dgm:pt modelId="{E3AD7029-4D4B-41C0-B412-6D081EBF14C1}" type="pres">
      <dgm:prSet presAssocID="{9728F72E-F688-4D81-B769-7F125B3F29CE}" presName="sibTrans" presStyleLbl="sibTrans2D1" presStyleIdx="0" presStyleCnt="2"/>
      <dgm:spPr/>
    </dgm:pt>
    <dgm:pt modelId="{32313BBC-D5EF-455C-9512-2B6FA911F08D}" type="pres">
      <dgm:prSet presAssocID="{9728F72E-F688-4D81-B769-7F125B3F29CE}" presName="connectorText" presStyleLbl="sibTrans2D1" presStyleIdx="0" presStyleCnt="2"/>
      <dgm:spPr/>
    </dgm:pt>
    <dgm:pt modelId="{C89E00DA-9C28-497A-A6F6-FDC7840914B7}" type="pres">
      <dgm:prSet presAssocID="{6806FA0A-7AA1-4158-8461-D2A401B29BFA}" presName="node" presStyleLbl="node1" presStyleIdx="1" presStyleCnt="3">
        <dgm:presLayoutVars>
          <dgm:bulletEnabled val="1"/>
        </dgm:presLayoutVars>
      </dgm:prSet>
      <dgm:spPr/>
    </dgm:pt>
    <dgm:pt modelId="{8BD22572-1017-4691-BC6E-C932C4C84FE5}" type="pres">
      <dgm:prSet presAssocID="{E9CA8E4F-14FA-4C58-B423-2AD4E188C3DC}" presName="sibTrans" presStyleLbl="sibTrans2D1" presStyleIdx="1" presStyleCnt="2"/>
      <dgm:spPr/>
    </dgm:pt>
    <dgm:pt modelId="{471D10E1-405A-4E61-9068-59E3967B5C19}" type="pres">
      <dgm:prSet presAssocID="{E9CA8E4F-14FA-4C58-B423-2AD4E188C3DC}" presName="connectorText" presStyleLbl="sibTrans2D1" presStyleIdx="1" presStyleCnt="2"/>
      <dgm:spPr/>
    </dgm:pt>
    <dgm:pt modelId="{5BEBD298-F04F-4627-9119-3034DF66F565}" type="pres">
      <dgm:prSet presAssocID="{9841E2EF-5597-4EC6-9127-7D1DFCCEC054}" presName="node" presStyleLbl="node1" presStyleIdx="2" presStyleCnt="3">
        <dgm:presLayoutVars>
          <dgm:bulletEnabled val="1"/>
        </dgm:presLayoutVars>
      </dgm:prSet>
      <dgm:spPr/>
    </dgm:pt>
  </dgm:ptLst>
  <dgm:cxnLst>
    <dgm:cxn modelId="{D0F84C18-7A0A-487E-B9C9-D66D05D3011A}" type="presOf" srcId="{9728F72E-F688-4D81-B769-7F125B3F29CE}" destId="{E3AD7029-4D4B-41C0-B412-6D081EBF14C1}" srcOrd="0" destOrd="0" presId="urn:microsoft.com/office/officeart/2005/8/layout/process1"/>
    <dgm:cxn modelId="{E2344523-0747-474A-B82D-90182A15FCB9}" type="presOf" srcId="{B379199A-0148-4179-BAA1-9A69779CDBE9}" destId="{36C3D4C1-2BCC-4CCF-86F8-06682090A76B}" srcOrd="0" destOrd="0" presId="urn:microsoft.com/office/officeart/2005/8/layout/process1"/>
    <dgm:cxn modelId="{A9252C38-DB5F-4875-9768-A27361EE1953}" srcId="{B379199A-0148-4179-BAA1-9A69779CDBE9}" destId="{858937DD-FC24-4333-BE4E-E82131826DAC}" srcOrd="0" destOrd="0" parTransId="{126E9EE6-84BB-46E7-A8D6-7086DD6FB76C}" sibTransId="{9728F72E-F688-4D81-B769-7F125B3F29CE}"/>
    <dgm:cxn modelId="{0E16303B-B00B-4024-85A1-50D205F49580}" type="presOf" srcId="{E9CA8E4F-14FA-4C58-B423-2AD4E188C3DC}" destId="{471D10E1-405A-4E61-9068-59E3967B5C19}" srcOrd="1" destOrd="0" presId="urn:microsoft.com/office/officeart/2005/8/layout/process1"/>
    <dgm:cxn modelId="{A0CBE061-69E8-470D-BFC9-C2EF6255F5D7}" type="presOf" srcId="{6806FA0A-7AA1-4158-8461-D2A401B29BFA}" destId="{C89E00DA-9C28-497A-A6F6-FDC7840914B7}" srcOrd="0" destOrd="0" presId="urn:microsoft.com/office/officeart/2005/8/layout/process1"/>
    <dgm:cxn modelId="{B3DA7381-4D91-46E4-A8CB-279A238E7218}" type="presOf" srcId="{858937DD-FC24-4333-BE4E-E82131826DAC}" destId="{0AC1935B-4D9A-4C1C-B568-A9B08703A1B4}" srcOrd="0" destOrd="0" presId="urn:microsoft.com/office/officeart/2005/8/layout/process1"/>
    <dgm:cxn modelId="{964F8B8F-83AE-4BB7-90FD-961F5F2966B7}" type="presOf" srcId="{E9CA8E4F-14FA-4C58-B423-2AD4E188C3DC}" destId="{8BD22572-1017-4691-BC6E-C932C4C84FE5}" srcOrd="0" destOrd="0" presId="urn:microsoft.com/office/officeart/2005/8/layout/process1"/>
    <dgm:cxn modelId="{0FE8E094-3DAF-4938-9F7D-C87C994781D0}" type="presOf" srcId="{9841E2EF-5597-4EC6-9127-7D1DFCCEC054}" destId="{5BEBD298-F04F-4627-9119-3034DF66F565}" srcOrd="0" destOrd="0" presId="urn:microsoft.com/office/officeart/2005/8/layout/process1"/>
    <dgm:cxn modelId="{643EF49A-42C9-4CBC-B12C-DA73B8B14721}" type="presOf" srcId="{9728F72E-F688-4D81-B769-7F125B3F29CE}" destId="{32313BBC-D5EF-455C-9512-2B6FA911F08D}" srcOrd="1" destOrd="0" presId="urn:microsoft.com/office/officeart/2005/8/layout/process1"/>
    <dgm:cxn modelId="{F9A1C6A4-542C-4F86-9A9E-384854EF3D31}" srcId="{B379199A-0148-4179-BAA1-9A69779CDBE9}" destId="{6806FA0A-7AA1-4158-8461-D2A401B29BFA}" srcOrd="1" destOrd="0" parTransId="{6AF6A5B2-36ED-49F1-9EA0-E67FD22731A5}" sibTransId="{E9CA8E4F-14FA-4C58-B423-2AD4E188C3DC}"/>
    <dgm:cxn modelId="{B777F8B6-C2E1-423D-B94A-E3E4DF66569C}" srcId="{B379199A-0148-4179-BAA1-9A69779CDBE9}" destId="{9841E2EF-5597-4EC6-9127-7D1DFCCEC054}" srcOrd="2" destOrd="0" parTransId="{0F108C35-B85D-4C23-97AC-2D1757CF10F3}" sibTransId="{DC4CCB39-E87F-451F-8635-17D8261E23C1}"/>
    <dgm:cxn modelId="{9510FE13-AEFA-4602-8492-A9AE167EC4F0}" type="presParOf" srcId="{36C3D4C1-2BCC-4CCF-86F8-06682090A76B}" destId="{0AC1935B-4D9A-4C1C-B568-A9B08703A1B4}" srcOrd="0" destOrd="0" presId="urn:microsoft.com/office/officeart/2005/8/layout/process1"/>
    <dgm:cxn modelId="{21505D41-2A51-470C-B913-42B06715A5F9}" type="presParOf" srcId="{36C3D4C1-2BCC-4CCF-86F8-06682090A76B}" destId="{E3AD7029-4D4B-41C0-B412-6D081EBF14C1}" srcOrd="1" destOrd="0" presId="urn:microsoft.com/office/officeart/2005/8/layout/process1"/>
    <dgm:cxn modelId="{2F07F04E-C7CC-4897-8AF1-C106BD74CEF1}" type="presParOf" srcId="{E3AD7029-4D4B-41C0-B412-6D081EBF14C1}" destId="{32313BBC-D5EF-455C-9512-2B6FA911F08D}" srcOrd="0" destOrd="0" presId="urn:microsoft.com/office/officeart/2005/8/layout/process1"/>
    <dgm:cxn modelId="{00E6436F-1263-4681-ADB8-0E89693182C7}" type="presParOf" srcId="{36C3D4C1-2BCC-4CCF-86F8-06682090A76B}" destId="{C89E00DA-9C28-497A-A6F6-FDC7840914B7}" srcOrd="2" destOrd="0" presId="urn:microsoft.com/office/officeart/2005/8/layout/process1"/>
    <dgm:cxn modelId="{37636E25-64C1-4913-A3F5-EA6AED52C85D}" type="presParOf" srcId="{36C3D4C1-2BCC-4CCF-86F8-06682090A76B}" destId="{8BD22572-1017-4691-BC6E-C932C4C84FE5}" srcOrd="3" destOrd="0" presId="urn:microsoft.com/office/officeart/2005/8/layout/process1"/>
    <dgm:cxn modelId="{1A960CC0-FBB5-4232-811C-289361F630F8}" type="presParOf" srcId="{8BD22572-1017-4691-BC6E-C932C4C84FE5}" destId="{471D10E1-405A-4E61-9068-59E3967B5C19}" srcOrd="0" destOrd="0" presId="urn:microsoft.com/office/officeart/2005/8/layout/process1"/>
    <dgm:cxn modelId="{E6AB0F8B-6972-4928-A993-E3A39947A627}" type="presParOf" srcId="{36C3D4C1-2BCC-4CCF-86F8-06682090A76B}" destId="{5BEBD298-F04F-4627-9119-3034DF66F56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1935B-4D9A-4C1C-B568-A9B08703A1B4}">
      <dsp:nvSpPr>
        <dsp:cNvPr id="0" name=""/>
        <dsp:cNvSpPr/>
      </dsp:nvSpPr>
      <dsp:spPr>
        <a:xfrm>
          <a:off x="10179" y="505189"/>
          <a:ext cx="3042642" cy="1825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Stratify Markers by N</a:t>
          </a:r>
        </a:p>
      </dsp:txBody>
      <dsp:txXfrm>
        <a:off x="63649" y="558659"/>
        <a:ext cx="2935702" cy="1718645"/>
      </dsp:txXfrm>
    </dsp:sp>
    <dsp:sp modelId="{E3AD7029-4D4B-41C0-B412-6D081EBF14C1}">
      <dsp:nvSpPr>
        <dsp:cNvPr id="0" name=""/>
        <dsp:cNvSpPr/>
      </dsp:nvSpPr>
      <dsp:spPr>
        <a:xfrm>
          <a:off x="3357086" y="1040694"/>
          <a:ext cx="645040" cy="7545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3357086" y="1191609"/>
        <a:ext cx="451528" cy="452745"/>
      </dsp:txXfrm>
    </dsp:sp>
    <dsp:sp modelId="{C89E00DA-9C28-497A-A6F6-FDC7840914B7}">
      <dsp:nvSpPr>
        <dsp:cNvPr id="0" name=""/>
        <dsp:cNvSpPr/>
      </dsp:nvSpPr>
      <dsp:spPr>
        <a:xfrm>
          <a:off x="4269878" y="505189"/>
          <a:ext cx="3042642" cy="1825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Estimate Covariance using Truncated Z-scores</a:t>
          </a:r>
        </a:p>
      </dsp:txBody>
      <dsp:txXfrm>
        <a:off x="4323348" y="558659"/>
        <a:ext cx="2935702" cy="1718645"/>
      </dsp:txXfrm>
    </dsp:sp>
    <dsp:sp modelId="{8BD22572-1017-4691-BC6E-C932C4C84FE5}">
      <dsp:nvSpPr>
        <dsp:cNvPr id="0" name=""/>
        <dsp:cNvSpPr/>
      </dsp:nvSpPr>
      <dsp:spPr>
        <a:xfrm>
          <a:off x="7616785" y="1040694"/>
          <a:ext cx="645040" cy="7545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616785" y="1191609"/>
        <a:ext cx="451528" cy="452745"/>
      </dsp:txXfrm>
    </dsp:sp>
    <dsp:sp modelId="{5BEBD298-F04F-4627-9119-3034DF66F565}">
      <dsp:nvSpPr>
        <dsp:cNvPr id="0" name=""/>
        <dsp:cNvSpPr/>
      </dsp:nvSpPr>
      <dsp:spPr>
        <a:xfrm>
          <a:off x="8529577" y="505189"/>
          <a:ext cx="3042642" cy="18255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Meta-analyze Correcting for Overlap</a:t>
          </a:r>
        </a:p>
      </dsp:txBody>
      <dsp:txXfrm>
        <a:off x="8583047" y="558659"/>
        <a:ext cx="2935702" cy="1718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38C3B-B3BE-4AB0-9B11-9F28EF4DF32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8C334-670A-400F-BA38-446B36CD2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5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Ensures that </a:t>
                </a:r>
                <a:r>
                  <a:rPr lang="en-US" dirty="0" err="1"/>
                  <a:t>var</a:t>
                </a:r>
                <a:r>
                  <a:rPr lang="en-US" dirty="0"/>
                  <a:t>=1, uses weights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/>
                  <a:t> where e is vector of 1s,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 is estimated covariance matrix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Ensures that </a:t>
                </a:r>
                <a:r>
                  <a:rPr lang="en-US" dirty="0" err="1"/>
                  <a:t>var</a:t>
                </a:r>
                <a:r>
                  <a:rPr lang="en-US" dirty="0"/>
                  <a:t>=1, uses weights </a:t>
                </a:r>
                <a:r>
                  <a:rPr lang="en-US" b="0" i="0">
                    <a:latin typeface="Cambria Math" panose="02040503050406030204" pitchFamily="18" charset="0"/>
                  </a:rPr>
                  <a:t>[𝑤_1,…𝑤_𝐾 ]=〖</a:t>
                </a:r>
                <a:r>
                  <a:rPr lang="en-US" b="0" i="0">
                    <a:latin typeface="Cambria Math" panose="02040503050406030204" pitchFamily="18" charset="0"/>
                  </a:rPr>
                  <a:t>𝑒^𝑇 Ω^(−1)〗∕〖</a:t>
                </a:r>
                <a:r>
                  <a:rPr lang="en-US" b="0" i="0">
                    <a:latin typeface="Cambria Math" panose="02040503050406030204" pitchFamily="18" charset="0"/>
                  </a:rPr>
                  <a:t>𝑒^𝑇 Ω^(−1) 𝑒〗</a:t>
                </a:r>
                <a:r>
                  <a:rPr lang="en-US" dirty="0"/>
                  <a:t> where e is vector of 1s, and </a:t>
                </a:r>
                <a:r>
                  <a:rPr lang="en-US" b="0" i="0">
                    <a:latin typeface="Cambria Math" panose="02040503050406030204" pitchFamily="18" charset="0"/>
                  </a:rPr>
                  <a:t>Ω</a:t>
                </a:r>
                <a:r>
                  <a:rPr lang="en-US" dirty="0"/>
                  <a:t> is estimated covariance matrix of </a:t>
                </a:r>
                <a:r>
                  <a:rPr lang="en-US" b="0" i="0">
                    <a:latin typeface="Cambria Math" panose="02040503050406030204" pitchFamily="18" charset="0"/>
                  </a:rPr>
                  <a:t>𝜂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88415-8641-4C03-8833-0879FF39FE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8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FE74-14BC-43B4-A414-2647E63AA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5F328-2C49-4B69-8ED3-EACD53CD3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1D19C-F1DB-42F4-8AFD-093CF6FD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61D82-B21F-48B2-B41E-D9A6860C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C0EB-E4BD-4C7A-B9DE-504211E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0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7416-4DD4-41BF-9C99-2BAE3700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92038-3670-4BC3-9597-BBFAF9F65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9F8EB-947A-47CD-900E-FAC9A95F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AA87-C158-4BFB-ADE1-9E2C5E54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D18B5-618F-4CE8-8B28-D75C261F1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5B104E-0C1E-4829-9AAA-F6D8AC50A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3BD64-32D3-4061-AE88-D8A6B4F3F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54C0D-E078-47A8-8C66-695FED66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58717-3474-441A-9999-1905F6F24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E6825-4C0E-4471-A018-FE8C1B8A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DF4A-565A-4EBC-B71D-6192279C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99B3-770B-4073-B747-1B4EBCA5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7945F-F25B-4E4C-A909-4C012B01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82A24-4842-425C-A14E-372E02DF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537F9-787D-4951-A35D-E855F5CC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0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06C88-3921-43F1-B373-4A2093A2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886F9-254D-4085-B9E3-CE6FF124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227A9-71AF-4C32-AD97-0369C389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8C287-CC48-4061-ABDE-B78C5353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F8334-1986-4E62-A4B5-75DAD2E7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9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5DE8-53F9-4716-8A6A-9BE7604C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107E-D3CF-49E8-8B18-D92BDF40E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F864B-7760-465C-9D82-153E824DB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6C45D-6A36-46D7-9411-BC7586B1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0F86E-8886-4679-9192-92003C8EA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E457E-DD9C-4441-BE18-BD552080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4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30E29-33C6-49A4-A44C-9DE98DCE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3CE8-A800-41AB-93A2-F0C18A0B2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F62D1-A035-48CD-B701-98A736783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74994-AA07-44AF-9CAE-3F44FC33A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5E5A2-FA5C-4763-A69B-FDA149FB5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DEDFB-39EF-478F-B806-FDBEB0E4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069A9-8AEF-4D98-8F1C-7DB78BA6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9EF29C-AE5A-4B78-8105-D0573EA2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B01B-356A-4D8A-8971-0E4AB88F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F0B6E-66DD-43D1-BDC2-C3047692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3DD8C-889B-4A62-8B0C-D7C71E8C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4F91A-A77B-4A7D-A78E-6BE24E8E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4E0BD-BF2D-49BF-B2E7-EE7910D3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6E7AA-C943-41DC-9E94-92AA6BE08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6264B-0BAE-4D4F-9353-B6DB8D7F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4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9CE8A-2B1E-49D7-A28A-6B632413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97B1-45A3-46E9-B147-953579591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3CE2D-DF87-4670-B1CE-CDC031FF1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D4613-032C-4B2F-98FC-F2F2289D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738D9-8B2E-409E-AF65-5EAA00E8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EDFA5-7639-4ADE-B48F-24FA4292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2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4140-CF0E-4AA5-860D-3FF48708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98F3F-6521-4C96-9B13-46A59B83B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FAF2C6-AD3C-4C06-98AB-5357B3F78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FAD6F-3C44-45FF-AA9B-4E02FA44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C029A-DF1B-4441-99CE-C32BBB62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4D84E-4678-42ED-AE79-5C04188F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33060-245F-46D7-A8B1-DF0E0DDFF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170D6-24D9-4057-8954-8235C49BF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66582-8CDC-4C12-A4FD-DC8105363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B9DFD-5E75-4EE9-AB77-0E8E797BEA67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22E5F-2E6E-4557-9A1A-76DDABDB5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896DC-4D25-4A59-9578-CD1FFA937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4D9E-1CEF-4F22-B371-FA7C3D4DA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9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154F-49FE-4224-96EA-85C1683E9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Correcting for Sample Overlap in Association Meta-analysis Using Summary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FE00F-9E79-4678-821D-050B7F19F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sz="3200" dirty="0"/>
              <a:t>Sebanti Sengupta</a:t>
            </a:r>
          </a:p>
          <a:p>
            <a:r>
              <a:rPr lang="en-US" dirty="0"/>
              <a:t>11/15/2017</a:t>
            </a:r>
          </a:p>
        </p:txBody>
      </p:sp>
    </p:spTree>
    <p:extLst>
      <p:ext uri="{BB962C8B-B14F-4D97-AF65-F5344CB8AC3E}">
        <p14:creationId xmlns:p14="http://schemas.microsoft.com/office/powerpoint/2010/main" val="62953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EB0675F-F276-4148-9098-2BB69295A824}"/>
              </a:ext>
            </a:extLst>
          </p:cNvPr>
          <p:cNvSpPr txBox="1">
            <a:spLocks/>
          </p:cNvSpPr>
          <p:nvPr/>
        </p:nvSpPr>
        <p:spPr>
          <a:xfrm>
            <a:off x="318055" y="136526"/>
            <a:ext cx="11035745" cy="80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Stratifying Markers by Sample Size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683F7-4AE5-4C55-8394-56BC3A211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5" y="1087576"/>
            <a:ext cx="11453031" cy="1535044"/>
          </a:xfrm>
        </p:spPr>
        <p:txBody>
          <a:bodyPr>
            <a:normAutofit/>
          </a:bodyPr>
          <a:lstStyle/>
          <a:p>
            <a:r>
              <a:rPr lang="en-US" dirty="0"/>
              <a:t>The overlap number for a marker M may differ depending on whether it is present in the overlapping samples or not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4829FE-D98C-4361-BDC3-34F8625650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88" t="27462" r="8337" b="5235"/>
          <a:stretch/>
        </p:blipFill>
        <p:spPr>
          <a:xfrm>
            <a:off x="1954062" y="1963210"/>
            <a:ext cx="9028353" cy="4417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A65AD5-2471-4C79-9769-D432694F92A3}"/>
              </a:ext>
            </a:extLst>
          </p:cNvPr>
          <p:cNvSpPr txBox="1"/>
          <p:nvPr/>
        </p:nvSpPr>
        <p:spPr>
          <a:xfrm>
            <a:off x="117462" y="3630749"/>
            <a:ext cx="2054084" cy="120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Possible combinations for a marker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0186C78F-12F8-4D74-99C6-08AB9C87D4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9516082"/>
                  </p:ext>
                </p:extLst>
              </p:nvPr>
            </p:nvGraphicFramePr>
            <p:xfrm>
              <a:off x="10982415" y="3130138"/>
              <a:ext cx="788671" cy="2637180"/>
            </p:xfrm>
            <a:graphic>
              <a:graphicData uri="http://schemas.openxmlformats.org/drawingml/2006/table">
                <a:tbl>
                  <a:tblPr bandRow="1">
                    <a:tableStyleId>{00A15C55-8517-42AA-B614-E9B94910E393}</a:tableStyleId>
                  </a:tblPr>
                  <a:tblGrid>
                    <a:gridCol w="788671">
                      <a:extLst>
                        <a:ext uri="{9D8B030D-6E8A-4147-A177-3AD203B41FA5}">
                          <a16:colId xmlns:a16="http://schemas.microsoft.com/office/drawing/2014/main" val="3985471535"/>
                        </a:ext>
                      </a:extLst>
                    </a:gridCol>
                  </a:tblGrid>
                  <a:tr h="5274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1538114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1658736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4649477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6733819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166832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0186C78F-12F8-4D74-99C6-08AB9C87D4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9516082"/>
                  </p:ext>
                </p:extLst>
              </p:nvPr>
            </p:nvGraphicFramePr>
            <p:xfrm>
              <a:off x="10982415" y="3130138"/>
              <a:ext cx="788671" cy="2637180"/>
            </p:xfrm>
            <a:graphic>
              <a:graphicData uri="http://schemas.openxmlformats.org/drawingml/2006/table">
                <a:tbl>
                  <a:tblPr bandRow="1">
                    <a:tableStyleId>{00A15C55-8517-42AA-B614-E9B94910E393}</a:tableStyleId>
                  </a:tblPr>
                  <a:tblGrid>
                    <a:gridCol w="788671">
                      <a:extLst>
                        <a:ext uri="{9D8B030D-6E8A-4147-A177-3AD203B41FA5}">
                          <a16:colId xmlns:a16="http://schemas.microsoft.com/office/drawing/2014/main" val="3985471535"/>
                        </a:ext>
                      </a:extLst>
                    </a:gridCol>
                  </a:tblGrid>
                  <a:tr h="5274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69" t="-1149" r="-2308" b="-401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1538114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69" t="-101149" r="-2308" b="-301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1658736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69" t="-203488" r="-2308" b="-2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4649477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56733819"/>
                      </a:ext>
                    </a:extLst>
                  </a:tr>
                  <a:tr h="5274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69" t="-400000" r="-2308" b="-2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166832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7E1B729-681E-4ADD-B030-806CC84ECCEA}"/>
              </a:ext>
            </a:extLst>
          </p:cNvPr>
          <p:cNvSpPr txBox="1"/>
          <p:nvPr/>
        </p:nvSpPr>
        <p:spPr>
          <a:xfrm>
            <a:off x="10753990" y="1977452"/>
            <a:ext cx="1438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Overlap Number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DD66DC-B946-433E-9E9D-6EFBB57508A3}"/>
                  </a:ext>
                </a:extLst>
              </p:cNvPr>
              <p:cNvSpPr txBox="1"/>
              <p:nvPr/>
            </p:nvSpPr>
            <p:spPr>
              <a:xfrm>
                <a:off x="5630363" y="6307781"/>
                <a:ext cx="7555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where sample size of Cohort 2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0DD66DC-B946-433E-9E9D-6EFBB5750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363" y="6307781"/>
                <a:ext cx="7555550" cy="461665"/>
              </a:xfrm>
              <a:prstGeom prst="rect">
                <a:avLst/>
              </a:prstGeom>
              <a:blipFill>
                <a:blip r:embed="rId4"/>
                <a:stretch>
                  <a:fillRect l="-1291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63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13" y="0"/>
            <a:ext cx="10969487" cy="1325563"/>
          </a:xfrm>
        </p:spPr>
        <p:txBody>
          <a:bodyPr/>
          <a:lstStyle/>
          <a:p>
            <a:r>
              <a:rPr lang="en-US" dirty="0"/>
              <a:t>Estimating Covariance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4313" y="1179442"/>
                <a:ext cx="11290851" cy="5579167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the trait is independent of all markers, then sample correlation of the Z-scores can be used to estimate the covariance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Cov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Trait associated loci are expected to show correlation even when samples are independent</a:t>
                </a:r>
              </a:p>
              <a:p>
                <a:endParaRPr lang="en-US" dirty="0"/>
              </a:p>
              <a:p>
                <a:r>
                  <a:rPr lang="en-US" dirty="0"/>
                  <a:t>Use Z-scores truncated at some cut-off value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>
                        <a:latin typeface="Cambria Math"/>
                      </a:rPr>
                      <m:t> (</m:t>
                    </m:r>
                    <m:r>
                      <m:rPr>
                        <m:nor/>
                      </m:rPr>
                      <a:rPr lang="en-US">
                        <a:latin typeface="Cambria Math"/>
                      </a:rPr>
                      <m:t>abs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𝑍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, to estimate the correlation </a:t>
                </a:r>
              </a:p>
              <a:p>
                <a:pPr lvl="1"/>
                <a:r>
                  <a:rPr lang="en-US" dirty="0"/>
                  <a:t>Most results shown 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</m:t>
                    </m:r>
                    <m:r>
                      <a:rPr lang="en-US" i="1">
                        <a:latin typeface="Cambria Math"/>
                      </a:rPr>
                      <m:t>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4313" y="1179442"/>
                <a:ext cx="11290851" cy="5579167"/>
              </a:xfrm>
              <a:blipFill>
                <a:blip r:embed="rId2"/>
                <a:stretch>
                  <a:fillRect l="-972" t="-1747" r="-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34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13" y="0"/>
            <a:ext cx="10969487" cy="1325563"/>
          </a:xfrm>
        </p:spPr>
        <p:txBody>
          <a:bodyPr/>
          <a:lstStyle/>
          <a:p>
            <a:r>
              <a:rPr lang="en-US" dirty="0"/>
              <a:t>Correcting for Overlap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3"/>
                <a:ext cx="10515600" cy="514877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Meta-analysis done by adjusting the covariance term in the weights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The updated weights to correct for overlap are as follows: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limLoc m:val="undOvr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nary>
                                    <m:naryPr>
                                      <m:chr m:val="∑"/>
                                      <m:limLoc m:val="undOvr"/>
                                      <m:supHide m:val="on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/>
                                    <m:e>
                                      <m:nary>
                                        <m:naryPr>
                                          <m:chr m:val="∑"/>
                                          <m:limLoc m:val="undOvr"/>
                                          <m:supHide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≠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𝑤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nary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3"/>
                <a:ext cx="10515600" cy="5148774"/>
              </a:xfrm>
              <a:blipFill>
                <a:blip r:embed="rId2"/>
                <a:stretch>
                  <a:fillRect l="-1043" t="-1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39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035" y="1"/>
            <a:ext cx="10515600" cy="1298712"/>
          </a:xfrm>
        </p:spPr>
        <p:txBody>
          <a:bodyPr>
            <a:normAutofit/>
          </a:bodyPr>
          <a:lstStyle/>
          <a:p>
            <a:r>
              <a:rPr lang="en-US" dirty="0"/>
              <a:t>Effective Sample Size of Overlap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1870" y="1643270"/>
                <a:ext cx="10932808" cy="4996069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>
                    <a:latin typeface="Cambria Math" panose="02040503050406030204" pitchFamily="18" charset="0"/>
                  </a:rPr>
                  <a:t>We estimate effective sample size of overlap as:</a:t>
                </a:r>
              </a:p>
              <a:p>
                <a:endParaRPr lang="en-US" sz="32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𝑜𝑣𝑒𝑟𝑙𝑎𝑝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rad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r>
                  <a:rPr lang="en-US" sz="3200" dirty="0"/>
                  <a:t>Note that this need not be the actual number of samples overlapping</a:t>
                </a:r>
              </a:p>
              <a:p>
                <a:pPr lvl="1"/>
                <a:r>
                  <a:rPr lang="en-US" sz="2800" dirty="0" err="1"/>
                  <a:t>Eg</a:t>
                </a:r>
                <a:r>
                  <a:rPr lang="en-US" sz="2800" dirty="0"/>
                  <a:t>: For case-control studies, the overlap estimated may correspond to a range of overlap numbers depending on what proportion of cases and controls overlap respectively</a:t>
                </a:r>
              </a:p>
              <a:p>
                <a:pPr lvl="1"/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870" y="1643270"/>
                <a:ext cx="10932808" cy="4996069"/>
              </a:xfrm>
              <a:blipFill>
                <a:blip r:embed="rId2"/>
                <a:stretch>
                  <a:fillRect l="-1283" t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084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66DFCE-970D-48EB-8E7F-C2FC84DC417D}"/>
              </a:ext>
            </a:extLst>
          </p:cNvPr>
          <p:cNvSpPr txBox="1">
            <a:spLocks/>
          </p:cNvSpPr>
          <p:nvPr/>
        </p:nvSpPr>
        <p:spPr>
          <a:xfrm>
            <a:off x="202370" y="19882"/>
            <a:ext cx="11787259" cy="1422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Creating Overlapping Datasets: Case-Control Study (T2D)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5F6B855E-625C-4153-8420-6434DCD2EE12}"/>
              </a:ext>
            </a:extLst>
          </p:cNvPr>
          <p:cNvSpPr/>
          <p:nvPr/>
        </p:nvSpPr>
        <p:spPr>
          <a:xfrm rot="10800000">
            <a:off x="2527982" y="1662695"/>
            <a:ext cx="449035" cy="4423781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E18BDD-445B-4792-92B8-4D4A1CF9D4DE}"/>
              </a:ext>
            </a:extLst>
          </p:cNvPr>
          <p:cNvSpPr txBox="1"/>
          <p:nvPr/>
        </p:nvSpPr>
        <p:spPr>
          <a:xfrm>
            <a:off x="86689" y="3366753"/>
            <a:ext cx="2271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 3 European Studies from DIAMANTE: FUSION, METSIM and MGI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34069C-A94F-4D84-86E2-89C623069DC4}"/>
              </a:ext>
            </a:extLst>
          </p:cNvPr>
          <p:cNvSpPr txBox="1"/>
          <p:nvPr/>
        </p:nvSpPr>
        <p:spPr>
          <a:xfrm>
            <a:off x="2977017" y="6205665"/>
            <a:ext cx="3892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True combined sample size 25,240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8E408C-AC0A-4F98-81EB-88951B1DD7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80" t="7993" r="13337" b="22198"/>
          <a:stretch/>
        </p:blipFill>
        <p:spPr>
          <a:xfrm>
            <a:off x="2961724" y="1799771"/>
            <a:ext cx="8612137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9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6762" y="5080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Estimated Overlap Stratified by Sample Size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3406" y="5729447"/>
            <a:ext cx="3260033" cy="40011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Observed Sample Size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663177" y="3345075"/>
            <a:ext cx="218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Count of Markers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1349FD-6964-4575-ADEF-5E1790D502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" r="9498" b="2540"/>
          <a:stretch/>
        </p:blipFill>
        <p:spPr>
          <a:xfrm>
            <a:off x="614483" y="1608179"/>
            <a:ext cx="4539342" cy="4142854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C66449-90CC-4088-B9D3-6B9F9F3A72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86481" y="2101001"/>
          <a:ext cx="6825343" cy="2993930"/>
        </p:xfrm>
        <a:graphic>
          <a:graphicData uri="http://schemas.openxmlformats.org/drawingml/2006/table">
            <a:tbl>
              <a:tblPr firstRow="1">
                <a:tableStyleId>{85BE263C-DBD7-4A20-BB59-AAB30ACAA65A}</a:tableStyleId>
              </a:tblPr>
              <a:tblGrid>
                <a:gridCol w="1126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035">
                  <a:extLst>
                    <a:ext uri="{9D8B030D-6E8A-4147-A177-3AD203B41FA5}">
                      <a16:colId xmlns:a16="http://schemas.microsoft.com/office/drawing/2014/main" val="3313086101"/>
                    </a:ext>
                  </a:extLst>
                </a:gridCol>
                <a:gridCol w="2130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0879">
                  <a:extLst>
                    <a:ext uri="{9D8B030D-6E8A-4147-A177-3AD203B41FA5}">
                      <a16:colId xmlns:a16="http://schemas.microsoft.com/office/drawing/2014/main" val="26474089"/>
                    </a:ext>
                  </a:extLst>
                </a:gridCol>
              </a:tblGrid>
              <a:tr h="511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Category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Estimated Overlap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CI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4,418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B+B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2,209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(2,187, 2,209)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10,946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A+B+B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2,225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(2,175, 2,262)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20,921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B+B+C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2,656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(2,540, 2,765)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23,031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A+C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(52, 311)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27,449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A+B+B+C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2,326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(2,238, 2,365)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5843" y="5698670"/>
            <a:ext cx="4911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Z-scores truncated at cutoff = 1</a:t>
            </a:r>
          </a:p>
        </p:txBody>
      </p:sp>
    </p:spTree>
    <p:extLst>
      <p:ext uri="{BB962C8B-B14F-4D97-AF65-F5344CB8AC3E}">
        <p14:creationId xmlns:p14="http://schemas.microsoft.com/office/powerpoint/2010/main" val="2649125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0" y="191949"/>
            <a:ext cx="11343860" cy="858951"/>
          </a:xfrm>
        </p:spPr>
        <p:txBody>
          <a:bodyPr/>
          <a:lstStyle/>
          <a:p>
            <a:r>
              <a:rPr lang="en-US" dirty="0"/>
              <a:t>Meta-Analysis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3650" y="5608864"/>
            <a:ext cx="399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37847" y="3568254"/>
            <a:ext cx="40170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Naive Meta-analysis P-value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2968" y="5918278"/>
            <a:ext cx="27854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Target P-value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" t="10773" b="6861"/>
          <a:stretch/>
        </p:blipFill>
        <p:spPr>
          <a:xfrm>
            <a:off x="1419997" y="1912053"/>
            <a:ext cx="4701146" cy="40861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DC8279-041A-4C34-923B-A5BBDE99517D}"/>
              </a:ext>
            </a:extLst>
          </p:cNvPr>
          <p:cNvSpPr txBox="1"/>
          <p:nvPr/>
        </p:nvSpPr>
        <p:spPr>
          <a:xfrm>
            <a:off x="985830" y="1065978"/>
            <a:ext cx="5569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Meta-analysis without Correcting for Overlap</a:t>
            </a:r>
          </a:p>
        </p:txBody>
      </p:sp>
    </p:spTree>
    <p:extLst>
      <p:ext uri="{BB962C8B-B14F-4D97-AF65-F5344CB8AC3E}">
        <p14:creationId xmlns:p14="http://schemas.microsoft.com/office/powerpoint/2010/main" val="3026289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201FF6-49B8-4A2D-B0D8-869BF32384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t="10375" b="7259"/>
          <a:stretch/>
        </p:blipFill>
        <p:spPr>
          <a:xfrm>
            <a:off x="6695639" y="1728060"/>
            <a:ext cx="4830485" cy="41902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0" y="191949"/>
            <a:ext cx="11343860" cy="858951"/>
          </a:xfrm>
        </p:spPr>
        <p:txBody>
          <a:bodyPr/>
          <a:lstStyle/>
          <a:p>
            <a:r>
              <a:rPr lang="en-US" dirty="0"/>
              <a:t>Meta-Analysis 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3650" y="5608864"/>
            <a:ext cx="399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37847" y="3568254"/>
            <a:ext cx="40170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Naive Meta-analysis P-value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2968" y="5918278"/>
            <a:ext cx="27854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Target P-value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516542" y="3666943"/>
            <a:ext cx="40170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New Method P-value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63320" y="5819221"/>
            <a:ext cx="27854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Target P-value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8" t="10773" b="6861"/>
          <a:stretch/>
        </p:blipFill>
        <p:spPr>
          <a:xfrm>
            <a:off x="1498922" y="1864533"/>
            <a:ext cx="4701146" cy="40861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2DC8279-041A-4C34-923B-A5BBDE99517D}"/>
              </a:ext>
            </a:extLst>
          </p:cNvPr>
          <p:cNvSpPr txBox="1"/>
          <p:nvPr/>
        </p:nvSpPr>
        <p:spPr>
          <a:xfrm>
            <a:off x="985830" y="1065978"/>
            <a:ext cx="5569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Meta-analysis without Correcting for Overlap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84005-FF57-4502-98B8-ABE348AF5145}"/>
              </a:ext>
            </a:extLst>
          </p:cNvPr>
          <p:cNvSpPr txBox="1"/>
          <p:nvPr/>
        </p:nvSpPr>
        <p:spPr>
          <a:xfrm>
            <a:off x="6727182" y="1155880"/>
            <a:ext cx="556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Meta-analysis  Correcting for Overlap</a:t>
            </a:r>
          </a:p>
        </p:txBody>
      </p:sp>
    </p:spTree>
    <p:extLst>
      <p:ext uri="{BB962C8B-B14F-4D97-AF65-F5344CB8AC3E}">
        <p14:creationId xmlns:p14="http://schemas.microsoft.com/office/powerpoint/2010/main" val="367729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79BC-B6C1-4341-BEF2-F09129425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66" y="118646"/>
            <a:ext cx="11112394" cy="1325563"/>
          </a:xfrm>
        </p:spPr>
        <p:txBody>
          <a:bodyPr/>
          <a:lstStyle/>
          <a:p>
            <a:r>
              <a:rPr lang="en-US" dirty="0"/>
              <a:t>Creating Overlapped Datasets: Quantitative Trait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643AE3-C196-4F6F-809A-DADA00839466}"/>
              </a:ext>
            </a:extLst>
          </p:cNvPr>
          <p:cNvSpPr txBox="1"/>
          <p:nvPr/>
        </p:nvSpPr>
        <p:spPr>
          <a:xfrm>
            <a:off x="198544" y="3325877"/>
            <a:ext cx="1873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GLGC European Cohorts, Trait HDL-cholesterol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38A30CA8-DDEA-4313-857D-442178D67F5C}"/>
              </a:ext>
            </a:extLst>
          </p:cNvPr>
          <p:cNvSpPr/>
          <p:nvPr/>
        </p:nvSpPr>
        <p:spPr>
          <a:xfrm rot="10800000">
            <a:off x="2099357" y="1592704"/>
            <a:ext cx="449035" cy="4423781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6C00B7-0118-4114-B8B2-6B63438D681D}"/>
              </a:ext>
            </a:extLst>
          </p:cNvPr>
          <p:cNvSpPr txBox="1"/>
          <p:nvPr/>
        </p:nvSpPr>
        <p:spPr>
          <a:xfrm>
            <a:off x="1749286" y="6185311"/>
            <a:ext cx="382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True combined sample size 15,579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9C5EDE-9D4B-4236-92B0-9E9CE5DCFB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2" t="6911" r="13815" b="19992"/>
          <a:stretch/>
        </p:blipFill>
        <p:spPr>
          <a:xfrm>
            <a:off x="2575373" y="1652141"/>
            <a:ext cx="8516697" cy="439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55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6762" y="50801"/>
            <a:ext cx="10515600" cy="1214664"/>
          </a:xfrm>
        </p:spPr>
        <p:txBody>
          <a:bodyPr>
            <a:normAutofit/>
          </a:bodyPr>
          <a:lstStyle/>
          <a:p>
            <a:r>
              <a:rPr lang="en-US" dirty="0"/>
              <a:t>Estimated Overlap Stratified by Sample Size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1" r="10243" b="2223"/>
          <a:stretch/>
        </p:blipFill>
        <p:spPr>
          <a:xfrm>
            <a:off x="436672" y="1804306"/>
            <a:ext cx="4675687" cy="39724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729799" y="3351694"/>
            <a:ext cx="2185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Count of Markers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0844" y="5768544"/>
            <a:ext cx="2857500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Observed Sample Size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40090D-A113-41A9-A361-03199DAD9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05167"/>
              </p:ext>
            </p:extLst>
          </p:nvPr>
        </p:nvGraphicFramePr>
        <p:xfrm>
          <a:off x="5257800" y="2075523"/>
          <a:ext cx="6770866" cy="292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565">
                  <a:extLst>
                    <a:ext uri="{9D8B030D-6E8A-4147-A177-3AD203B41FA5}">
                      <a16:colId xmlns:a16="http://schemas.microsoft.com/office/drawing/2014/main" val="3440622458"/>
                    </a:ext>
                  </a:extLst>
                </a:gridCol>
                <a:gridCol w="1292901">
                  <a:extLst>
                    <a:ext uri="{9D8B030D-6E8A-4147-A177-3AD203B41FA5}">
                      <a16:colId xmlns:a16="http://schemas.microsoft.com/office/drawing/2014/main" val="702016901"/>
                    </a:ext>
                  </a:extLst>
                </a:gridCol>
                <a:gridCol w="1776333">
                  <a:extLst>
                    <a:ext uri="{9D8B030D-6E8A-4147-A177-3AD203B41FA5}">
                      <a16:colId xmlns:a16="http://schemas.microsoft.com/office/drawing/2014/main" val="4274450960"/>
                    </a:ext>
                  </a:extLst>
                </a:gridCol>
                <a:gridCol w="2181067">
                  <a:extLst>
                    <a:ext uri="{9D8B030D-6E8A-4147-A177-3AD203B41FA5}">
                      <a16:colId xmlns:a16="http://schemas.microsoft.com/office/drawing/2014/main" val="1226457991"/>
                    </a:ext>
                  </a:extLst>
                </a:gridCol>
              </a:tblGrid>
              <a:tr h="6423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Sample Size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Estimated Overlap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530862"/>
                  </a:ext>
                </a:extLst>
              </a:tr>
              <a:tr h="455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4,970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B+B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2,485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(2,478, 2,485)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7975486"/>
                  </a:ext>
                </a:extLst>
              </a:tr>
              <a:tr h="455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10,223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B+B+C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2,409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(2,324, 2500)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9934214"/>
                  </a:ext>
                </a:extLst>
              </a:tr>
              <a:tr h="455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12,811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A+B+B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2,448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(2,305, 2583)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1896901"/>
                  </a:ext>
                </a:extLst>
              </a:tr>
              <a:tr h="455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13,094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A+C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3760541"/>
                  </a:ext>
                </a:extLst>
              </a:tr>
              <a:tr h="455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18,064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A+B+B+C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2,546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(2,458, 2,592)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92956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AD01CBC-1F08-4BE7-9DB9-10C7F67F896B}"/>
              </a:ext>
            </a:extLst>
          </p:cNvPr>
          <p:cNvSpPr txBox="1"/>
          <p:nvPr/>
        </p:nvSpPr>
        <p:spPr>
          <a:xfrm>
            <a:off x="6665843" y="5698670"/>
            <a:ext cx="4911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Z-scores truncated at cutoff = 1</a:t>
            </a:r>
          </a:p>
        </p:txBody>
      </p:sp>
    </p:spTree>
    <p:extLst>
      <p:ext uri="{BB962C8B-B14F-4D97-AF65-F5344CB8AC3E}">
        <p14:creationId xmlns:p14="http://schemas.microsoft.com/office/powerpoint/2010/main" val="324868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Meta-analysis an important strategy for genetic association studies</a:t>
            </a:r>
          </a:p>
          <a:p>
            <a:pPr lvl="1"/>
            <a:r>
              <a:rPr lang="en-US" dirty="0"/>
              <a:t>Increases sample size and power</a:t>
            </a:r>
          </a:p>
          <a:p>
            <a:pPr lvl="1"/>
            <a:r>
              <a:rPr lang="en-US" dirty="0"/>
              <a:t>Can lead to discovery of novel loci</a:t>
            </a:r>
          </a:p>
          <a:p>
            <a:pPr lvl="1"/>
            <a:r>
              <a:rPr lang="en-US" dirty="0"/>
              <a:t>Can use previously published study results</a:t>
            </a:r>
          </a:p>
          <a:p>
            <a:endParaRPr lang="en-US" dirty="0"/>
          </a:p>
          <a:p>
            <a:r>
              <a:rPr lang="en-US" dirty="0"/>
              <a:t>What happens if different studies in the meta-analysis have samples in common?</a:t>
            </a:r>
          </a:p>
          <a:p>
            <a:endParaRPr lang="en-US" dirty="0"/>
          </a:p>
          <a:p>
            <a:r>
              <a:rPr lang="en-US" dirty="0"/>
              <a:t>We wish to estimate the ‘bottom-line’ p-value that corrects for sample overlap</a:t>
            </a:r>
          </a:p>
          <a:p>
            <a:pPr lvl="1"/>
            <a:r>
              <a:rPr lang="en-US" dirty="0"/>
              <a:t>Use summary statistics (Z-score, allele frequency, sample size)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3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310015"/>
            <a:ext cx="10515600" cy="901615"/>
          </a:xfrm>
        </p:spPr>
        <p:txBody>
          <a:bodyPr>
            <a:normAutofit/>
          </a:bodyPr>
          <a:lstStyle/>
          <a:p>
            <a:r>
              <a:rPr lang="en-US" dirty="0"/>
              <a:t>Meta-analysis Results</a:t>
            </a:r>
          </a:p>
        </p:txBody>
      </p:sp>
      <p:pic>
        <p:nvPicPr>
          <p:cNvPr id="4" name="Picture 2" descr="C:\Users\sebanti\Application Data\SSH\temp\targetvsmetap (3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3"/>
          <a:stretch/>
        </p:blipFill>
        <p:spPr bwMode="auto">
          <a:xfrm>
            <a:off x="1040508" y="2011123"/>
            <a:ext cx="4406135" cy="414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43650" y="5608864"/>
            <a:ext cx="399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977109" y="3883876"/>
            <a:ext cx="40170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Naive Meta-analysis P-value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8676" y="5781222"/>
            <a:ext cx="27854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Target P-value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45FB45-4007-4B7D-8446-310062DB2786}"/>
              </a:ext>
            </a:extLst>
          </p:cNvPr>
          <p:cNvSpPr txBox="1"/>
          <p:nvPr/>
        </p:nvSpPr>
        <p:spPr>
          <a:xfrm>
            <a:off x="673591" y="1264227"/>
            <a:ext cx="5569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Meta-analysis without Correcting for Overlap</a:t>
            </a:r>
          </a:p>
        </p:txBody>
      </p:sp>
    </p:spTree>
    <p:extLst>
      <p:ext uri="{BB962C8B-B14F-4D97-AF65-F5344CB8AC3E}">
        <p14:creationId xmlns:p14="http://schemas.microsoft.com/office/powerpoint/2010/main" val="2619047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310015"/>
            <a:ext cx="10515600" cy="901615"/>
          </a:xfrm>
        </p:spPr>
        <p:txBody>
          <a:bodyPr>
            <a:normAutofit/>
          </a:bodyPr>
          <a:lstStyle/>
          <a:p>
            <a:r>
              <a:rPr lang="en-US" dirty="0"/>
              <a:t>Meta-analysis Results</a:t>
            </a:r>
          </a:p>
        </p:txBody>
      </p:sp>
      <p:pic>
        <p:nvPicPr>
          <p:cNvPr id="4" name="Picture 2" descr="C:\Users\sebanti\Application Data\SSH\temp\targetvsmetap (3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3"/>
          <a:stretch/>
        </p:blipFill>
        <p:spPr bwMode="auto">
          <a:xfrm>
            <a:off x="1040508" y="2011123"/>
            <a:ext cx="4406135" cy="414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43650" y="5608864"/>
            <a:ext cx="399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977109" y="3883876"/>
            <a:ext cx="40170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Naive Meta-analysis P-value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8676" y="5781222"/>
            <a:ext cx="27854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Target P-value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4516543" y="3798017"/>
            <a:ext cx="40170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Weight-stratified Adjusted P-value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07575" y="5776804"/>
            <a:ext cx="27854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-log10 Target P-value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D44939-11E8-430A-83A1-15EC8AE35F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8015" b="8054"/>
          <a:stretch/>
        </p:blipFill>
        <p:spPr>
          <a:xfrm>
            <a:off x="6807055" y="2060021"/>
            <a:ext cx="4186442" cy="36701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145FB45-4007-4B7D-8446-310062DB2786}"/>
              </a:ext>
            </a:extLst>
          </p:cNvPr>
          <p:cNvSpPr txBox="1"/>
          <p:nvPr/>
        </p:nvSpPr>
        <p:spPr>
          <a:xfrm>
            <a:off x="673591" y="1264227"/>
            <a:ext cx="55694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Meta-analysis without Correcting for Overlap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3B602A-1F48-4A78-8E12-1B9813605067}"/>
              </a:ext>
            </a:extLst>
          </p:cNvPr>
          <p:cNvSpPr txBox="1"/>
          <p:nvPr/>
        </p:nvSpPr>
        <p:spPr>
          <a:xfrm>
            <a:off x="6557534" y="1378751"/>
            <a:ext cx="496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Meta-analysis  Correcting for Overlap</a:t>
            </a:r>
          </a:p>
        </p:txBody>
      </p:sp>
    </p:spTree>
    <p:extLst>
      <p:ext uri="{BB962C8B-B14F-4D97-AF65-F5344CB8AC3E}">
        <p14:creationId xmlns:p14="http://schemas.microsoft.com/office/powerpoint/2010/main" val="373074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3ECF-7629-422B-9A65-3E328F7F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113335"/>
            <a:ext cx="10515600" cy="946840"/>
          </a:xfrm>
        </p:spPr>
        <p:txBody>
          <a:bodyPr/>
          <a:lstStyle/>
          <a:p>
            <a:r>
              <a:rPr lang="en-US" dirty="0"/>
              <a:t>Meta-Analysis with Multiple Studies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893F4-1A17-4182-AB8F-6CA96856EF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1179443"/>
                <a:ext cx="10770704" cy="5313432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multiple studies, meta-analysis is conducted sequentially</a:t>
                </a:r>
              </a:p>
              <a:p>
                <a:endParaRPr lang="en-US" dirty="0"/>
              </a:p>
              <a:p>
                <a:r>
                  <a:rPr lang="en-US" dirty="0"/>
                  <a:t>When meta-analyzing a pair of studies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, for each marker we calculate</a:t>
                </a:r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Total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Weight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Effective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Sample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Size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𝑜𝑣𝑒𝑟𝑙𝑎𝑝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and this total weight is used when meta-analyzing the combined Z with a new study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6893F4-1A17-4182-AB8F-6CA96856EF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179443"/>
                <a:ext cx="10770704" cy="5313432"/>
              </a:xfrm>
              <a:blipFill>
                <a:blip r:embed="rId2"/>
                <a:stretch>
                  <a:fillRect l="-1188" t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93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45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576"/>
            <a:ext cx="10515600" cy="5063387"/>
          </a:xfrm>
        </p:spPr>
        <p:txBody>
          <a:bodyPr>
            <a:normAutofit/>
          </a:bodyPr>
          <a:lstStyle/>
          <a:p>
            <a:r>
              <a:rPr lang="en-US" dirty="0"/>
              <a:t>When different studies in a meta-analysis have overlapping samples, the standard methods lead to an inflation in type I error</a:t>
            </a:r>
          </a:p>
          <a:p>
            <a:endParaRPr lang="en-US" dirty="0"/>
          </a:p>
          <a:p>
            <a:r>
              <a:rPr lang="en-US" dirty="0"/>
              <a:t>If overlapping sample sizes are unknown, effective overlap sample size can be estimated</a:t>
            </a:r>
          </a:p>
          <a:p>
            <a:pPr lvl="1"/>
            <a:r>
              <a:rPr lang="en-US" dirty="0"/>
              <a:t>Assuming samples belong to the same ancestry</a:t>
            </a:r>
          </a:p>
          <a:p>
            <a:pPr lvl="1"/>
            <a:r>
              <a:rPr lang="en-US" dirty="0"/>
              <a:t>Actual overlap numbers may differ depending on overlap pattern</a:t>
            </a:r>
          </a:p>
          <a:p>
            <a:endParaRPr lang="en-US" dirty="0"/>
          </a:p>
          <a:p>
            <a:r>
              <a:rPr lang="en-US" dirty="0"/>
              <a:t>Covariance estimated using truncated Z-scores used to correct for overlap in meta-analysis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9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C1C5-D45D-4FA9-85B4-5F8773D4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CC0C8-4E36-4291-8474-B33059836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Goncalo </a:t>
            </a:r>
            <a:r>
              <a:rPr lang="en-US" dirty="0" err="1"/>
              <a:t>Abecasis</a:t>
            </a:r>
            <a:endParaRPr lang="en-US" dirty="0"/>
          </a:p>
          <a:p>
            <a:r>
              <a:rPr lang="en-US" dirty="0"/>
              <a:t>Michael </a:t>
            </a:r>
            <a:r>
              <a:rPr lang="en-US" dirty="0" err="1"/>
              <a:t>Boehnke</a:t>
            </a:r>
            <a:endParaRPr lang="en-US" dirty="0"/>
          </a:p>
          <a:p>
            <a:r>
              <a:rPr lang="en-US" dirty="0"/>
              <a:t>Daniel </a:t>
            </a:r>
            <a:r>
              <a:rPr lang="en-US" dirty="0" err="1"/>
              <a:t>Taliun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52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91D760-96C8-43D8-B069-CB71910B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009" y="248547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1804878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6F8D-502E-4FD1-B63A-87D0288D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4" y="-81823"/>
            <a:ext cx="11327295" cy="1325563"/>
          </a:xfrm>
        </p:spPr>
        <p:txBody>
          <a:bodyPr/>
          <a:lstStyle/>
          <a:p>
            <a:r>
              <a:rPr lang="en-US" dirty="0"/>
              <a:t>Estimated Overlap by Varying Cutoff Values: T2D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0" b="12158"/>
          <a:stretch/>
        </p:blipFill>
        <p:spPr bwMode="auto">
          <a:xfrm>
            <a:off x="914400" y="1100818"/>
            <a:ext cx="4159429" cy="385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7" b="14493"/>
          <a:stretch/>
        </p:blipFill>
        <p:spPr bwMode="auto">
          <a:xfrm>
            <a:off x="6474410" y="1100818"/>
            <a:ext cx="4183791" cy="3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3" t="69536" r="6413" b="16532"/>
          <a:stretch/>
        </p:blipFill>
        <p:spPr bwMode="auto">
          <a:xfrm>
            <a:off x="3731077" y="5489938"/>
            <a:ext cx="4351565" cy="75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32A08F-A05A-45D0-8FE9-9FA10749676A}"/>
              </a:ext>
            </a:extLst>
          </p:cNvPr>
          <p:cNvSpPr txBox="1"/>
          <p:nvPr/>
        </p:nvSpPr>
        <p:spPr>
          <a:xfrm>
            <a:off x="1974707" y="4853793"/>
            <a:ext cx="201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23,031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1FB57E-DFA6-476B-8936-E395F456926D}"/>
              </a:ext>
            </a:extLst>
          </p:cNvPr>
          <p:cNvSpPr txBox="1"/>
          <p:nvPr/>
        </p:nvSpPr>
        <p:spPr>
          <a:xfrm>
            <a:off x="7604078" y="4853793"/>
            <a:ext cx="2014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27,449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CAF81C-BE39-4E9D-A19A-D925B7913419}"/>
              </a:ext>
            </a:extLst>
          </p:cNvPr>
          <p:cNvSpPr txBox="1"/>
          <p:nvPr/>
        </p:nvSpPr>
        <p:spPr>
          <a:xfrm rot="16200000">
            <a:off x="4005060" y="2973428"/>
            <a:ext cx="439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Effective Sample Size of Overlap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DFF65B-484C-4F4C-90E5-851038B1C235}"/>
              </a:ext>
            </a:extLst>
          </p:cNvPr>
          <p:cNvSpPr txBox="1"/>
          <p:nvPr/>
        </p:nvSpPr>
        <p:spPr>
          <a:xfrm rot="16200000">
            <a:off x="-1493189" y="2973427"/>
            <a:ext cx="439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Effective Sample Size of Overlap</a:t>
            </a:r>
          </a:p>
        </p:txBody>
      </p:sp>
    </p:spTree>
    <p:extLst>
      <p:ext uri="{BB962C8B-B14F-4D97-AF65-F5344CB8AC3E}">
        <p14:creationId xmlns:p14="http://schemas.microsoft.com/office/powerpoint/2010/main" val="1811954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C110-A534-4445-B06F-8DD3328C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68" y="238539"/>
            <a:ext cx="10846905" cy="1026353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Overlap for Varying Cut-off Values: GLGC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1" b="12622"/>
          <a:stretch/>
        </p:blipFill>
        <p:spPr bwMode="auto">
          <a:xfrm>
            <a:off x="6939429" y="1134835"/>
            <a:ext cx="4162478" cy="38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1" b="10819"/>
          <a:stretch/>
        </p:blipFill>
        <p:spPr bwMode="auto">
          <a:xfrm>
            <a:off x="1501121" y="1134834"/>
            <a:ext cx="4152374" cy="391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3" t="69536" r="6413" b="16532"/>
          <a:stretch/>
        </p:blipFill>
        <p:spPr bwMode="auto">
          <a:xfrm>
            <a:off x="4000500" y="5523955"/>
            <a:ext cx="4351565" cy="75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8524E4-AA0B-4EDA-9F4F-6FD9EFB88254}"/>
              </a:ext>
            </a:extLst>
          </p:cNvPr>
          <p:cNvSpPr txBox="1"/>
          <p:nvPr/>
        </p:nvSpPr>
        <p:spPr>
          <a:xfrm rot="16200000">
            <a:off x="4494207" y="2867729"/>
            <a:ext cx="439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Effective Sample Size of Overlap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185049-8E83-42E2-9B02-4C5F5B989D63}"/>
              </a:ext>
            </a:extLst>
          </p:cNvPr>
          <p:cNvSpPr txBox="1"/>
          <p:nvPr/>
        </p:nvSpPr>
        <p:spPr>
          <a:xfrm rot="16200000">
            <a:off x="-1040418" y="3025092"/>
            <a:ext cx="439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Estimated Effective Sample Size of Overlap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F2CE37-8AE0-468C-9A2C-6B1149F316BD}"/>
              </a:ext>
            </a:extLst>
          </p:cNvPr>
          <p:cNvSpPr txBox="1"/>
          <p:nvPr/>
        </p:nvSpPr>
        <p:spPr>
          <a:xfrm>
            <a:off x="1766218" y="4969957"/>
            <a:ext cx="315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13,094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DEE3E9-F26B-4CA5-BA08-9E996F04F78E}"/>
              </a:ext>
            </a:extLst>
          </p:cNvPr>
          <p:cNvSpPr txBox="1"/>
          <p:nvPr/>
        </p:nvSpPr>
        <p:spPr>
          <a:xfrm>
            <a:off x="7664770" y="4969957"/>
            <a:ext cx="3154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 = 18,064</a:t>
            </a:r>
          </a:p>
        </p:txBody>
      </p:sp>
    </p:spTree>
    <p:extLst>
      <p:ext uri="{BB962C8B-B14F-4D97-AF65-F5344CB8AC3E}">
        <p14:creationId xmlns:p14="http://schemas.microsoft.com/office/powerpoint/2010/main" val="262950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B6EA-453E-4D6D-A9F0-2EF85CCF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966B60-CD48-4771-8B64-06DB5181E4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56" b="5099"/>
          <a:stretch/>
        </p:blipFill>
        <p:spPr>
          <a:xfrm>
            <a:off x="-13252" y="132524"/>
            <a:ext cx="12192000" cy="661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1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B6EA-453E-4D6D-A9F0-2EF85CCF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966B60-CD48-4771-8B64-06DB5181E4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56" b="5099"/>
          <a:stretch/>
        </p:blipFill>
        <p:spPr>
          <a:xfrm>
            <a:off x="-13252" y="132524"/>
            <a:ext cx="12192000" cy="661946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B658FCF-DB57-4899-903B-65A251F1214F}"/>
              </a:ext>
            </a:extLst>
          </p:cNvPr>
          <p:cNvSpPr/>
          <p:nvPr/>
        </p:nvSpPr>
        <p:spPr>
          <a:xfrm>
            <a:off x="4332849" y="1298713"/>
            <a:ext cx="5407499" cy="2628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Meta-analysis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Usual way to combine estimates from different studies: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𝜂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𝜂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the estimator of interest from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study (</a:t>
                </a:r>
                <a:r>
                  <a:rPr lang="en-US" dirty="0" err="1"/>
                  <a:t>eg</a:t>
                </a:r>
                <a:r>
                  <a:rPr lang="en-US" dirty="0"/>
                  <a:t>. Z-score or log odds ratio),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the corresponding estimated variance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the weight used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study in the meta-analysis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422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Standard Meta-analysis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8870" y="1139687"/>
                <a:ext cx="10624930" cy="5208103"/>
              </a:xfr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/>
                  <a:t>Usual way to combine estimates from different studies: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Var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𝜂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870" y="1139687"/>
                <a:ext cx="10624930" cy="5208103"/>
              </a:xfrm>
              <a:blipFill>
                <a:blip r:embed="rId2"/>
                <a:stretch>
                  <a:fillRect l="-1033" t="-19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/>
          <p:cNvSpPr/>
          <p:nvPr/>
        </p:nvSpPr>
        <p:spPr>
          <a:xfrm>
            <a:off x="4126395" y="3524744"/>
            <a:ext cx="3935896" cy="14444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/>
          <p:cNvSpPr/>
          <p:nvPr/>
        </p:nvSpPr>
        <p:spPr>
          <a:xfrm rot="10800000">
            <a:off x="8271802" y="4103884"/>
            <a:ext cx="1209821" cy="379828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525254" y="3917627"/>
            <a:ext cx="2222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true if samples overlap</a:t>
            </a:r>
          </a:p>
        </p:txBody>
      </p:sp>
    </p:spTree>
    <p:extLst>
      <p:ext uri="{BB962C8B-B14F-4D97-AF65-F5344CB8AC3E}">
        <p14:creationId xmlns:p14="http://schemas.microsoft.com/office/powerpoint/2010/main" val="178752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Standard Meta-analysis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8870" y="1139687"/>
                <a:ext cx="10624930" cy="5208103"/>
              </a:xfr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r>
                  <a:rPr lang="en-US" dirty="0"/>
                  <a:t>Usual way to combine estimates from different studies: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trike="sngStrike"/>
                        <m:t>Var</m:t>
                      </m:r>
                      <m:d>
                        <m:dPr>
                          <m:ctrlPr>
                            <a:rPr lang="en-US" i="1" strike="sngStrik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 strike="sngStrike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 strike="sngStrike">
                                  <a:latin typeface="Cambria Math"/>
                                </a:rPr>
                                <m:t>𝜂</m:t>
                              </m:r>
                            </m:e>
                          </m:acc>
                        </m:e>
                      </m:d>
                      <m:r>
                        <a:rPr lang="en-US" i="1" strike="sngStrike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 strike="sngStrike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trike="sngStrike">
                              <a:latin typeface="Cambria Math"/>
                            </a:rPr>
                            <m:t>𝑘</m:t>
                          </m:r>
                          <m:r>
                            <a:rPr lang="en-US" i="1" strike="sngStrike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 strike="sngStrike">
                              <a:latin typeface="Cambria Math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 strike="sngStrike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strike="sngStrike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 strike="sngStrike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 strike="sngStrike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trike="sngStrike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 strike="sngStrike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trike="sngStrike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rgbClr val="FF0000"/>
                          </a:solidFill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𝜂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+2 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</a:rPr>
                                <m:t>Cov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>
                              <a:solidFill>
                                <a:srgbClr val="FF0000"/>
                              </a:solidFill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870" y="1139687"/>
                <a:ext cx="10624930" cy="5208103"/>
              </a:xfrm>
              <a:blipFill>
                <a:blip r:embed="rId2"/>
                <a:stretch>
                  <a:fillRect l="-1033" t="-26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/>
          <p:cNvSpPr/>
          <p:nvPr/>
        </p:nvSpPr>
        <p:spPr>
          <a:xfrm>
            <a:off x="4139647" y="3392224"/>
            <a:ext cx="3935896" cy="14444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/>
          <p:cNvSpPr/>
          <p:nvPr/>
        </p:nvSpPr>
        <p:spPr>
          <a:xfrm rot="10800000">
            <a:off x="8271802" y="3918356"/>
            <a:ext cx="1209821" cy="379828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525254" y="3771855"/>
            <a:ext cx="2222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true if samples overlap</a:t>
            </a:r>
          </a:p>
        </p:txBody>
      </p:sp>
    </p:spTree>
    <p:extLst>
      <p:ext uri="{BB962C8B-B14F-4D97-AF65-F5344CB8AC3E}">
        <p14:creationId xmlns:p14="http://schemas.microsoft.com/office/powerpoint/2010/main" val="410395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Standard Meta-analysis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8870" y="1139687"/>
                <a:ext cx="10624930" cy="5208103"/>
              </a:xfr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normAutofit lnSpcReduction="10000"/>
              </a:bodyPr>
              <a:lstStyle/>
              <a:p>
                <a:r>
                  <a:rPr lang="en-US" dirty="0"/>
                  <a:t>Usual way to combine estimates from different studies: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𝜂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trike="sngStrike"/>
                        <m:t>Var</m:t>
                      </m:r>
                      <m:d>
                        <m:dPr>
                          <m:ctrlPr>
                            <a:rPr lang="en-US" i="1" strike="sngStrike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 strike="sngStrike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 strike="sngStrike">
                                  <a:latin typeface="Cambria Math"/>
                                </a:rPr>
                                <m:t>𝜂</m:t>
                              </m:r>
                            </m:e>
                          </m:acc>
                        </m:e>
                      </m:d>
                      <m:r>
                        <a:rPr lang="en-US" i="1" strike="sngStrike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 strike="sngStrike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trike="sngStrike">
                              <a:latin typeface="Cambria Math"/>
                            </a:rPr>
                            <m:t>𝑘</m:t>
                          </m:r>
                          <m:r>
                            <a:rPr lang="en-US" i="1" strike="sngStrike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 strike="sngStrike">
                              <a:latin typeface="Cambria Math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 strike="sngStrike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strike="sngStrike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 strike="sngStrike"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 strike="sngStrike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 strike="sngStrike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trike="sngStrike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 strike="sngStrike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trike="sngStrike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mtClean="0">
                          <a:solidFill>
                            <a:srgbClr val="FF0000"/>
                          </a:solidFill>
                        </a:rPr>
                        <m:t>Var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𝜂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+2 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𝐾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𝑙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</a:rPr>
                                <m:t>Cov</m:t>
                              </m:r>
                            </m:e>
                          </m:nary>
                          <m:r>
                            <m:rPr>
                              <m:nor/>
                            </m:rPr>
                            <a:rPr lang="en-US">
                              <a:solidFill>
                                <a:srgbClr val="FF0000"/>
                              </a:solidFill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rgbClr val="FF0000"/>
                              </a:solidFill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>
                              <a:solidFill>
                                <a:srgbClr val="FF0000"/>
                              </a:solidFill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870" y="1139687"/>
                <a:ext cx="10624930" cy="5208103"/>
              </a:xfrm>
              <a:blipFill>
                <a:blip r:embed="rId3"/>
                <a:stretch>
                  <a:fillRect l="-1033" t="-26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/>
          <p:cNvSpPr/>
          <p:nvPr/>
        </p:nvSpPr>
        <p:spPr>
          <a:xfrm>
            <a:off x="4139647" y="3392224"/>
            <a:ext cx="3935896" cy="14444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/>
          <p:cNvSpPr/>
          <p:nvPr/>
        </p:nvSpPr>
        <p:spPr>
          <a:xfrm rot="10800000">
            <a:off x="8271802" y="3918356"/>
            <a:ext cx="1209821" cy="379828"/>
          </a:xfrm>
          <a:prstGeom prst="right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525254" y="3771855"/>
            <a:ext cx="22226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true if samples overlap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939" y="2371471"/>
            <a:ext cx="3280060" cy="181588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Idea: estimate the covariance term using summary statistics</a:t>
            </a:r>
          </a:p>
        </p:txBody>
      </p:sp>
      <p:sp>
        <p:nvSpPr>
          <p:cNvPr id="8" name="Arrow: Right 7"/>
          <p:cNvSpPr/>
          <p:nvPr/>
        </p:nvSpPr>
        <p:spPr>
          <a:xfrm rot="4044123">
            <a:off x="2016218" y="4659841"/>
            <a:ext cx="1085543" cy="379828"/>
          </a:xfrm>
          <a:prstGeom prst="rightArrow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73" y="-62616"/>
            <a:ext cx="10515600" cy="1527068"/>
          </a:xfrm>
        </p:spPr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365" y="4094922"/>
            <a:ext cx="10931742" cy="2591626"/>
          </a:xfrm>
        </p:spPr>
        <p:txBody>
          <a:bodyPr>
            <a:noAutofit/>
          </a:bodyPr>
          <a:lstStyle/>
          <a:p>
            <a:r>
              <a:rPr lang="en-US" sz="3200" dirty="0"/>
              <a:t>Assume that samples are homogeneous, that is, belong to the same ancestry</a:t>
            </a:r>
          </a:p>
          <a:p>
            <a:pPr lvl="1"/>
            <a:r>
              <a:rPr lang="en-US" sz="2800" dirty="0"/>
              <a:t>Allele frequencies and effect sizes same in all samples</a:t>
            </a:r>
          </a:p>
          <a:p>
            <a:pPr lvl="1"/>
            <a:r>
              <a:rPr lang="en-US" sz="2800" dirty="0"/>
              <a:t>Do not vary with overlap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sz="3200" dirty="0"/>
          </a:p>
          <a:p>
            <a:pPr lvl="1"/>
            <a:endParaRPr lang="en-US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4280076-0FAA-4531-9287-26B821A42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921300"/>
              </p:ext>
            </p:extLst>
          </p:nvPr>
        </p:nvGraphicFramePr>
        <p:xfrm>
          <a:off x="278296" y="914400"/>
          <a:ext cx="11582400" cy="2835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62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989</Words>
  <Application>Microsoft Office PowerPoint</Application>
  <PresentationFormat>Widescreen</PresentationFormat>
  <Paragraphs>208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Times New Roman</vt:lpstr>
      <vt:lpstr>Office Theme</vt:lpstr>
      <vt:lpstr>Correcting for Sample Overlap in Association Meta-analysis Using Summary Statistics</vt:lpstr>
      <vt:lpstr>Background</vt:lpstr>
      <vt:lpstr>PowerPoint Presentation</vt:lpstr>
      <vt:lpstr>PowerPoint Presentation</vt:lpstr>
      <vt:lpstr>Standard Meta-analysis Method</vt:lpstr>
      <vt:lpstr>Standard Meta-analysis Method</vt:lpstr>
      <vt:lpstr>Standard Meta-analysis Method</vt:lpstr>
      <vt:lpstr>Standard Meta-analysis Method</vt:lpstr>
      <vt:lpstr>Method</vt:lpstr>
      <vt:lpstr>PowerPoint Presentation</vt:lpstr>
      <vt:lpstr>Estimating Covariance</vt:lpstr>
      <vt:lpstr>Correcting for Overlap</vt:lpstr>
      <vt:lpstr>Effective Sample Size of Overlap</vt:lpstr>
      <vt:lpstr>PowerPoint Presentation</vt:lpstr>
      <vt:lpstr>Estimated Overlap Stratified by Sample Size</vt:lpstr>
      <vt:lpstr>Meta-Analysis Results</vt:lpstr>
      <vt:lpstr>Meta-Analysis Results</vt:lpstr>
      <vt:lpstr>Creating Overlapped Datasets: Quantitative Trait</vt:lpstr>
      <vt:lpstr>Estimated Overlap Stratified by Sample Size</vt:lpstr>
      <vt:lpstr>Meta-analysis Results</vt:lpstr>
      <vt:lpstr>Meta-analysis Results</vt:lpstr>
      <vt:lpstr>Meta-Analysis with Multiple Studies</vt:lpstr>
      <vt:lpstr>In Summary</vt:lpstr>
      <vt:lpstr>Acknowledgements</vt:lpstr>
      <vt:lpstr>Thanks!</vt:lpstr>
      <vt:lpstr>Estimated Overlap by Varying Cutoff Values: T2D</vt:lpstr>
      <vt:lpstr>Estimated Overlap for Varying Cut-off Values: GLGC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Meta-analysis of Samples with Overlap : Updates</dc:title>
  <dc:creator>Sebanti Sengupta</dc:creator>
  <cp:lastModifiedBy>Sebanti Sengupta</cp:lastModifiedBy>
  <cp:revision>112</cp:revision>
  <dcterms:created xsi:type="dcterms:W3CDTF">2017-07-18T13:17:18Z</dcterms:created>
  <dcterms:modified xsi:type="dcterms:W3CDTF">2017-11-15T12:36:06Z</dcterms:modified>
</cp:coreProperties>
</file>