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94" r:id="rId2"/>
    <p:sldMasterId id="2147484018" r:id="rId3"/>
    <p:sldMasterId id="2147484043" r:id="rId4"/>
    <p:sldMasterId id="2147484106" r:id="rId5"/>
    <p:sldMasterId id="2147484169" r:id="rId6"/>
    <p:sldMasterId id="2147484181" r:id="rId7"/>
    <p:sldMasterId id="2147484194" r:id="rId8"/>
    <p:sldMasterId id="2147484207" r:id="rId9"/>
    <p:sldMasterId id="2147484233" r:id="rId10"/>
    <p:sldMasterId id="2147484246" r:id="rId11"/>
    <p:sldMasterId id="2147484272" r:id="rId12"/>
    <p:sldMasterId id="2147484285" r:id="rId13"/>
  </p:sldMasterIdLst>
  <p:notesMasterIdLst>
    <p:notesMasterId r:id="rId67"/>
  </p:notesMasterIdLst>
  <p:handoutMasterIdLst>
    <p:handoutMasterId r:id="rId68"/>
  </p:handoutMasterIdLst>
  <p:sldIdLst>
    <p:sldId id="453" r:id="rId14"/>
    <p:sldId id="513" r:id="rId15"/>
    <p:sldId id="674" r:id="rId16"/>
    <p:sldId id="636" r:id="rId17"/>
    <p:sldId id="698" r:id="rId18"/>
    <p:sldId id="682" r:id="rId19"/>
    <p:sldId id="656" r:id="rId20"/>
    <p:sldId id="683" r:id="rId21"/>
    <p:sldId id="684" r:id="rId22"/>
    <p:sldId id="706" r:id="rId23"/>
    <p:sldId id="686" r:id="rId24"/>
    <p:sldId id="687" r:id="rId25"/>
    <p:sldId id="688" r:id="rId26"/>
    <p:sldId id="677" r:id="rId27"/>
    <p:sldId id="678" r:id="rId28"/>
    <p:sldId id="662" r:id="rId29"/>
    <p:sldId id="689" r:id="rId30"/>
    <p:sldId id="707" r:id="rId31"/>
    <p:sldId id="665" r:id="rId32"/>
    <p:sldId id="666" r:id="rId33"/>
    <p:sldId id="709" r:id="rId34"/>
    <p:sldId id="667" r:id="rId35"/>
    <p:sldId id="668" r:id="rId36"/>
    <p:sldId id="669" r:id="rId37"/>
    <p:sldId id="692" r:id="rId38"/>
    <p:sldId id="693" r:id="rId39"/>
    <p:sldId id="699" r:id="rId40"/>
    <p:sldId id="700" r:id="rId41"/>
    <p:sldId id="694" r:id="rId42"/>
    <p:sldId id="595" r:id="rId43"/>
    <p:sldId id="455" r:id="rId44"/>
    <p:sldId id="519" r:id="rId45"/>
    <p:sldId id="641" r:id="rId46"/>
    <p:sldId id="625" r:id="rId47"/>
    <p:sldId id="597" r:id="rId48"/>
    <p:sldId id="647" r:id="rId49"/>
    <p:sldId id="598" r:id="rId50"/>
    <p:sldId id="622" r:id="rId51"/>
    <p:sldId id="600" r:id="rId52"/>
    <p:sldId id="601" r:id="rId53"/>
    <p:sldId id="602" r:id="rId54"/>
    <p:sldId id="603" r:id="rId55"/>
    <p:sldId id="604" r:id="rId56"/>
    <p:sldId id="605" r:id="rId57"/>
    <p:sldId id="642" r:id="rId58"/>
    <p:sldId id="607" r:id="rId59"/>
    <p:sldId id="608" r:id="rId60"/>
    <p:sldId id="614" r:id="rId61"/>
    <p:sldId id="635" r:id="rId62"/>
    <p:sldId id="646" r:id="rId63"/>
    <p:sldId id="705" r:id="rId64"/>
    <p:sldId id="634" r:id="rId65"/>
    <p:sldId id="673"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68438D"/>
    <a:srgbClr val="000014"/>
    <a:srgbClr val="4F81BD"/>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5" autoAdjust="0"/>
    <p:restoredTop sz="89343" autoAdjust="0"/>
  </p:normalViewPr>
  <p:slideViewPr>
    <p:cSldViewPr>
      <p:cViewPr varScale="1">
        <p:scale>
          <a:sx n="61" d="100"/>
          <a:sy n="61" d="100"/>
        </p:scale>
        <p:origin x="-1434" y="-84"/>
      </p:cViewPr>
      <p:guideLst>
        <p:guide orient="horz" pos="2160"/>
        <p:guide pos="2880"/>
      </p:guideLst>
    </p:cSldViewPr>
  </p:slideViewPr>
  <p:outlineViewPr>
    <p:cViewPr>
      <p:scale>
        <a:sx n="33" d="100"/>
        <a:sy n="33" d="100"/>
      </p:scale>
      <p:origin x="30" y="846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9" d="100"/>
          <a:sy n="69"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Xueling:CSG:T2D-GENES:Project1:Wave3_FINAL_Oct2013:wave3_Oct2013_simple_variant_statistic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Xueling:CSG:T2D-GENES:Project1:Wave3_FINAL_Oct2013:wave3_Oct2013_simple_variant_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stacked"/>
        <c:ser>
          <c:idx val="0"/>
          <c:order val="0"/>
          <c:tx>
            <c:strRef>
              <c:f>t2d!$B$1</c:f>
              <c:strCache>
                <c:ptCount val="1"/>
                <c:pt idx="0">
                  <c:v>Series 1</c:v>
                </c:pt>
              </c:strCache>
            </c:strRef>
          </c:tx>
          <c:dLbls>
            <c:spPr>
              <a:noFill/>
              <a:ln>
                <a:noFill/>
              </a:ln>
              <a:effectLst/>
            </c:spPr>
            <c:showVal val="1"/>
            <c:extLst>
              <c:ext xmlns:c15="http://schemas.microsoft.com/office/drawing/2012/chart" uri="{CE6537A1-D6FC-4f65-9D91-7224C49458BB}">
                <c15:layout/>
                <c15:showLeaderLines val="0"/>
              </c:ext>
            </c:extLst>
          </c:dLbls>
          <c:cat>
            <c:numRef>
              <c:f>t2d!$A$2:$A$10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t2d!$B$2:$B$10</c:f>
              <c:numCache>
                <c:formatCode>General</c:formatCode>
                <c:ptCount val="9"/>
                <c:pt idx="0">
                  <c:v>5</c:v>
                </c:pt>
                <c:pt idx="1">
                  <c:v>11</c:v>
                </c:pt>
                <c:pt idx="2">
                  <c:v>18</c:v>
                </c:pt>
                <c:pt idx="3">
                  <c:v>20</c:v>
                </c:pt>
                <c:pt idx="4">
                  <c:v>43</c:v>
                </c:pt>
                <c:pt idx="5">
                  <c:v>58</c:v>
                </c:pt>
                <c:pt idx="6">
                  <c:v>73</c:v>
                </c:pt>
                <c:pt idx="7">
                  <c:v>83</c:v>
                </c:pt>
                <c:pt idx="8">
                  <c:v>92</c:v>
                </c:pt>
              </c:numCache>
            </c:numRef>
          </c:val>
        </c:ser>
        <c:dLbls>
          <c:showVal val="1"/>
        </c:dLbls>
        <c:overlap val="100"/>
        <c:axId val="126504320"/>
        <c:axId val="126564224"/>
      </c:barChart>
      <c:catAx>
        <c:axId val="126504320"/>
        <c:scaling>
          <c:orientation val="minMax"/>
        </c:scaling>
        <c:axPos val="b"/>
        <c:title>
          <c:tx>
            <c:rich>
              <a:bodyPr/>
              <a:lstStyle/>
              <a:p>
                <a:pPr>
                  <a:defRPr/>
                </a:pPr>
                <a:r>
                  <a:rPr lang="en-US" dirty="0" smtClean="0"/>
                  <a:t>Year</a:t>
                </a:r>
                <a:endParaRPr lang="en-US" dirty="0"/>
              </a:p>
            </c:rich>
          </c:tx>
        </c:title>
        <c:numFmt formatCode="General" sourceLinked="1"/>
        <c:tickLblPos val="nextTo"/>
        <c:crossAx val="126564224"/>
        <c:crosses val="autoZero"/>
        <c:auto val="1"/>
        <c:lblAlgn val="ctr"/>
        <c:lblOffset val="100"/>
      </c:catAx>
      <c:valAx>
        <c:axId val="126564224"/>
        <c:scaling>
          <c:orientation val="minMax"/>
          <c:max val="120"/>
        </c:scaling>
        <c:axPos val="l"/>
        <c:title>
          <c:tx>
            <c:rich>
              <a:bodyPr rot="-5400000" vert="horz"/>
              <a:lstStyle/>
              <a:p>
                <a:pPr>
                  <a:defRPr/>
                </a:pPr>
                <a:r>
                  <a:rPr lang="en-US" dirty="0" smtClean="0"/>
                  <a:t># of T2D</a:t>
                </a:r>
                <a:r>
                  <a:rPr lang="en-US" baseline="0" dirty="0" smtClean="0"/>
                  <a:t> </a:t>
                </a:r>
                <a:r>
                  <a:rPr lang="en-US" dirty="0" smtClean="0"/>
                  <a:t>associated</a:t>
                </a:r>
                <a:r>
                  <a:rPr lang="en-US" baseline="0" dirty="0" smtClean="0"/>
                  <a:t> loci discovered </a:t>
                </a:r>
                <a:endParaRPr lang="en-US" dirty="0"/>
              </a:p>
            </c:rich>
          </c:tx>
          <c:layout>
            <c:manualLayout>
              <c:xMode val="edge"/>
              <c:yMode val="edge"/>
              <c:x val="1.47683228080931E-2"/>
              <c:y val="0.138348874614972"/>
            </c:manualLayout>
          </c:layout>
        </c:title>
        <c:numFmt formatCode="General" sourceLinked="1"/>
        <c:tickLblPos val="nextTo"/>
        <c:crossAx val="126504320"/>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3624401782878701"/>
          <c:y val="6.82577565632458E-2"/>
          <c:w val="0.82628129242465409"/>
          <c:h val="0.56851429755491101"/>
        </c:manualLayout>
      </c:layout>
      <c:barChart>
        <c:barDir val="col"/>
        <c:grouping val="stacked"/>
        <c:ser>
          <c:idx val="0"/>
          <c:order val="0"/>
          <c:tx>
            <c:strRef>
              <c:f>Wave3_FINAL_Oct2013!$B$3</c:f>
              <c:strCache>
                <c:ptCount val="1"/>
                <c:pt idx="0">
                  <c:v>single ancestry</c:v>
                </c:pt>
              </c:strCache>
            </c:strRef>
          </c:tx>
          <c:dLbls>
            <c:numFmt formatCode="0%" sourceLinked="0"/>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Wave3_FINAL_Oct2013!$C$2:$F$2</c:f>
              <c:strCache>
                <c:ptCount val="4"/>
                <c:pt idx="0">
                  <c:v>All variants</c:v>
                </c:pt>
                <c:pt idx="1">
                  <c:v>Synonymous</c:v>
                </c:pt>
                <c:pt idx="2">
                  <c:v>Non-Synonymous</c:v>
                </c:pt>
                <c:pt idx="3">
                  <c:v>Protein-truncating</c:v>
                </c:pt>
              </c:strCache>
            </c:strRef>
          </c:cat>
          <c:val>
            <c:numRef>
              <c:f>Wave3_FINAL_Oct2013!$C$3:$F$3</c:f>
              <c:numCache>
                <c:formatCode>General</c:formatCode>
                <c:ptCount val="4"/>
                <c:pt idx="0">
                  <c:v>0.75273375511062901</c:v>
                </c:pt>
                <c:pt idx="1">
                  <c:v>0.73194149246533324</c:v>
                </c:pt>
                <c:pt idx="2">
                  <c:v>0.77938573798861699</c:v>
                </c:pt>
                <c:pt idx="3">
                  <c:v>0.86334709322325409</c:v>
                </c:pt>
              </c:numCache>
            </c:numRef>
          </c:val>
        </c:ser>
        <c:ser>
          <c:idx val="1"/>
          <c:order val="1"/>
          <c:tx>
            <c:strRef>
              <c:f>Wave3_FINAL_Oct2013!$B$4</c:f>
              <c:strCache>
                <c:ptCount val="1"/>
                <c:pt idx="0">
                  <c:v>2-4 ancestries</c:v>
                </c:pt>
              </c:strCache>
            </c:strRef>
          </c:tx>
          <c:dLbls>
            <c:numFmt formatCode="0%" sourceLinked="0"/>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Wave3_FINAL_Oct2013!$C$2:$F$2</c:f>
              <c:strCache>
                <c:ptCount val="4"/>
                <c:pt idx="0">
                  <c:v>All variants</c:v>
                </c:pt>
                <c:pt idx="1">
                  <c:v>Synonymous</c:v>
                </c:pt>
                <c:pt idx="2">
                  <c:v>Non-Synonymous</c:v>
                </c:pt>
                <c:pt idx="3">
                  <c:v>Protein-truncating</c:v>
                </c:pt>
              </c:strCache>
            </c:strRef>
          </c:cat>
          <c:val>
            <c:numRef>
              <c:f>Wave3_FINAL_Oct2013!$C$4:$F$4</c:f>
              <c:numCache>
                <c:formatCode>General</c:formatCode>
                <c:ptCount val="4"/>
                <c:pt idx="0">
                  <c:v>0.22101959487104805</c:v>
                </c:pt>
                <c:pt idx="1">
                  <c:v>0.23753711750784903</c:v>
                </c:pt>
                <c:pt idx="2">
                  <c:v>0.20009455674296603</c:v>
                </c:pt>
                <c:pt idx="3">
                  <c:v>0.12917096663226696</c:v>
                </c:pt>
              </c:numCache>
            </c:numRef>
          </c:val>
        </c:ser>
        <c:ser>
          <c:idx val="2"/>
          <c:order val="2"/>
          <c:tx>
            <c:strRef>
              <c:f>Wave3_FINAL_Oct2013!$B$5</c:f>
              <c:strCache>
                <c:ptCount val="1"/>
                <c:pt idx="0">
                  <c:v>all ancestries</c:v>
                </c:pt>
              </c:strCache>
            </c:strRef>
          </c:tx>
          <c:dLbls>
            <c:numFmt formatCode="0%" sourceLinked="0"/>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Wave3_FINAL_Oct2013!$C$2:$F$2</c:f>
              <c:strCache>
                <c:ptCount val="4"/>
                <c:pt idx="0">
                  <c:v>All variants</c:v>
                </c:pt>
                <c:pt idx="1">
                  <c:v>Synonymous</c:v>
                </c:pt>
                <c:pt idx="2">
                  <c:v>Non-Synonymous</c:v>
                </c:pt>
                <c:pt idx="3">
                  <c:v>Protein-truncating</c:v>
                </c:pt>
              </c:strCache>
            </c:strRef>
          </c:cat>
          <c:val>
            <c:numRef>
              <c:f>Wave3_FINAL_Oct2013!$C$5:$F$5</c:f>
              <c:numCache>
                <c:formatCode>General</c:formatCode>
                <c:ptCount val="4"/>
                <c:pt idx="0">
                  <c:v>3.1064421352250498E-2</c:v>
                </c:pt>
                <c:pt idx="1">
                  <c:v>3.85120587309725E-2</c:v>
                </c:pt>
                <c:pt idx="2">
                  <c:v>2.0519705268416302E-2</c:v>
                </c:pt>
                <c:pt idx="3">
                  <c:v>7.4819401444788432E-3</c:v>
                </c:pt>
              </c:numCache>
            </c:numRef>
          </c:val>
        </c:ser>
        <c:dLbls/>
        <c:gapWidth val="54"/>
        <c:overlap val="100"/>
        <c:axId val="74726400"/>
        <c:axId val="74814208"/>
      </c:barChart>
      <c:catAx>
        <c:axId val="74726400"/>
        <c:scaling>
          <c:orientation val="minMax"/>
        </c:scaling>
        <c:axPos val="b"/>
        <c:numFmt formatCode="General" sourceLinked="0"/>
        <c:tickLblPos val="nextTo"/>
        <c:txPr>
          <a:bodyPr/>
          <a:lstStyle/>
          <a:p>
            <a:pPr>
              <a:defRPr sz="1600"/>
            </a:pPr>
            <a:endParaRPr lang="en-US"/>
          </a:p>
        </c:txPr>
        <c:crossAx val="74814208"/>
        <c:crossesAt val="0.5"/>
        <c:auto val="1"/>
        <c:lblAlgn val="ctr"/>
        <c:lblOffset val="100"/>
      </c:catAx>
      <c:valAx>
        <c:axId val="74814208"/>
        <c:scaling>
          <c:orientation val="minMax"/>
          <c:max val="1"/>
          <c:min val="0.5"/>
        </c:scaling>
        <c:axPos val="l"/>
        <c:majorGridlines/>
        <c:title>
          <c:tx>
            <c:rich>
              <a:bodyPr rot="-5400000" vert="horz"/>
              <a:lstStyle/>
              <a:p>
                <a:pPr>
                  <a:defRPr sz="1800" b="0"/>
                </a:pPr>
                <a:r>
                  <a:rPr lang="en-US" sz="1800" b="0"/>
                  <a:t>Proportion</a:t>
                </a:r>
                <a:r>
                  <a:rPr lang="en-US" sz="1800" b="0" baseline="0"/>
                  <a:t> </a:t>
                </a:r>
                <a:r>
                  <a:rPr lang="en-US" sz="1800" b="0"/>
                  <a:t>of variants</a:t>
                </a:r>
              </a:p>
            </c:rich>
          </c:tx>
          <c:layout>
            <c:manualLayout>
              <c:xMode val="edge"/>
              <c:yMode val="edge"/>
              <c:x val="2.8866978803442099E-2"/>
              <c:y val="0.21247820212949606"/>
            </c:manualLayout>
          </c:layout>
        </c:title>
        <c:numFmt formatCode="General" sourceLinked="1"/>
        <c:tickLblPos val="nextTo"/>
        <c:txPr>
          <a:bodyPr/>
          <a:lstStyle/>
          <a:p>
            <a:pPr>
              <a:defRPr sz="1600"/>
            </a:pPr>
            <a:endParaRPr lang="en-US"/>
          </a:p>
        </c:txPr>
        <c:crossAx val="74726400"/>
        <c:crosses val="autoZero"/>
        <c:crossBetween val="between"/>
        <c:majorUnit val="0.1"/>
        <c:minorUnit val="1.0000000000000002E-2"/>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3624401782878701"/>
          <c:y val="6.82577565632458E-2"/>
          <c:w val="0.82628129242465409"/>
          <c:h val="0.56851429755491101"/>
        </c:manualLayout>
      </c:layout>
      <c:barChart>
        <c:barDir val="col"/>
        <c:grouping val="stacked"/>
        <c:ser>
          <c:idx val="0"/>
          <c:order val="0"/>
          <c:tx>
            <c:strRef>
              <c:f>Wave3_FINAL_Oct2013!$B$3</c:f>
              <c:strCache>
                <c:ptCount val="1"/>
                <c:pt idx="0">
                  <c:v>single ancestry</c:v>
                </c:pt>
              </c:strCache>
            </c:strRef>
          </c:tx>
          <c:dLbls>
            <c:numFmt formatCode="0%" sourceLinked="0"/>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Wave3_FINAL_Oct2013!$C$2:$F$2</c:f>
              <c:strCache>
                <c:ptCount val="4"/>
                <c:pt idx="0">
                  <c:v>All variants</c:v>
                </c:pt>
                <c:pt idx="1">
                  <c:v>Synonymous</c:v>
                </c:pt>
                <c:pt idx="2">
                  <c:v>Non-Synonymous</c:v>
                </c:pt>
                <c:pt idx="3">
                  <c:v>Protein-truncating</c:v>
                </c:pt>
              </c:strCache>
            </c:strRef>
          </c:cat>
          <c:val>
            <c:numRef>
              <c:f>Wave3_FINAL_Oct2013!$C$3:$F$3</c:f>
              <c:numCache>
                <c:formatCode>General</c:formatCode>
                <c:ptCount val="4"/>
                <c:pt idx="0">
                  <c:v>0.75273375511062901</c:v>
                </c:pt>
                <c:pt idx="1">
                  <c:v>0.73194149246533324</c:v>
                </c:pt>
                <c:pt idx="2">
                  <c:v>0.7793857379886171</c:v>
                </c:pt>
                <c:pt idx="3">
                  <c:v>0.86334709322325409</c:v>
                </c:pt>
              </c:numCache>
            </c:numRef>
          </c:val>
        </c:ser>
        <c:ser>
          <c:idx val="1"/>
          <c:order val="1"/>
          <c:tx>
            <c:strRef>
              <c:f>Wave3_FINAL_Oct2013!$B$4</c:f>
              <c:strCache>
                <c:ptCount val="1"/>
                <c:pt idx="0">
                  <c:v>2-4 ancestries</c:v>
                </c:pt>
              </c:strCache>
            </c:strRef>
          </c:tx>
          <c:dLbls>
            <c:numFmt formatCode="0%" sourceLinked="0"/>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Wave3_FINAL_Oct2013!$C$2:$F$2</c:f>
              <c:strCache>
                <c:ptCount val="4"/>
                <c:pt idx="0">
                  <c:v>All variants</c:v>
                </c:pt>
                <c:pt idx="1">
                  <c:v>Synonymous</c:v>
                </c:pt>
                <c:pt idx="2">
                  <c:v>Non-Synonymous</c:v>
                </c:pt>
                <c:pt idx="3">
                  <c:v>Protein-truncating</c:v>
                </c:pt>
              </c:strCache>
            </c:strRef>
          </c:cat>
          <c:val>
            <c:numRef>
              <c:f>Wave3_FINAL_Oct2013!$C$4:$F$4</c:f>
              <c:numCache>
                <c:formatCode>General</c:formatCode>
                <c:ptCount val="4"/>
                <c:pt idx="0">
                  <c:v>0.22101959487104803</c:v>
                </c:pt>
                <c:pt idx="1">
                  <c:v>0.23753711750784903</c:v>
                </c:pt>
                <c:pt idx="2">
                  <c:v>0.20009455674296603</c:v>
                </c:pt>
                <c:pt idx="3">
                  <c:v>0.12917096663226696</c:v>
                </c:pt>
              </c:numCache>
            </c:numRef>
          </c:val>
        </c:ser>
        <c:ser>
          <c:idx val="2"/>
          <c:order val="2"/>
          <c:tx>
            <c:strRef>
              <c:f>Wave3_FINAL_Oct2013!$B$5</c:f>
              <c:strCache>
                <c:ptCount val="1"/>
                <c:pt idx="0">
                  <c:v>all ancestries</c:v>
                </c:pt>
              </c:strCache>
            </c:strRef>
          </c:tx>
          <c:dLbls>
            <c:numFmt formatCode="0%" sourceLinked="0"/>
            <c:spPr>
              <a:noFill/>
              <a:ln>
                <a:noFill/>
              </a:ln>
              <a:effectLst/>
            </c:spPr>
            <c:txPr>
              <a:bodyPr/>
              <a:lstStyle/>
              <a:p>
                <a:pPr>
                  <a:defRPr sz="1600"/>
                </a:pPr>
                <a:endParaRPr lang="en-US"/>
              </a:p>
            </c:txPr>
            <c:showVal val="1"/>
            <c:extLst>
              <c:ext xmlns:c15="http://schemas.microsoft.com/office/drawing/2012/chart" uri="{CE6537A1-D6FC-4f65-9D91-7224C49458BB}">
                <c15:showLeaderLines val="0"/>
              </c:ext>
            </c:extLst>
          </c:dLbls>
          <c:cat>
            <c:strRef>
              <c:f>Wave3_FINAL_Oct2013!$C$2:$F$2</c:f>
              <c:strCache>
                <c:ptCount val="4"/>
                <c:pt idx="0">
                  <c:v>All variants</c:v>
                </c:pt>
                <c:pt idx="1">
                  <c:v>Synonymous</c:v>
                </c:pt>
                <c:pt idx="2">
                  <c:v>Non-Synonymous</c:v>
                </c:pt>
                <c:pt idx="3">
                  <c:v>Protein-truncating</c:v>
                </c:pt>
              </c:strCache>
            </c:strRef>
          </c:cat>
          <c:val>
            <c:numRef>
              <c:f>Wave3_FINAL_Oct2013!$C$5:$F$5</c:f>
              <c:numCache>
                <c:formatCode>General</c:formatCode>
                <c:ptCount val="4"/>
                <c:pt idx="0">
                  <c:v>3.1064421352250498E-2</c:v>
                </c:pt>
                <c:pt idx="1">
                  <c:v>3.85120587309725E-2</c:v>
                </c:pt>
                <c:pt idx="2">
                  <c:v>2.0519705268416299E-2</c:v>
                </c:pt>
                <c:pt idx="3">
                  <c:v>7.4819401444788424E-3</c:v>
                </c:pt>
              </c:numCache>
            </c:numRef>
          </c:val>
        </c:ser>
        <c:dLbls/>
        <c:gapWidth val="54"/>
        <c:overlap val="100"/>
        <c:axId val="82654720"/>
        <c:axId val="82656256"/>
      </c:barChart>
      <c:catAx>
        <c:axId val="82654720"/>
        <c:scaling>
          <c:orientation val="minMax"/>
        </c:scaling>
        <c:axPos val="b"/>
        <c:numFmt formatCode="General" sourceLinked="0"/>
        <c:tickLblPos val="nextTo"/>
        <c:txPr>
          <a:bodyPr/>
          <a:lstStyle/>
          <a:p>
            <a:pPr>
              <a:defRPr sz="1600"/>
            </a:pPr>
            <a:endParaRPr lang="en-US"/>
          </a:p>
        </c:txPr>
        <c:crossAx val="82656256"/>
        <c:crossesAt val="0.5"/>
        <c:auto val="1"/>
        <c:lblAlgn val="ctr"/>
        <c:lblOffset val="100"/>
      </c:catAx>
      <c:valAx>
        <c:axId val="82656256"/>
        <c:scaling>
          <c:orientation val="minMax"/>
          <c:max val="1"/>
          <c:min val="0.5"/>
        </c:scaling>
        <c:axPos val="l"/>
        <c:majorGridlines/>
        <c:title>
          <c:tx>
            <c:rich>
              <a:bodyPr rot="-5400000" vert="horz"/>
              <a:lstStyle/>
              <a:p>
                <a:pPr>
                  <a:defRPr sz="1800" b="0"/>
                </a:pPr>
                <a:r>
                  <a:rPr lang="en-US" sz="1800" b="0"/>
                  <a:t>Proportion</a:t>
                </a:r>
                <a:r>
                  <a:rPr lang="en-US" sz="1800" b="0" baseline="0"/>
                  <a:t> </a:t>
                </a:r>
                <a:r>
                  <a:rPr lang="en-US" sz="1800" b="0"/>
                  <a:t>of variants</a:t>
                </a:r>
              </a:p>
            </c:rich>
          </c:tx>
          <c:layout>
            <c:manualLayout>
              <c:xMode val="edge"/>
              <c:yMode val="edge"/>
              <c:x val="2.8866978803442096E-2"/>
              <c:y val="0.21247820212949606"/>
            </c:manualLayout>
          </c:layout>
        </c:title>
        <c:numFmt formatCode="General" sourceLinked="1"/>
        <c:tickLblPos val="nextTo"/>
        <c:txPr>
          <a:bodyPr/>
          <a:lstStyle/>
          <a:p>
            <a:pPr>
              <a:defRPr sz="1600"/>
            </a:pPr>
            <a:endParaRPr lang="en-US"/>
          </a:p>
        </c:txPr>
        <c:crossAx val="82654720"/>
        <c:crosses val="autoZero"/>
        <c:crossBetween val="between"/>
        <c:majorUnit val="0.1"/>
        <c:minorUnit val="1.0000000000000002E-2"/>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0.25991</cdr:x>
      <cdr:y>0.71064</cdr:y>
    </cdr:from>
    <cdr:to>
      <cdr:x>0.97563</cdr:x>
      <cdr:y>0.77085</cdr:y>
    </cdr:to>
    <cdr:sp macro="" textlink="">
      <cdr:nvSpPr>
        <cdr:cNvPr id="2" name="TextBox 1"/>
        <cdr:cNvSpPr txBox="1"/>
      </cdr:nvSpPr>
      <cdr:spPr>
        <a:xfrm xmlns:a="http://schemas.openxmlformats.org/drawingml/2006/main">
          <a:off x="2061726" y="4776089"/>
          <a:ext cx="5677400" cy="4046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Slides courtesy of </a:t>
          </a:r>
          <a:r>
            <a:rPr lang="en-US" sz="2000" dirty="0" err="1" smtClean="0"/>
            <a:t>Xueling</a:t>
          </a:r>
          <a:r>
            <a:rPr lang="en-US" sz="2000" dirty="0" smtClean="0"/>
            <a:t> </a:t>
          </a:r>
          <a:r>
            <a:rPr lang="en-US" sz="2000" dirty="0" err="1" smtClean="0"/>
            <a:t>Sim</a:t>
          </a:r>
          <a:r>
            <a:rPr lang="en-US" sz="2000" dirty="0" smtClean="0"/>
            <a:t> and Tanya </a:t>
          </a:r>
          <a:r>
            <a:rPr lang="en-US" sz="2000" dirty="0" err="1" smtClean="0"/>
            <a:t>Teslovich</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0.25991</cdr:x>
      <cdr:y>0.71064</cdr:y>
    </cdr:from>
    <cdr:to>
      <cdr:x>0.98204</cdr:x>
      <cdr:y>0.77841</cdr:y>
    </cdr:to>
    <cdr:sp macro="" textlink="">
      <cdr:nvSpPr>
        <cdr:cNvPr id="2" name="TextBox 1"/>
        <cdr:cNvSpPr txBox="1"/>
      </cdr:nvSpPr>
      <cdr:spPr>
        <a:xfrm xmlns:a="http://schemas.openxmlformats.org/drawingml/2006/main">
          <a:off x="2061726" y="4776089"/>
          <a:ext cx="5728200" cy="4554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Slides courtesy of </a:t>
          </a:r>
          <a:r>
            <a:rPr lang="en-US" sz="2000" dirty="0" err="1" smtClean="0"/>
            <a:t>Xueling</a:t>
          </a:r>
          <a:r>
            <a:rPr lang="en-US" sz="2000" dirty="0" smtClean="0"/>
            <a:t> </a:t>
          </a:r>
          <a:r>
            <a:rPr lang="en-US" sz="2000" dirty="0" err="1" smtClean="0"/>
            <a:t>Sim</a:t>
          </a:r>
          <a:r>
            <a:rPr lang="en-US" sz="2000" dirty="0" smtClean="0"/>
            <a:t> and Tanya </a:t>
          </a:r>
          <a:r>
            <a:rPr lang="en-US" sz="2000" dirty="0" err="1" smtClean="0"/>
            <a:t>Teslovich</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3A04BD-3EDD-4A1E-877D-06E28858375D}" type="datetimeFigureOut">
              <a:rPr lang="en-US" smtClean="0"/>
              <a:pPr/>
              <a:t>12/7/2014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1A597C-40EC-481F-8418-3FF329C561FA}" type="slidenum">
              <a:rPr lang="en-US" smtClean="0"/>
              <a:pPr/>
              <a:t>‹#›</a:t>
            </a:fld>
            <a:endParaRPr lang="en-US"/>
          </a:p>
        </p:txBody>
      </p:sp>
    </p:spTree>
    <p:extLst>
      <p:ext uri="{BB962C8B-B14F-4D97-AF65-F5344CB8AC3E}">
        <p14:creationId xmlns:p14="http://schemas.microsoft.com/office/powerpoint/2010/main" xmlns="" val="2060844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FCB3F3B-7165-4977-9013-BB5727F54ABE}" type="datetimeFigureOut">
              <a:rPr lang="en-US"/>
              <a:pPr>
                <a:defRPr/>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8F285BA-BB25-4F4E-BEEE-77245521205C}" type="slidenum">
              <a:rPr lang="en-US"/>
              <a:pPr>
                <a:defRPr/>
              </a:pPr>
              <a:t>‹#›</a:t>
            </a:fld>
            <a:endParaRPr lang="en-US"/>
          </a:p>
        </p:txBody>
      </p:sp>
    </p:spTree>
    <p:extLst>
      <p:ext uri="{BB962C8B-B14F-4D97-AF65-F5344CB8AC3E}">
        <p14:creationId xmlns:p14="http://schemas.microsoft.com/office/powerpoint/2010/main" xmlns="" val="4275138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CC69F0-9B8B-4650-A363-8117A4119BB1}" type="slidenum">
              <a:rPr lang="en-US" altLang="en-US" smtClean="0">
                <a:latin typeface="Arial" pitchFamily="34" charset="0"/>
                <a:cs typeface="Arial" pitchFamily="34" charset="0"/>
              </a:rPr>
              <a:pPr eaLnBrk="1" hangingPunct="1">
                <a:spcBef>
                  <a:spcPct val="0"/>
                </a:spcBef>
              </a:pPr>
              <a:t>1</a:t>
            </a:fld>
            <a:endParaRPr lang="en-US" altLang="en-US" smtClean="0">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extLst>
      <p:ext uri="{BB962C8B-B14F-4D97-AF65-F5344CB8AC3E}">
        <p14:creationId xmlns:p14="http://schemas.microsoft.com/office/powerpoint/2010/main" xmlns="" val="204406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65745B-AA8D-4DEE-AA99-AEF5C6466929}" type="slidenum">
              <a:rPr lang="en-US" altLang="en-US" smtClean="0">
                <a:solidFill>
                  <a:prstClr val="black"/>
                </a:solidFill>
                <a:latin typeface="Arial" pitchFamily="34" charset="0"/>
                <a:cs typeface="Arial" pitchFamily="34" charset="0"/>
              </a:rPr>
              <a:pPr eaLnBrk="1" hangingPunct="1">
                <a:spcBef>
                  <a:spcPct val="0"/>
                </a:spcBef>
              </a:pPr>
              <a:t>11</a:t>
            </a:fld>
            <a:endParaRPr lang="en-US" altLang="en-US" smtClean="0">
              <a:solidFill>
                <a:prstClr val="black"/>
              </a:solidFill>
              <a:latin typeface="Arial" pitchFamily="34" charset="0"/>
              <a:cs typeface="Arial" pitchFamily="34" charset="0"/>
            </a:endParaRPr>
          </a:p>
        </p:txBody>
      </p:sp>
      <p:sp>
        <p:nvSpPr>
          <p:cNvPr id="440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FE05326-85C3-4BAA-89CB-444BC091E2F4}" type="slidenum">
              <a:rPr lang="en-US" altLang="en-US">
                <a:solidFill>
                  <a:prstClr val="black"/>
                </a:solidFill>
                <a:latin typeface="Arial" pitchFamily="34" charset="0"/>
                <a:cs typeface="+mn-cs"/>
              </a:rPr>
              <a:pPr algn="r" eaLnBrk="1" hangingPunct="1">
                <a:spcBef>
                  <a:spcPct val="0"/>
                </a:spcBef>
              </a:pPr>
              <a:t>11</a:t>
            </a:fld>
            <a:endParaRPr lang="en-US" altLang="en-US">
              <a:solidFill>
                <a:prstClr val="black"/>
              </a:solidFill>
              <a:latin typeface="Arial" pitchFamily="34" charset="0"/>
              <a:cs typeface="+mn-cs"/>
            </a:endParaRPr>
          </a:p>
        </p:txBody>
      </p:sp>
      <p:sp>
        <p:nvSpPr>
          <p:cNvPr id="4403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90CB2F2-0888-4FFA-8B51-B68698636B34}" type="slidenum">
              <a:rPr lang="en-US" altLang="en-US">
                <a:solidFill>
                  <a:prstClr val="black"/>
                </a:solidFill>
                <a:latin typeface="Arial" pitchFamily="34" charset="0"/>
                <a:cs typeface="+mn-cs"/>
              </a:rPr>
              <a:pPr algn="r" eaLnBrk="1" hangingPunct="1">
                <a:spcBef>
                  <a:spcPct val="0"/>
                </a:spcBef>
              </a:pPr>
              <a:t>11</a:t>
            </a:fld>
            <a:endParaRPr lang="en-US" altLang="en-US">
              <a:solidFill>
                <a:prstClr val="black"/>
              </a:solidFill>
              <a:latin typeface="Arial" pitchFamily="34" charset="0"/>
              <a:cs typeface="+mn-cs"/>
            </a:endParaRPr>
          </a:p>
        </p:txBody>
      </p:sp>
      <p:sp>
        <p:nvSpPr>
          <p:cNvPr id="440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52183CB-AD8A-461A-8BDF-C856BA12A936}" type="slidenum">
              <a:rPr lang="en-US" altLang="en-US">
                <a:solidFill>
                  <a:prstClr val="black"/>
                </a:solidFill>
                <a:latin typeface="Arial" pitchFamily="34" charset="0"/>
                <a:cs typeface="+mn-cs"/>
              </a:rPr>
              <a:pPr algn="r" eaLnBrk="1" hangingPunct="1">
                <a:spcBef>
                  <a:spcPct val="0"/>
                </a:spcBef>
              </a:pPr>
              <a:t>11</a:t>
            </a:fld>
            <a:endParaRPr lang="en-US" altLang="en-US">
              <a:solidFill>
                <a:prstClr val="black"/>
              </a:solidFill>
              <a:latin typeface="Arial" pitchFamily="34" charset="0"/>
              <a:cs typeface="+mn-cs"/>
            </a:endParaRPr>
          </a:p>
        </p:txBody>
      </p:sp>
      <p:sp>
        <p:nvSpPr>
          <p:cNvPr id="440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 val="273931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fld id="{D12AA7AA-3665-4FB4-A5C5-D738CF3B9BFA}" type="slidenum">
              <a:rPr lang="en-US" altLang="en-US" sz="1200" smtClean="0">
                <a:solidFill>
                  <a:prstClr val="black"/>
                </a:solidFill>
                <a:latin typeface="Arial" pitchFamily="34" charset="0"/>
              </a:rPr>
              <a:pPr/>
              <a:t>13</a:t>
            </a:fld>
            <a:endParaRPr lang="en-US" altLang="en-US" sz="1200" smtClean="0">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338879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AB5E36-D8AE-414D-BCFC-5AF05CE14454}" type="slidenum">
              <a:rPr lang="en-US" altLang="en-US" smtClean="0">
                <a:solidFill>
                  <a:prstClr val="black"/>
                </a:solidFill>
                <a:latin typeface="Arial" pitchFamily="34" charset="0"/>
              </a:rPr>
              <a:pPr eaLnBrk="1" hangingPunct="1">
                <a:spcBef>
                  <a:spcPct val="0"/>
                </a:spcBef>
              </a:pPr>
              <a:t>14</a:t>
            </a:fld>
            <a:endParaRPr lang="en-US" altLang="en-US" smtClean="0">
              <a:solidFill>
                <a:prstClr val="black"/>
              </a:solidFill>
              <a:latin typeface="Arial" pitchFamily="34" charset="0"/>
            </a:endParaRPr>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360E500-7591-4A36-9B4A-DC4F079DCE22}" type="slidenum">
              <a:rPr lang="en-US" altLang="en-US">
                <a:solidFill>
                  <a:prstClr val="black"/>
                </a:solidFill>
                <a:latin typeface="Arial" pitchFamily="34" charset="0"/>
                <a:ea typeface="ヒラギノ角ゴ Pro W3"/>
                <a:cs typeface="ヒラギノ角ゴ Pro W3"/>
              </a:rPr>
              <a:pPr algn="r" eaLnBrk="1" hangingPunct="1">
                <a:spcBef>
                  <a:spcPct val="0"/>
                </a:spcBef>
              </a:pPr>
              <a:t>14</a:t>
            </a:fld>
            <a:endParaRPr lang="en-US" altLang="en-US">
              <a:solidFill>
                <a:prstClr val="black"/>
              </a:solidFill>
              <a:latin typeface="Arial" pitchFamily="34" charset="0"/>
              <a:ea typeface="ヒラギノ角ゴ Pro W3"/>
              <a:cs typeface="ヒラギノ角ゴ Pro W3"/>
            </a:endParaRPr>
          </a:p>
        </p:txBody>
      </p:sp>
      <p:sp>
        <p:nvSpPr>
          <p:cNvPr id="4813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 val="172567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AB5E36-D8AE-414D-BCFC-5AF05CE14454}" type="slidenum">
              <a:rPr lang="en-US" altLang="en-US" smtClean="0">
                <a:solidFill>
                  <a:prstClr val="black"/>
                </a:solidFill>
                <a:latin typeface="Arial" pitchFamily="34" charset="0"/>
              </a:rPr>
              <a:pPr eaLnBrk="1" hangingPunct="1">
                <a:spcBef>
                  <a:spcPct val="0"/>
                </a:spcBef>
              </a:pPr>
              <a:t>15</a:t>
            </a:fld>
            <a:endParaRPr lang="en-US" altLang="en-US" smtClean="0">
              <a:solidFill>
                <a:prstClr val="black"/>
              </a:solidFill>
              <a:latin typeface="Arial" pitchFamily="34" charset="0"/>
            </a:endParaRPr>
          </a:p>
        </p:txBody>
      </p:sp>
      <p:sp>
        <p:nvSpPr>
          <p:cNvPr id="48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360E500-7591-4A36-9B4A-DC4F079DCE22}" type="slidenum">
              <a:rPr lang="en-US" altLang="en-US">
                <a:solidFill>
                  <a:prstClr val="black"/>
                </a:solidFill>
                <a:latin typeface="Arial" pitchFamily="34" charset="0"/>
                <a:ea typeface="ヒラギノ角ゴ Pro W3"/>
                <a:cs typeface="ヒラギノ角ゴ Pro W3"/>
              </a:rPr>
              <a:pPr algn="r" eaLnBrk="1" hangingPunct="1">
                <a:spcBef>
                  <a:spcPct val="0"/>
                </a:spcBef>
              </a:pPr>
              <a:t>15</a:t>
            </a:fld>
            <a:endParaRPr lang="en-US" altLang="en-US">
              <a:solidFill>
                <a:prstClr val="black"/>
              </a:solidFill>
              <a:latin typeface="Arial" pitchFamily="34" charset="0"/>
              <a:ea typeface="ヒラギノ角ゴ Pro W3"/>
              <a:cs typeface="ヒラギノ角ゴ Pro W3"/>
            </a:endParaRPr>
          </a:p>
        </p:txBody>
      </p:sp>
      <p:sp>
        <p:nvSpPr>
          <p:cNvPr id="4813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 val="50983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F10F596-E76A-4476-A58A-5FC616F62406}" type="slidenum">
              <a:rPr lang="en-US" altLang="en-US" smtClean="0">
                <a:solidFill>
                  <a:prstClr val="black"/>
                </a:solidFill>
              </a:rPr>
              <a:pPr/>
              <a:t>16</a:t>
            </a:fld>
            <a:endParaRPr lang="en-US" altLang="en-US" smtClean="0">
              <a:solidFill>
                <a:prstClr val="black"/>
              </a:solidFill>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pPr>
              <a:spcBef>
                <a:spcPct val="0"/>
              </a:spcBef>
            </a:pPr>
            <a:r>
              <a:rPr lang="en-US" smtClean="0"/>
              <a:t>Primary design is linkage study like in families, except use only siblings affected with disease. </a:t>
            </a:r>
          </a:p>
          <a:p>
            <a:pPr>
              <a:spcBef>
                <a:spcPct val="0"/>
              </a:spcBef>
            </a:pPr>
            <a:r>
              <a:rPr lang="en-US" smtClean="0"/>
              <a:t>Structure of families collected</a:t>
            </a:r>
          </a:p>
          <a:p>
            <a:pPr>
              <a:spcBef>
                <a:spcPct val="0"/>
              </a:spcBef>
            </a:pPr>
            <a:r>
              <a:rPr lang="en-US" smtClean="0"/>
              <a:t>At least 2 affected sibs.  Also collected parents, if still alive and in many cases, extended to collect spouses and offspring.  Can use their genotypes to determine haplotypes.  Also a number of traits better studied in at-risk individuals rather than those with disease.</a:t>
            </a:r>
          </a:p>
          <a:p>
            <a:endParaRPr lang="en-US" smtClean="0"/>
          </a:p>
          <a:p>
            <a:r>
              <a:rPr lang="en-US" smtClean="0"/>
              <a:t>Also perform association study using one case per family versus two types of controls; unaffected spouses plus independent set of unrelated elderly controls.  Based on age, old enough that unlikely to get diabetes.</a:t>
            </a:r>
          </a:p>
        </p:txBody>
      </p:sp>
    </p:spTree>
    <p:extLst>
      <p:ext uri="{BB962C8B-B14F-4D97-AF65-F5344CB8AC3E}">
        <p14:creationId xmlns:p14="http://schemas.microsoft.com/office/powerpoint/2010/main" xmlns="" val="244701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305F5FA-0BD6-462E-BA54-8E385B41CB91}" type="slidenum">
              <a:rPr lang="en-US" altLang="en-US" smtClean="0">
                <a:solidFill>
                  <a:prstClr val="black"/>
                </a:solidFill>
              </a:rPr>
              <a:pPr/>
              <a:t>17</a:t>
            </a:fld>
            <a:endParaRPr lang="en-US" altLang="en-US" smtClean="0">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xmlns="" val="244386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305F5FA-0BD6-462E-BA54-8E385B41CB91}" type="slidenum">
              <a:rPr lang="en-US" altLang="en-US" smtClean="0">
                <a:solidFill>
                  <a:prstClr val="black"/>
                </a:solidFill>
              </a:rPr>
              <a:pPr/>
              <a:t>18</a:t>
            </a:fld>
            <a:endParaRPr lang="en-US" altLang="en-US" smtClean="0">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xfrm>
            <a:off x="685800" y="4343400"/>
            <a:ext cx="5486400" cy="4114800"/>
          </a:xfrm>
          <a:noFill/>
          <a:ln/>
        </p:spPr>
        <p:txBody>
          <a:bodyPr/>
          <a:lstStyle/>
          <a:p>
            <a:endParaRPr lang="en-US" dirty="0" smtClean="0"/>
          </a:p>
        </p:txBody>
      </p:sp>
    </p:spTree>
    <p:extLst>
      <p:ext uri="{BB962C8B-B14F-4D97-AF65-F5344CB8AC3E}">
        <p14:creationId xmlns:p14="http://schemas.microsoft.com/office/powerpoint/2010/main" xmlns="" val="64849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FD4F988-5D2B-4D99-B399-7272F1AD8B57}" type="slidenum">
              <a:rPr lang="en-US" altLang="en-US" smtClean="0">
                <a:solidFill>
                  <a:prstClr val="black"/>
                </a:solidFill>
              </a:rPr>
              <a:pPr/>
              <a:t>19</a:t>
            </a:fld>
            <a:endParaRPr lang="en-US" altLang="en-US" smtClean="0">
              <a:solidFill>
                <a:prstClr val="black"/>
              </a:solidFill>
            </a:endParaRPr>
          </a:p>
        </p:txBody>
      </p:sp>
      <p:sp>
        <p:nvSpPr>
          <p:cNvPr id="942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06A3786-62C9-486D-A366-8526CDB79FE4}" type="slidenum">
              <a:rPr lang="en-US" altLang="en-US" sz="1200">
                <a:solidFill>
                  <a:prstClr val="black"/>
                </a:solidFill>
                <a:cs typeface="+mn-cs"/>
              </a:rPr>
              <a:pPr algn="r" eaLnBrk="0" hangingPunct="0"/>
              <a:t>19</a:t>
            </a:fld>
            <a:endParaRPr lang="en-US" altLang="en-US" sz="1200">
              <a:solidFill>
                <a:prstClr val="black"/>
              </a:solidFill>
              <a:cs typeface="+mn-cs"/>
            </a:endParaRPr>
          </a:p>
        </p:txBody>
      </p:sp>
      <p:sp>
        <p:nvSpPr>
          <p:cNvPr id="94212" name="Rectangle 2"/>
          <p:cNvSpPr>
            <a:spLocks noGrp="1" noRot="1" noChangeAspect="1" noChangeArrowheads="1" noTextEdit="1"/>
          </p:cNvSpPr>
          <p:nvPr>
            <p:ph type="sldImg"/>
          </p:nvPr>
        </p:nvSpPr>
        <p:spPr>
          <a:xfrm>
            <a:off x="1143000" y="685800"/>
            <a:ext cx="4572000" cy="3429000"/>
          </a:xfrm>
          <a:ln/>
        </p:spPr>
      </p:sp>
      <p:sp>
        <p:nvSpPr>
          <p:cNvPr id="94213" name="Rectangle 3"/>
          <p:cNvSpPr>
            <a:spLocks noGrp="1" noChangeArrowheads="1"/>
          </p:cNvSpPr>
          <p:nvPr>
            <p:ph type="body" idx="1"/>
          </p:nvPr>
        </p:nvSpPr>
        <p:spPr>
          <a:noFill/>
          <a:ln/>
        </p:spPr>
        <p:txBody>
          <a:bodyPr/>
          <a:lstStyle/>
          <a:p>
            <a:r>
              <a:rPr lang="en-US" smtClean="0"/>
              <a:t>Used results from both the genotyped and imputed data to select SNPs to gt in Stage 2</a:t>
            </a:r>
          </a:p>
        </p:txBody>
      </p:sp>
    </p:spTree>
    <p:extLst>
      <p:ext uri="{BB962C8B-B14F-4D97-AF65-F5344CB8AC3E}">
        <p14:creationId xmlns:p14="http://schemas.microsoft.com/office/powerpoint/2010/main" xmlns="" val="56762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21C4855-9720-473B-9DE8-0988C736C23E}" type="slidenum">
              <a:rPr lang="en-US" altLang="en-US" smtClean="0">
                <a:solidFill>
                  <a:prstClr val="black"/>
                </a:solidFill>
              </a:rPr>
              <a:pPr/>
              <a:t>20</a:t>
            </a:fld>
            <a:endParaRPr lang="en-US" altLang="en-US" smtClean="0">
              <a:solidFill>
                <a:prstClr val="black"/>
              </a:solidFill>
            </a:endParaRPr>
          </a:p>
        </p:txBody>
      </p:sp>
      <p:sp>
        <p:nvSpPr>
          <p:cNvPr id="95235" name="Rectangle 2"/>
          <p:cNvSpPr>
            <a:spLocks noGrp="1" noRot="1" noChangeAspect="1" noChangeArrowheads="1" noTextEdit="1"/>
          </p:cNvSpPr>
          <p:nvPr>
            <p:ph type="sldImg"/>
          </p:nvPr>
        </p:nvSpPr>
        <p:spPr>
          <a:xfrm>
            <a:off x="1143000" y="685800"/>
            <a:ext cx="4572000" cy="3429000"/>
          </a:xfrm>
          <a:ln/>
        </p:spPr>
      </p:sp>
      <p:sp>
        <p:nvSpPr>
          <p:cNvPr id="95236" name="Rectangle 3"/>
          <p:cNvSpPr>
            <a:spLocks noGrp="1" noChangeArrowheads="1"/>
          </p:cNvSpPr>
          <p:nvPr>
            <p:ph type="body" idx="1"/>
          </p:nvPr>
        </p:nvSpPr>
        <p:spPr>
          <a:noFill/>
          <a:ln/>
        </p:spPr>
        <p:txBody>
          <a:bodyPr/>
          <a:lstStyle/>
          <a:p>
            <a:r>
              <a:rPr lang="en-US" smtClean="0"/>
              <a:t>Combined results of stage 1 from all studies.</a:t>
            </a:r>
          </a:p>
          <a:p>
            <a:endParaRPr lang="en-US" smtClean="0"/>
          </a:p>
          <a:p>
            <a:r>
              <a:rPr lang="en-US" smtClean="0"/>
              <a:t>Each group performed some stage 2 genotyping based on meta-analysis signals.</a:t>
            </a:r>
          </a:p>
          <a:p>
            <a:r>
              <a:rPr lang="en-US" smtClean="0"/>
              <a:t>Will show pvalues for combined stage 1 and 2 from all three studies.</a:t>
            </a:r>
          </a:p>
        </p:txBody>
      </p:sp>
    </p:spTree>
    <p:extLst>
      <p:ext uri="{BB962C8B-B14F-4D97-AF65-F5344CB8AC3E}">
        <p14:creationId xmlns:p14="http://schemas.microsoft.com/office/powerpoint/2010/main" xmlns="" val="175926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21C4855-9720-473B-9DE8-0988C736C23E}" type="slidenum">
              <a:rPr lang="en-US" altLang="en-US" smtClean="0">
                <a:solidFill>
                  <a:prstClr val="black"/>
                </a:solidFill>
              </a:rPr>
              <a:pPr/>
              <a:t>21</a:t>
            </a:fld>
            <a:endParaRPr lang="en-US" altLang="en-US" smtClean="0">
              <a:solidFill>
                <a:prstClr val="black"/>
              </a:solidFill>
            </a:endParaRPr>
          </a:p>
        </p:txBody>
      </p:sp>
      <p:sp>
        <p:nvSpPr>
          <p:cNvPr id="95235" name="Rectangle 2"/>
          <p:cNvSpPr>
            <a:spLocks noGrp="1" noRot="1" noChangeAspect="1" noChangeArrowheads="1" noTextEdit="1"/>
          </p:cNvSpPr>
          <p:nvPr>
            <p:ph type="sldImg"/>
          </p:nvPr>
        </p:nvSpPr>
        <p:spPr>
          <a:xfrm>
            <a:off x="1143000" y="685800"/>
            <a:ext cx="4572000" cy="3429000"/>
          </a:xfrm>
          <a:ln/>
        </p:spPr>
      </p:sp>
      <p:sp>
        <p:nvSpPr>
          <p:cNvPr id="95236" name="Rectangle 3"/>
          <p:cNvSpPr>
            <a:spLocks noGrp="1" noChangeArrowheads="1"/>
          </p:cNvSpPr>
          <p:nvPr>
            <p:ph type="body" idx="1"/>
          </p:nvPr>
        </p:nvSpPr>
        <p:spPr>
          <a:noFill/>
          <a:ln/>
        </p:spPr>
        <p:txBody>
          <a:bodyPr/>
          <a:lstStyle/>
          <a:p>
            <a:r>
              <a:rPr lang="en-US" smtClean="0"/>
              <a:t>Combined results of stage 1 from all studies.</a:t>
            </a:r>
          </a:p>
          <a:p>
            <a:endParaRPr lang="en-US" smtClean="0"/>
          </a:p>
          <a:p>
            <a:r>
              <a:rPr lang="en-US" smtClean="0"/>
              <a:t>Each group performed some stage 2 genotyping based on meta-analysis signals.</a:t>
            </a:r>
          </a:p>
          <a:p>
            <a:r>
              <a:rPr lang="en-US" smtClean="0"/>
              <a:t>Will show pvalues for combined stage 1 and 2 from all three studies.</a:t>
            </a:r>
          </a:p>
        </p:txBody>
      </p:sp>
    </p:spTree>
    <p:extLst>
      <p:ext uri="{BB962C8B-B14F-4D97-AF65-F5344CB8AC3E}">
        <p14:creationId xmlns:p14="http://schemas.microsoft.com/office/powerpoint/2010/main" xmlns="" val="175926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7A3D2-32DE-4153-A18A-019CC8FA2CBD}" type="slidenum">
              <a:rPr lang="en-US" altLang="en-US">
                <a:solidFill>
                  <a:prstClr val="black"/>
                </a:solidFill>
              </a:rPr>
              <a:pPr/>
              <a:t>3</a:t>
            </a:fld>
            <a:endParaRPr lang="en-US" altLang="en-US">
              <a:solidFill>
                <a:prstClr val="black"/>
              </a:solidFill>
            </a:endParaRPr>
          </a:p>
        </p:txBody>
      </p:sp>
      <p:sp>
        <p:nvSpPr>
          <p:cNvPr id="2267138" name="Rectangle 2"/>
          <p:cNvSpPr>
            <a:spLocks noGrp="1" noRot="1" noChangeAspect="1" noChangeArrowheads="1" noTextEdit="1"/>
          </p:cNvSpPr>
          <p:nvPr>
            <p:ph type="sldImg"/>
          </p:nvPr>
        </p:nvSpPr>
        <p:spPr>
          <a:xfrm>
            <a:off x="1144588" y="684213"/>
            <a:ext cx="4573587" cy="3430587"/>
          </a:xfrm>
          <a:ln/>
        </p:spPr>
      </p:sp>
      <p:sp>
        <p:nvSpPr>
          <p:cNvPr id="2267139" name="Rectangle 3"/>
          <p:cNvSpPr>
            <a:spLocks noGrp="1" noChangeArrowheads="1"/>
          </p:cNvSpPr>
          <p:nvPr>
            <p:ph type="body" idx="1"/>
          </p:nvPr>
        </p:nvSpPr>
        <p:spPr>
          <a:xfrm>
            <a:off x="912813" y="4343400"/>
            <a:ext cx="5032375" cy="4116388"/>
          </a:xfrm>
        </p:spPr>
        <p:txBody>
          <a:bodyPr lIns="88779" tIns="44389" rIns="88779" bIns="44389"/>
          <a:lstStyle/>
          <a:p>
            <a:pPr>
              <a:spcBef>
                <a:spcPct val="0"/>
              </a:spcBef>
            </a:pPr>
            <a:r>
              <a:rPr lang="en-US" altLang="en-US" sz="2400" strike="noStrike" dirty="0" smtClean="0"/>
              <a:t>It is easy to forget that even 10 years ago, there</a:t>
            </a:r>
            <a:r>
              <a:rPr lang="en-US" altLang="en-US" sz="2400" strike="noStrike" baseline="0" dirty="0" smtClean="0"/>
              <a:t> were precious few successes in identifying genetic variants associated </a:t>
            </a:r>
          </a:p>
          <a:p>
            <a:pPr>
              <a:spcBef>
                <a:spcPct val="0"/>
              </a:spcBef>
            </a:pPr>
            <a:r>
              <a:rPr lang="en-US" altLang="en-US" sz="2400" strike="noStrike" baseline="0" dirty="0" smtClean="0"/>
              <a:t>with common human diseases.  This figure now seems a little bit quaint.</a:t>
            </a:r>
          </a:p>
          <a:p>
            <a:pPr>
              <a:spcBef>
                <a:spcPct val="0"/>
              </a:spcBef>
            </a:pPr>
            <a:endParaRPr lang="en-US" altLang="en-US" sz="2400" strike="noStrike" dirty="0"/>
          </a:p>
        </p:txBody>
      </p:sp>
    </p:spTree>
    <p:extLst>
      <p:ext uri="{BB962C8B-B14F-4D97-AF65-F5344CB8AC3E}">
        <p14:creationId xmlns:p14="http://schemas.microsoft.com/office/powerpoint/2010/main" xmlns="" val="1244234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21495A9-C0CF-40EB-BA56-FA6858574833}" type="slidenum">
              <a:rPr lang="en-US" altLang="en-US" smtClean="0">
                <a:solidFill>
                  <a:prstClr val="black"/>
                </a:solidFill>
              </a:rPr>
              <a:pPr/>
              <a:t>22</a:t>
            </a:fld>
            <a:endParaRPr lang="en-US" altLang="en-US" smtClean="0">
              <a:solidFill>
                <a:prstClr val="black"/>
              </a:solidFill>
            </a:endParaRPr>
          </a:p>
        </p:txBody>
      </p:sp>
      <p:sp>
        <p:nvSpPr>
          <p:cNvPr id="9728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B2A3621-7644-4D58-9DF7-2D376E9F3FC8}" type="slidenum">
              <a:rPr lang="en-US" altLang="en-US" sz="1200">
                <a:solidFill>
                  <a:prstClr val="black"/>
                </a:solidFill>
                <a:cs typeface="+mn-cs"/>
              </a:rPr>
              <a:pPr algn="r" eaLnBrk="0" hangingPunct="0"/>
              <a:t>22</a:t>
            </a:fld>
            <a:endParaRPr lang="en-US" altLang="en-US" sz="1200">
              <a:solidFill>
                <a:prstClr val="black"/>
              </a:solidFill>
              <a:cs typeface="+mn-cs"/>
            </a:endParaRPr>
          </a:p>
        </p:txBody>
      </p:sp>
      <p:sp>
        <p:nvSpPr>
          <p:cNvPr id="97284" name="Rectangle 2"/>
          <p:cNvSpPr>
            <a:spLocks noGrp="1" noRot="1" noChangeAspect="1" noChangeArrowheads="1" noTextEdit="1"/>
          </p:cNvSpPr>
          <p:nvPr>
            <p:ph type="sldImg"/>
          </p:nvPr>
        </p:nvSpPr>
        <p:spPr>
          <a:xfrm>
            <a:off x="1143000" y="685800"/>
            <a:ext cx="4572000" cy="3429000"/>
          </a:xfrm>
          <a:ln/>
        </p:spPr>
      </p:sp>
      <p:sp>
        <p:nvSpPr>
          <p:cNvPr id="97285" name="Rectangle 3"/>
          <p:cNvSpPr>
            <a:spLocks noGrp="1" noChangeArrowheads="1"/>
          </p:cNvSpPr>
          <p:nvPr>
            <p:ph type="body" idx="1"/>
          </p:nvPr>
        </p:nvSpPr>
        <p:spPr>
          <a:xfrm>
            <a:off x="685800" y="4343400"/>
            <a:ext cx="5486400" cy="4114800"/>
          </a:xfrm>
          <a:noFill/>
          <a:ln/>
        </p:spPr>
        <p:txBody>
          <a:bodyPr/>
          <a:lstStyle/>
          <a:p>
            <a:r>
              <a:rPr lang="en-US" dirty="0" smtClean="0"/>
              <a:t>Total &gt; 32,000</a:t>
            </a:r>
          </a:p>
        </p:txBody>
      </p:sp>
    </p:spTree>
    <p:extLst>
      <p:ext uri="{BB962C8B-B14F-4D97-AF65-F5344CB8AC3E}">
        <p14:creationId xmlns:p14="http://schemas.microsoft.com/office/powerpoint/2010/main" xmlns="" val="3879069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D9166C5-E9B1-47D4-B726-68380BDD344C}" type="slidenum">
              <a:rPr lang="en-US" altLang="en-US" smtClean="0">
                <a:solidFill>
                  <a:prstClr val="black"/>
                </a:solidFill>
              </a:rPr>
              <a:pPr/>
              <a:t>24</a:t>
            </a:fld>
            <a:endParaRPr lang="en-US" altLang="en-US" smtClean="0">
              <a:solidFill>
                <a:prstClr val="black"/>
              </a:solidFill>
            </a:endParaRPr>
          </a:p>
        </p:txBody>
      </p:sp>
      <p:sp>
        <p:nvSpPr>
          <p:cNvPr id="1003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E24D2BB-273A-432E-9512-F5ADE783B30A}" type="slidenum">
              <a:rPr lang="en-US" altLang="en-US" sz="1200">
                <a:solidFill>
                  <a:prstClr val="black"/>
                </a:solidFill>
                <a:cs typeface="+mn-cs"/>
              </a:rPr>
              <a:pPr algn="r" eaLnBrk="0" hangingPunct="0"/>
              <a:t>24</a:t>
            </a:fld>
            <a:endParaRPr lang="en-US" altLang="en-US" sz="1200">
              <a:solidFill>
                <a:prstClr val="black"/>
              </a:solidFill>
              <a:cs typeface="+mn-cs"/>
            </a:endParaRPr>
          </a:p>
        </p:txBody>
      </p:sp>
      <p:sp>
        <p:nvSpPr>
          <p:cNvPr id="100356" name="Rectangle 2"/>
          <p:cNvSpPr>
            <a:spLocks noGrp="1" noRot="1" noChangeAspect="1" noChangeArrowheads="1" noTextEdit="1"/>
          </p:cNvSpPr>
          <p:nvPr>
            <p:ph type="sldImg"/>
          </p:nvPr>
        </p:nvSpPr>
        <p:spPr>
          <a:xfrm>
            <a:off x="1143000" y="685800"/>
            <a:ext cx="4572000" cy="3429000"/>
          </a:xfrm>
          <a:ln/>
        </p:spPr>
      </p:sp>
      <p:sp>
        <p:nvSpPr>
          <p:cNvPr id="100357" name="Rectangle 3"/>
          <p:cNvSpPr>
            <a:spLocks noGrp="1" noChangeArrowheads="1"/>
          </p:cNvSpPr>
          <p:nvPr>
            <p:ph type="body" idx="1"/>
          </p:nvPr>
        </p:nvSpPr>
        <p:spPr>
          <a:noFill/>
          <a:ln/>
        </p:spPr>
        <p:txBody>
          <a:bodyPr/>
          <a:lstStyle/>
          <a:p>
            <a:r>
              <a:rPr lang="en-US" smtClean="0"/>
              <a:t>Top 10 results our perspective.  Sorted by all sample pvalue.</a:t>
            </a:r>
          </a:p>
          <a:p>
            <a:r>
              <a:rPr lang="en-US" smtClean="0"/>
              <a:t>Blue are three frequently replicated loci</a:t>
            </a:r>
          </a:p>
          <a:p>
            <a:r>
              <a:rPr lang="en-US" smtClean="0"/>
              <a:t>Variability in strength of association across studies</a:t>
            </a:r>
          </a:p>
          <a:p>
            <a:r>
              <a:rPr lang="en-US" smtClean="0"/>
              <a:t>Biologists see new loci shown here. Will discuss more.</a:t>
            </a:r>
          </a:p>
        </p:txBody>
      </p:sp>
    </p:spTree>
    <p:extLst>
      <p:ext uri="{BB962C8B-B14F-4D97-AF65-F5344CB8AC3E}">
        <p14:creationId xmlns:p14="http://schemas.microsoft.com/office/powerpoint/2010/main" xmlns="" val="3481102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CA983C7-0ACB-4140-B8BC-5A36C4C02B17}" type="slidenum">
              <a:rPr lang="en-US" altLang="en-US" smtClean="0">
                <a:solidFill>
                  <a:prstClr val="black"/>
                </a:solidFill>
              </a:rPr>
              <a:pPr/>
              <a:t>25</a:t>
            </a:fld>
            <a:endParaRPr lang="en-US" altLang="en-US" smtClean="0">
              <a:solidFill>
                <a:prstClr val="black"/>
              </a:solidFill>
            </a:endParaRPr>
          </a:p>
        </p:txBody>
      </p:sp>
      <p:sp>
        <p:nvSpPr>
          <p:cNvPr id="102403" name="Rectangle 2"/>
          <p:cNvSpPr>
            <a:spLocks noGrp="1" noRot="1" noChangeAspect="1" noChangeArrowheads="1" noTextEdit="1"/>
          </p:cNvSpPr>
          <p:nvPr>
            <p:ph type="sldImg"/>
          </p:nvPr>
        </p:nvSpPr>
        <p:spPr>
          <a:xfrm>
            <a:off x="1143000" y="685800"/>
            <a:ext cx="4572000" cy="3429000"/>
          </a:xfrm>
          <a:ln/>
        </p:spPr>
      </p:sp>
      <p:sp>
        <p:nvSpPr>
          <p:cNvPr id="102404" name="Rectangle 3"/>
          <p:cNvSpPr>
            <a:spLocks noGrp="1" noChangeArrowheads="1"/>
          </p:cNvSpPr>
          <p:nvPr>
            <p:ph type="body" idx="1"/>
          </p:nvPr>
        </p:nvSpPr>
        <p:spPr>
          <a:noFill/>
          <a:ln/>
        </p:spPr>
        <p:txBody>
          <a:bodyPr/>
          <a:lstStyle/>
          <a:p>
            <a:r>
              <a:rPr lang="en-US" smtClean="0"/>
              <a:t>Combined results of stage 1 from all studies.</a:t>
            </a:r>
          </a:p>
          <a:p>
            <a:endParaRPr lang="en-US" smtClean="0"/>
          </a:p>
          <a:p>
            <a:r>
              <a:rPr lang="en-US" smtClean="0"/>
              <a:t>Each group performed some stage 2 genotyping based on meta-analysis signals.</a:t>
            </a:r>
          </a:p>
          <a:p>
            <a:r>
              <a:rPr lang="en-US" smtClean="0"/>
              <a:t>Will show pvalues for combined stage 1 and 2 from all three studies.</a:t>
            </a:r>
          </a:p>
        </p:txBody>
      </p:sp>
    </p:spTree>
    <p:extLst>
      <p:ext uri="{BB962C8B-B14F-4D97-AF65-F5344CB8AC3E}">
        <p14:creationId xmlns:p14="http://schemas.microsoft.com/office/powerpoint/2010/main" xmlns="" val="752229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Substantial</a:t>
            </a:r>
            <a:r>
              <a:rPr lang="en-US" baseline="0" dirty="0" smtClean="0"/>
              <a:t> progress for T2D</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1685882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Want to understand new biology</a:t>
            </a:r>
          </a:p>
          <a:p>
            <a:r>
              <a:rPr lang="en-US" sz="1200" kern="1200" dirty="0" smtClean="0">
                <a:solidFill>
                  <a:schemeClr val="tx1"/>
                </a:solidFill>
                <a:effectLst/>
                <a:latin typeface="+mn-lt"/>
                <a:ea typeface="+mn-ea"/>
                <a:cs typeface="+mn-cs"/>
              </a:rPr>
              <a:t>How do we identify drugs</a:t>
            </a:r>
          </a:p>
          <a:p>
            <a:r>
              <a:rPr lang="en-US" sz="1200" kern="1200" smtClean="0">
                <a:solidFill>
                  <a:schemeClr val="tx1"/>
                </a:solidFill>
                <a:effectLst/>
                <a:latin typeface="+mn-lt"/>
                <a:ea typeface="+mn-ea"/>
                <a:cs typeface="+mn-cs"/>
              </a:rPr>
              <a:t>Accelerate progress</a:t>
            </a:r>
          </a:p>
          <a:p>
            <a:endParaRPr lang="en-US" dirty="0"/>
          </a:p>
        </p:txBody>
      </p:sp>
      <p:sp>
        <p:nvSpPr>
          <p:cNvPr id="4" name="Slide Number Placeholder 3"/>
          <p:cNvSpPr>
            <a:spLocks noGrp="1"/>
          </p:cNvSpPr>
          <p:nvPr>
            <p:ph type="sldNum" sz="quarter" idx="10"/>
          </p:nvPr>
        </p:nvSpPr>
        <p:spPr/>
        <p:txBody>
          <a:bodyPr/>
          <a:lstStyle/>
          <a:p>
            <a:pPr>
              <a:defRPr/>
            </a:pPr>
            <a:fld id="{48F285BA-BB25-4F4E-BEEE-77245521205C}" type="slidenum">
              <a:rPr lang="en-US" smtClean="0"/>
              <a:pPr>
                <a:defRPr/>
              </a:pPr>
              <a:t>31</a:t>
            </a:fld>
            <a:endParaRPr lang="en-US"/>
          </a:p>
        </p:txBody>
      </p:sp>
    </p:spTree>
    <p:extLst>
      <p:ext uri="{BB962C8B-B14F-4D97-AF65-F5344CB8AC3E}">
        <p14:creationId xmlns:p14="http://schemas.microsoft.com/office/powerpoint/2010/main" xmlns="" val="1197497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Drop in</a:t>
            </a:r>
            <a:r>
              <a:rPr lang="en-US" baseline="0" dirty="0" smtClean="0"/>
              <a:t> genotyping and sequencing costs has been critical to common disease genetics</a:t>
            </a:r>
          </a:p>
          <a:p>
            <a:r>
              <a:rPr lang="en-US" baseline="0" dirty="0" smtClean="0"/>
              <a:t>Last 3 years have been relatively quiet on that front</a:t>
            </a:r>
            <a:endParaRPr lang="en-US" dirty="0" smtClean="0"/>
          </a:p>
          <a:p>
            <a:r>
              <a:rPr lang="en-US" dirty="0" smtClean="0"/>
              <a:t>We hope and expect </a:t>
            </a:r>
            <a:r>
              <a:rPr lang="en-US" baseline="0" dirty="0" smtClean="0"/>
              <a:t>sequencing costs to again drop substantially in the next 6-12 months </a:t>
            </a:r>
          </a:p>
          <a:p>
            <a:r>
              <a:rPr lang="en-US" baseline="0" dirty="0" smtClean="0"/>
              <a:t>Can take advantage of this to explore the impact of low-frequency variants on common human diseases</a:t>
            </a:r>
            <a:endParaRPr lang="en-US" dirty="0"/>
          </a:p>
        </p:txBody>
      </p:sp>
      <p:sp>
        <p:nvSpPr>
          <p:cNvPr id="4" name="Slide Number Placeholder 3"/>
          <p:cNvSpPr>
            <a:spLocks noGrp="1"/>
          </p:cNvSpPr>
          <p:nvPr>
            <p:ph type="sldNum" sz="quarter" idx="10"/>
          </p:nvPr>
        </p:nvSpPr>
        <p:spPr/>
        <p:txBody>
          <a:bodyPr/>
          <a:lstStyle/>
          <a:p>
            <a:pPr>
              <a:defRPr/>
            </a:pPr>
            <a:fld id="{48F285BA-BB25-4F4E-BEEE-77245521205C}" type="slidenum">
              <a:rPr lang="en-US" smtClean="0"/>
              <a:pPr>
                <a:defRPr/>
              </a:pPr>
              <a:t>32</a:t>
            </a:fld>
            <a:endParaRPr lang="en-US"/>
          </a:p>
        </p:txBody>
      </p:sp>
    </p:spTree>
    <p:extLst>
      <p:ext uri="{BB962C8B-B14F-4D97-AF65-F5344CB8AC3E}">
        <p14:creationId xmlns:p14="http://schemas.microsoft.com/office/powerpoint/2010/main" xmlns="" val="141538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385072-14A5-4DD3-BFF9-EFE097D1C780}" type="slidenum">
              <a:rPr lang="en-US" altLang="en-US" smtClean="0">
                <a:solidFill>
                  <a:prstClr val="black"/>
                </a:solidFill>
                <a:latin typeface="Arial" pitchFamily="34" charset="0"/>
              </a:rPr>
              <a:pPr eaLnBrk="1" hangingPunct="1">
                <a:spcBef>
                  <a:spcPct val="0"/>
                </a:spcBef>
              </a:pPr>
              <a:t>34</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xmlns="" val="2135399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We performed</a:t>
            </a:r>
            <a:r>
              <a:rPr lang="en-SG" sz="1200" kern="1200" baseline="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exome sequencing in almost thirteen thousand exomes from 5 different ancestry groups: African-American, East Asian, Hispanic, South Asian, and European, ascertained on T2D case control status. Within each ancestry, we sampled from two or more independent populations, making up approximately 1000 T2D case control pairs. The African-American populations are from Jackson Heart Study and Wake Forest, and the Hispanic populations are both sampled from Texas, San Antonio Study and Starr County. South Asians comprised of Indians living in Singapore and London, and the East Asian populaions are from Singapore and Korea. Finally, we have the Europeans, consisting of Ashkenazi from Isreal and New York, METSIM study from Finland, and about 2,600 exomes from GoT2D project, originating from Finland, Germany, Sweden and UK). Of note,</a:t>
            </a:r>
            <a:r>
              <a:rPr lang="en-SG" sz="1200" kern="1200" baseline="0" dirty="0" smtClean="0">
                <a:solidFill>
                  <a:schemeClr val="tx1"/>
                </a:solidFill>
                <a:effectLst/>
                <a:latin typeface="+mn-lt"/>
                <a:ea typeface="+mn-ea"/>
                <a:cs typeface="+mn-cs"/>
              </a:rPr>
              <a:t> t</a:t>
            </a:r>
            <a:r>
              <a:rPr lang="en-SG" sz="1200" kern="1200" dirty="0" smtClean="0">
                <a:solidFill>
                  <a:schemeClr val="tx1"/>
                </a:solidFill>
                <a:effectLst/>
                <a:latin typeface="+mn-lt"/>
                <a:ea typeface="+mn-ea"/>
                <a:cs typeface="+mn-cs"/>
              </a:rPr>
              <a:t>he Singapore Chinese samples are actually from the</a:t>
            </a:r>
            <a:r>
              <a:rPr lang="en-SG" sz="1200" kern="1200" baseline="0" dirty="0" smtClean="0">
                <a:solidFill>
                  <a:schemeClr val="tx1"/>
                </a:solidFill>
                <a:effectLst/>
                <a:latin typeface="+mn-lt"/>
                <a:ea typeface="+mn-ea"/>
                <a:cs typeface="+mn-cs"/>
              </a:rPr>
              <a:t> Singapore Population Health Studies (former known as SCCS). The Singapore Indians samples were contributed from the Singapore Indian Chinese Cohort led by Prof Wong Tien Yin.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1401759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FEA34-9AB0-497C-97A5-AB3A54440C25}"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xmlns="" val="4044848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We look at the variants discovered through this sequencing. This barchart shows the proportion of all variants discovered, that are present in single (coloured</a:t>
            </a:r>
            <a:r>
              <a:rPr lang="en-SG" sz="1200" kern="1200" baseline="0" dirty="0" smtClean="0">
                <a:solidFill>
                  <a:schemeClr val="tx1"/>
                </a:solidFill>
                <a:effectLst/>
                <a:latin typeface="+mn-lt"/>
                <a:ea typeface="+mn-ea"/>
                <a:cs typeface="+mn-cs"/>
              </a:rPr>
              <a:t> blue)</a:t>
            </a:r>
            <a:r>
              <a:rPr lang="en-SG" sz="1200" kern="1200" dirty="0" smtClean="0">
                <a:solidFill>
                  <a:schemeClr val="tx1"/>
                </a:solidFill>
                <a:effectLst/>
                <a:latin typeface="+mn-lt"/>
                <a:ea typeface="+mn-ea"/>
                <a:cs typeface="+mn-cs"/>
              </a:rPr>
              <a:t>, multiple (red) or all ancestries (green). Most variants</a:t>
            </a:r>
            <a:r>
              <a:rPr lang="en-SG" sz="1200" kern="1200" baseline="0" dirty="0" smtClean="0">
                <a:solidFill>
                  <a:schemeClr val="tx1"/>
                </a:solidFill>
                <a:effectLst/>
                <a:latin typeface="+mn-lt"/>
                <a:ea typeface="+mn-ea"/>
                <a:cs typeface="+mn-cs"/>
              </a:rPr>
              <a:t> are ancestry-specific.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BC4E7-2D02-F94A-87CD-AE1D3F76DD0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156751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4200"/>
              </a:spcBef>
              <a:spcAft>
                <a:spcPct val="0"/>
              </a:spcAft>
              <a:buClrTx/>
              <a:buSzTx/>
              <a:buFontTx/>
              <a:buNone/>
              <a:tabLst/>
              <a:defRPr/>
            </a:pPr>
            <a:r>
              <a:rPr lang="en-US" altLang="en-US" sz="1200" dirty="0" smtClean="0">
                <a:latin typeface="Arial" pitchFamily="34" charset="0"/>
                <a:cs typeface="Arial" pitchFamily="34" charset="0"/>
              </a:rPr>
              <a:t>We now</a:t>
            </a:r>
            <a:r>
              <a:rPr lang="en-US" altLang="en-US" sz="1200" baseline="0" dirty="0" smtClean="0">
                <a:latin typeface="Arial" pitchFamily="34" charset="0"/>
                <a:cs typeface="Arial" pitchFamily="34" charset="0"/>
              </a:rPr>
              <a:t> </a:t>
            </a:r>
            <a:r>
              <a:rPr lang="en-US" altLang="en-US" sz="1200" dirty="0" smtClean="0">
                <a:latin typeface="Arial" pitchFamily="34" charset="0"/>
                <a:cs typeface="Arial" pitchFamily="34" charset="0"/>
              </a:rPr>
              <a:t>have made a good start on identifying the role of </a:t>
            </a:r>
            <a:r>
              <a:rPr lang="en-US" altLang="en-US" sz="1200" b="1" dirty="0" smtClean="0">
                <a:latin typeface="Arial" pitchFamily="34" charset="0"/>
                <a:cs typeface="Arial" pitchFamily="34" charset="0"/>
              </a:rPr>
              <a:t>common</a:t>
            </a:r>
            <a:r>
              <a:rPr lang="en-US" altLang="en-US" sz="1200" dirty="0" smtClean="0">
                <a:latin typeface="Arial" pitchFamily="34" charset="0"/>
                <a:cs typeface="Arial" pitchFamily="34" charset="0"/>
              </a:rPr>
              <a:t> variants on human disease risk</a:t>
            </a:r>
          </a:p>
          <a:p>
            <a:pPr>
              <a:spcBef>
                <a:spcPts val="4200"/>
              </a:spcBef>
            </a:pPr>
            <a:r>
              <a:rPr lang="en-US" altLang="en-US" sz="1200" dirty="0" smtClean="0">
                <a:latin typeface="Arial" pitchFamily="34" charset="0"/>
                <a:cs typeface="Arial" pitchFamily="34" charset="0"/>
              </a:rPr>
              <a:t>GWAS have identified 1000s of loci at which </a:t>
            </a:r>
            <a:r>
              <a:rPr lang="en-US" altLang="en-US" sz="1200" b="1" dirty="0" smtClean="0">
                <a:latin typeface="Arial" pitchFamily="34" charset="0"/>
                <a:cs typeface="Arial" pitchFamily="34" charset="0"/>
              </a:rPr>
              <a:t>common</a:t>
            </a:r>
            <a:r>
              <a:rPr lang="en-US" altLang="en-US" sz="1200" dirty="0" smtClean="0">
                <a:latin typeface="Arial" pitchFamily="34" charset="0"/>
                <a:cs typeface="Arial" pitchFamily="34" charset="0"/>
              </a:rPr>
              <a:t> variants are associated with common diseases and traits</a:t>
            </a:r>
            <a:endParaRPr lang="en-US" alt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8F285BA-BB25-4F4E-BEEE-77245521205C}" type="slidenum">
              <a:rPr lang="en-US" smtClean="0"/>
              <a:pPr>
                <a:defRPr/>
              </a:pPr>
              <a:t>4</a:t>
            </a:fld>
            <a:endParaRPr lang="en-US"/>
          </a:p>
        </p:txBody>
      </p:sp>
    </p:spTree>
    <p:extLst>
      <p:ext uri="{BB962C8B-B14F-4D97-AF65-F5344CB8AC3E}">
        <p14:creationId xmlns:p14="http://schemas.microsoft.com/office/powerpoint/2010/main" xmlns="" val="3739977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We further</a:t>
            </a:r>
            <a:r>
              <a:rPr lang="en-SG" sz="1200" kern="1200" baseline="0" dirty="0" smtClean="0">
                <a:solidFill>
                  <a:schemeClr val="tx1"/>
                </a:solidFill>
                <a:effectLst/>
                <a:latin typeface="+mn-lt"/>
                <a:ea typeface="+mn-ea"/>
                <a:cs typeface="+mn-cs"/>
              </a:rPr>
              <a:t> classify all variants into their different functional annotation class, synonymous, non-synonymous to protein-truncating. As variants get increasingly damaging, the mean allele frequency decreases, and a higher proportion of these are specific to one ancestry. </a:t>
            </a:r>
            <a:endParaRPr lang="en-SG"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S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DBC4E7-2D02-F94A-87CD-AE1D3F76DD0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xmlns="" val="1567517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Moving into the association results, this is a manhattan plot, very commonly used in genetic studies, where we plot the –log10 pvalues against chromosome position. The dotted line indicates the significance level at 5e-7. We see a single point that exceeds the exome-wide threshold,</a:t>
            </a:r>
            <a:r>
              <a:rPr lang="en-SG" sz="1200" kern="1200" baseline="0" dirty="0" smtClean="0">
                <a:solidFill>
                  <a:schemeClr val="tx1"/>
                </a:solidFill>
                <a:effectLst/>
                <a:latin typeface="+mn-lt"/>
                <a:ea typeface="+mn-ea"/>
                <a:cs typeface="+mn-cs"/>
              </a:rPr>
              <a:t> at the PAX4 gene. Interestingly it is driven exclusively by East-Asians. We only see 3 copies of the alleles in the non East-Asians samples. It is a common variant, with frequency close to 10% when combined across the two East-Asian studies. Individuals carrying the allele are at 75% higher odds of developing t2d compared to the non-carriers.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726515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Let’s zoom</a:t>
            </a:r>
            <a:r>
              <a:rPr lang="en-US" baseline="0" dirty="0" smtClean="0"/>
              <a:t> in on the PAX4 gene. This is a </a:t>
            </a:r>
            <a:r>
              <a:rPr lang="en-US" baseline="0" dirty="0" err="1" smtClean="0"/>
              <a:t>locuszoom</a:t>
            </a:r>
            <a:r>
              <a:rPr lang="en-US" baseline="0" dirty="0" smtClean="0"/>
              <a:t> plot, which similarly, plots –log10(P) against chromosome position. Each point represents a variant. We can see the gene labels at the bottom panel. The variant we found to be associated with t2d is </a:t>
            </a:r>
            <a:r>
              <a:rPr lang="en-US" baseline="0" dirty="0" err="1" smtClean="0"/>
              <a:t>labelled</a:t>
            </a:r>
            <a:r>
              <a:rPr lang="en-US" baseline="0" dirty="0" smtClean="0"/>
              <a:t> as a purple diamond. We note that a previous East Asian GWAS for t2d in 55,000 samples identified an association with a non-coding variant about 100kb away from R192H. Here, in this study, we show evidence that PAX4 is likely to be the causal gene at this locus.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3281183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i="1" dirty="0" smtClean="0"/>
              <a:t>PAX4</a:t>
            </a:r>
            <a:r>
              <a:rPr lang="en-GB" sz="1200" dirty="0" smtClean="0"/>
              <a:t> plays a role in islet differentiation and function.</a:t>
            </a:r>
            <a:r>
              <a:rPr lang="en-GB" sz="1200" baseline="0" dirty="0" smtClean="0"/>
              <a:t> </a:t>
            </a:r>
            <a:r>
              <a:rPr lang="en-GB" sz="1200" dirty="0" smtClean="0"/>
              <a:t>Mutations in this gene have been implicated in development of early-onset T2D, and maturity onset diabetes of the young (MODY)</a:t>
            </a:r>
          </a:p>
          <a:p>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xmlns="" val="3988504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In order to check that this association is not driven by</a:t>
            </a:r>
            <a:r>
              <a:rPr lang="en-SG" sz="1200" kern="1200" baseline="0" dirty="0" smtClean="0">
                <a:solidFill>
                  <a:schemeClr val="tx1"/>
                </a:solidFill>
                <a:effectLst/>
                <a:latin typeface="+mn-lt"/>
                <a:ea typeface="+mn-ea"/>
                <a:cs typeface="+mn-cs"/>
              </a:rPr>
              <a:t> MODY individuals</a:t>
            </a:r>
            <a:r>
              <a:rPr lang="en-SG" sz="1200" kern="1200" dirty="0" smtClean="0">
                <a:solidFill>
                  <a:schemeClr val="tx1"/>
                </a:solidFill>
                <a:effectLst/>
                <a:latin typeface="+mn-lt"/>
                <a:ea typeface="+mn-ea"/>
                <a:cs typeface="+mn-cs"/>
              </a:rPr>
              <a:t>, we further check for the distribution of R192H and the age of diagnosis in the exome samples. This</a:t>
            </a:r>
            <a:r>
              <a:rPr lang="en-SG" sz="1200" kern="1200" baseline="0" dirty="0" smtClean="0">
                <a:solidFill>
                  <a:schemeClr val="tx1"/>
                </a:solidFill>
                <a:effectLst/>
                <a:latin typeface="+mn-lt"/>
                <a:ea typeface="+mn-ea"/>
                <a:cs typeface="+mn-cs"/>
              </a:rPr>
              <a:t> barplot plots the distribution of AOD in Singapore Chinese cases, with their genotype for R192H coloured in white, blue and red. We do not observe an enrichment of TT genotypes at early age of diagnosis. </a:t>
            </a:r>
            <a:r>
              <a:rPr lang="en-SG" sz="1200" kern="1200" dirty="0" smtClean="0">
                <a:solidFill>
                  <a:schemeClr val="tx1"/>
                </a:solidFill>
                <a:effectLst/>
                <a:latin typeface="+mn-lt"/>
                <a:ea typeface="+mn-ea"/>
                <a:cs typeface="+mn-cs"/>
              </a:rPr>
              <a:t>In three independent studies from East Asia, we furthered confirmed the association of R192H with t2d (with</a:t>
            </a:r>
            <a:r>
              <a:rPr lang="en-SG" sz="1200" kern="1200" baseline="0" dirty="0" smtClean="0">
                <a:solidFill>
                  <a:schemeClr val="tx1"/>
                </a:solidFill>
                <a:effectLst/>
                <a:latin typeface="+mn-lt"/>
                <a:ea typeface="+mn-ea"/>
                <a:cs typeface="+mn-cs"/>
              </a:rPr>
              <a:t> additional samples from SPHS)</a:t>
            </a:r>
            <a:r>
              <a:rPr lang="en-SG" sz="1200" kern="1200" dirty="0" smtClean="0">
                <a:solidFill>
                  <a:schemeClr val="tx1"/>
                </a:solidFill>
                <a:effectLst/>
                <a:latin typeface="+mn-lt"/>
                <a:ea typeface="+mn-ea"/>
                <a:cs typeface="+mn-cs"/>
              </a:rPr>
              <a:t>, and similarly age of diagnosis is not associated with the genotype</a:t>
            </a:r>
            <a:r>
              <a:rPr lang="en-SG" sz="1200" kern="1200" baseline="0" dirty="0" smtClean="0">
                <a:solidFill>
                  <a:schemeClr val="tx1"/>
                </a:solidFill>
                <a:effectLst/>
                <a:latin typeface="+mn-lt"/>
                <a:ea typeface="+mn-ea"/>
                <a:cs typeface="+mn-cs"/>
              </a:rPr>
              <a:t> in the replication dataset. I would like to conclude the PAX4 story by mentioning that E Shyong here is leading efforts on phenotype-genotype recall, where his team re-contact the Chinese individuals who carried the PAX4 variants, and individuals who did not. These individuals are participating in physiological experiments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2863826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Glucose</a:t>
            </a:r>
            <a:r>
              <a:rPr lang="en-US" baseline="0" dirty="0" smtClean="0"/>
              <a:t> and insulin play an important role in t2d development.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1516822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a:t>
            </a:r>
            <a:r>
              <a:rPr lang="en-US" baseline="0" dirty="0" smtClean="0"/>
              <a:t> thus set </a:t>
            </a:r>
            <a:r>
              <a:rPr lang="en-GB" sz="1200" kern="1200" dirty="0" smtClean="0">
                <a:solidFill>
                  <a:schemeClr val="tx1"/>
                </a:solidFill>
                <a:effectLst/>
                <a:latin typeface="+mn-lt"/>
                <a:ea typeface="+mn-ea"/>
                <a:cs typeface="+mn-cs"/>
              </a:rPr>
              <a:t>out to</a:t>
            </a:r>
            <a:r>
              <a:rPr lang="en-GB" sz="1200" kern="1200" baseline="0" dirty="0" smtClean="0">
                <a:solidFill>
                  <a:schemeClr val="tx1"/>
                </a:solidFill>
                <a:effectLst/>
                <a:latin typeface="+mn-lt"/>
                <a:ea typeface="+mn-ea"/>
                <a:cs typeface="+mn-cs"/>
              </a:rPr>
              <a:t> assay coding variant in </a:t>
            </a:r>
            <a:r>
              <a:rPr lang="en-GB" sz="1200" kern="1200" dirty="0" smtClean="0">
                <a:solidFill>
                  <a:schemeClr val="tx1"/>
                </a:solidFill>
                <a:effectLst/>
                <a:latin typeface="+mn-lt"/>
                <a:ea typeface="+mn-ea"/>
                <a:cs typeface="+mn-cs"/>
              </a:rPr>
              <a:t>more than 33,000 non-diabetic individuals of European descent using the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ExomeChip</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They are predominantly sampled from Northern Europe, in Finland, Sweden, Denmark, and the United Kingdom. The </a:t>
            </a:r>
            <a:r>
              <a:rPr lang="en-GB" sz="1200" kern="1200" dirty="0" err="1" smtClean="0">
                <a:solidFill>
                  <a:schemeClr val="tx1"/>
                </a:solidFill>
                <a:effectLst/>
                <a:latin typeface="+mn-lt"/>
                <a:ea typeface="+mn-ea"/>
                <a:cs typeface="+mn-cs"/>
              </a:rPr>
              <a:t>ExomeChip</a:t>
            </a:r>
            <a:r>
              <a:rPr lang="en-GB" sz="1200" kern="1200" dirty="0" smtClean="0">
                <a:solidFill>
                  <a:schemeClr val="tx1"/>
                </a:solidFill>
                <a:effectLst/>
                <a:latin typeface="+mn-lt"/>
                <a:ea typeface="+mn-ea"/>
                <a:cs typeface="+mn-cs"/>
              </a:rPr>
              <a:t> contains more than 240k</a:t>
            </a:r>
            <a:r>
              <a:rPr lang="en-GB" sz="1200" kern="1200" baseline="0" dirty="0" smtClean="0">
                <a:solidFill>
                  <a:schemeClr val="tx1"/>
                </a:solidFill>
                <a:effectLst/>
                <a:latin typeface="+mn-lt"/>
                <a:ea typeface="+mn-ea"/>
                <a:cs typeface="+mn-cs"/>
              </a:rPr>
              <a:t> markers focused on non-synonymous variants.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2832402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Finally, a second highlight</a:t>
            </a:r>
            <a:r>
              <a:rPr lang="en-US" baseline="0" dirty="0" smtClean="0"/>
              <a:t> from this study is the association of gene, AKT2, with insulin in gene-level test. There are 3 variants included in the test and P50T is the main contributor to the gene-level signal. This gene, AKT2, has been linked to insulin stimulated glucose metabolism in human skeletal muscles.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xmlns="" val="3706074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Finally, a second highlight</a:t>
            </a:r>
            <a:r>
              <a:rPr lang="en-US" baseline="0" dirty="0" smtClean="0"/>
              <a:t> from this study is the association of gene, AKT2, with insulin in gene-level test. There are 3 variants included in the test and P50T is the main contributor to the gene-level signal. This gene, AKT2, has been linked to insulin stimulated glucose metabolism in human skeletal muscles.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3706074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When we looked closer</a:t>
            </a:r>
            <a:r>
              <a:rPr lang="en-US" baseline="0" dirty="0" smtClean="0"/>
              <a:t> at P50T, we discovered that it is almost unique to Finnish individuals. We do not see any T allele in Non-European samples.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xmlns="" val="11641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D6DC022-9E44-40C0-9E2F-049A3B526230}" type="slidenum">
              <a:rPr lang="en-US" altLang="en-US" smtClean="0">
                <a:solidFill>
                  <a:prstClr val="black"/>
                </a:solidFill>
              </a:rPr>
              <a:pPr/>
              <a:t>5</a:t>
            </a:fld>
            <a:endParaRPr lang="en-US" altLang="en-US" smtClean="0">
              <a:solidFill>
                <a:prstClr val="black"/>
              </a:solidFill>
            </a:endParaRPr>
          </a:p>
        </p:txBody>
      </p:sp>
      <p:sp>
        <p:nvSpPr>
          <p:cNvPr id="82947" name="Rectangle 2"/>
          <p:cNvSpPr>
            <a:spLocks noGrp="1" noRot="1" noChangeAspect="1" noChangeArrowheads="1" noTextEdit="1"/>
          </p:cNvSpPr>
          <p:nvPr>
            <p:ph type="sldImg"/>
          </p:nvPr>
        </p:nvSpPr>
        <p:spPr>
          <a:xfrm>
            <a:off x="1143000" y="685800"/>
            <a:ext cx="4572000" cy="3429000"/>
          </a:xfrm>
          <a:ln/>
        </p:spPr>
      </p:sp>
      <p:sp>
        <p:nvSpPr>
          <p:cNvPr id="829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667658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When we looked closer</a:t>
            </a:r>
            <a:r>
              <a:rPr lang="en-US" baseline="0" dirty="0" smtClean="0"/>
              <a:t> at P50T, we discovered that it is almost unique to Finnish individuals. We do not see any T allele in Non-European samples. </a:t>
            </a:r>
            <a:endParaRPr lang="en-US" dirty="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xmlns="" val="116410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 this</a:t>
            </a:r>
            <a:r>
              <a:rPr lang="en-US" baseline="0" dirty="0" smtClean="0"/>
              <a:t> variant is almost exclusively present only in Finns, we sought replication of the association in 4 independent Finns studies. </a:t>
            </a:r>
            <a:r>
              <a:rPr lang="en-SG" sz="1200" kern="1200" dirty="0" smtClean="0">
                <a:solidFill>
                  <a:schemeClr val="tx1"/>
                </a:solidFill>
                <a:effectLst/>
                <a:latin typeface="+mn-lt"/>
                <a:ea typeface="+mn-ea"/>
                <a:cs typeface="+mn-cs"/>
              </a:rPr>
              <a:t>In four independent Finnish studies, with total sample size of almost 6,000, the association trended in the same direction, with allele frequency between 0.9% and 1.3%. Together with the discovery samples, we have a combined meta-analysis p-value of 1.0e-9. One of the studies, METSIM, showed</a:t>
            </a:r>
            <a:r>
              <a:rPr lang="en-SG" sz="1200" kern="1200" baseline="0" dirty="0" smtClean="0">
                <a:solidFill>
                  <a:schemeClr val="tx1"/>
                </a:solidFill>
                <a:effectLst/>
                <a:latin typeface="+mn-lt"/>
                <a:ea typeface="+mn-ea"/>
                <a:cs typeface="+mn-cs"/>
              </a:rPr>
              <a:t> the strongest association signal and has ~7000 Finnish samples. Markku Laakso is also performing phenotype-genotype recall and physiological work on these carriers.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0163502-2D3B-944B-8F72-6339B7ECBA8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xmlns="" val="219981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fld id="{2AE9FD18-264C-4699-949A-27ABE6B5F3C0}" type="slidenum">
              <a:rPr lang="en-US" altLang="en-US" sz="1200" smtClean="0">
                <a:solidFill>
                  <a:prstClr val="black"/>
                </a:solidFill>
                <a:latin typeface="Arial" pitchFamily="34" charset="0"/>
              </a:rPr>
              <a:pPr/>
              <a:t>6</a:t>
            </a:fld>
            <a:endParaRPr lang="en-US" altLang="en-US" sz="1200" smtClean="0">
              <a:solidFill>
                <a:prstClr val="black"/>
              </a:solidFill>
              <a:latin typeface="Arial" pitchFamily="34" charset="0"/>
            </a:endParaRPr>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74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47375C1-F3B8-402F-9B80-BB992962DCF4}" type="slidenum">
              <a:rPr lang="en-US" altLang="en-US" smtClean="0">
                <a:solidFill>
                  <a:prstClr val="black"/>
                </a:solidFill>
              </a:rPr>
              <a:pPr/>
              <a:t>7</a:t>
            </a:fld>
            <a:endParaRPr lang="en-US" altLang="en-US" smtClean="0">
              <a:solidFill>
                <a:prstClr val="black"/>
              </a:solidFill>
            </a:endParaRPr>
          </a:p>
        </p:txBody>
      </p:sp>
      <p:sp>
        <p:nvSpPr>
          <p:cNvPr id="839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DB50497-20CE-4F40-96C7-F5B640BC959B}" type="slidenum">
              <a:rPr lang="en-US" altLang="en-US" sz="1200">
                <a:solidFill>
                  <a:prstClr val="black"/>
                </a:solidFill>
                <a:cs typeface="+mn-cs"/>
              </a:rPr>
              <a:pPr algn="r" eaLnBrk="0" hangingPunct="0"/>
              <a:t>7</a:t>
            </a:fld>
            <a:endParaRPr lang="en-US" altLang="en-US" sz="1200">
              <a:solidFill>
                <a:prstClr val="black"/>
              </a:solidFill>
              <a:cs typeface="+mn-cs"/>
            </a:endParaRPr>
          </a:p>
        </p:txBody>
      </p:sp>
      <p:sp>
        <p:nvSpPr>
          <p:cNvPr id="83972" name="Rectangle 2"/>
          <p:cNvSpPr>
            <a:spLocks noGrp="1" noRot="1" noChangeAspect="1" noChangeArrowheads="1" noTextEdit="1"/>
          </p:cNvSpPr>
          <p:nvPr>
            <p:ph type="sldImg"/>
          </p:nvPr>
        </p:nvSpPr>
        <p:spPr>
          <a:xfrm>
            <a:off x="1143000" y="685800"/>
            <a:ext cx="4572000" cy="3429000"/>
          </a:xfrm>
          <a:ln/>
        </p:spPr>
      </p:sp>
      <p:sp>
        <p:nvSpPr>
          <p:cNvPr id="8397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367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5B316BF-BC52-413E-8402-237CC399997F}" type="slidenum">
              <a:rPr lang="en-US" altLang="en-US" smtClean="0">
                <a:solidFill>
                  <a:prstClr val="black"/>
                </a:solidFill>
              </a:rPr>
              <a:pPr/>
              <a:t>8</a:t>
            </a:fld>
            <a:endParaRPr lang="en-US" altLang="en-US" smtClean="0">
              <a:solidFill>
                <a:prstClr val="black"/>
              </a:solidFill>
            </a:endParaRPr>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a:ln/>
        </p:spPr>
        <p:txBody>
          <a:bodyPr/>
          <a:lstStyle/>
          <a:p>
            <a:endParaRPr lang="en-US" altLang="en-US" smtClean="0"/>
          </a:p>
        </p:txBody>
      </p:sp>
    </p:spTree>
    <p:extLst>
      <p:ext uri="{BB962C8B-B14F-4D97-AF65-F5344CB8AC3E}">
        <p14:creationId xmlns:p14="http://schemas.microsoft.com/office/powerpoint/2010/main" xmlns="" val="347996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638A270-64F6-4ED1-8B20-E2641F59A6DB}" type="slidenum">
              <a:rPr lang="en-US" altLang="en-US" smtClean="0">
                <a:solidFill>
                  <a:prstClr val="black"/>
                </a:solidFill>
              </a:rPr>
              <a:pPr/>
              <a:t>9</a:t>
            </a:fld>
            <a:endParaRPr lang="en-US" altLang="en-US" smtClean="0">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pPr>
              <a:spcBef>
                <a:spcPct val="0"/>
              </a:spcBef>
            </a:pPr>
            <a:r>
              <a:rPr lang="en-US" smtClean="0"/>
              <a:t>Primary design is linkage study like in families, except use only siblings affected with disease. </a:t>
            </a:r>
          </a:p>
          <a:p>
            <a:pPr>
              <a:spcBef>
                <a:spcPct val="0"/>
              </a:spcBef>
            </a:pPr>
            <a:r>
              <a:rPr lang="en-US" smtClean="0"/>
              <a:t>Structure of families collected</a:t>
            </a:r>
          </a:p>
          <a:p>
            <a:pPr>
              <a:spcBef>
                <a:spcPct val="0"/>
              </a:spcBef>
            </a:pPr>
            <a:r>
              <a:rPr lang="en-US" smtClean="0"/>
              <a:t>At least 2 affected sibs.  Also collected parents, if still alive and in many cases, extended to collect spouses and offspring.  Can use their genotypes to determine haplotypes.  Also a number of traits better studied in at-risk individuals rather than those with disease.</a:t>
            </a:r>
          </a:p>
          <a:p>
            <a:endParaRPr lang="en-US" smtClean="0"/>
          </a:p>
          <a:p>
            <a:r>
              <a:rPr lang="en-US" smtClean="0"/>
              <a:t>Also perform association study using one case per family versus two types of controls; unaffected spouses plus independent set of unrelated elderly controls.  Based on age, old enough that unlikely to get diabetes.</a:t>
            </a:r>
          </a:p>
        </p:txBody>
      </p:sp>
    </p:spTree>
    <p:extLst>
      <p:ext uri="{BB962C8B-B14F-4D97-AF65-F5344CB8AC3E}">
        <p14:creationId xmlns:p14="http://schemas.microsoft.com/office/powerpoint/2010/main" xmlns="" val="378465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F93FE36-7D66-4CE2-83A1-7DDC574D98DB}" type="slidenum">
              <a:rPr lang="en-US" altLang="en-US" smtClean="0">
                <a:solidFill>
                  <a:prstClr val="black"/>
                </a:solidFill>
              </a:rPr>
              <a:pPr/>
              <a:t>10</a:t>
            </a:fld>
            <a:endParaRPr lang="en-US" altLang="en-US" smtClean="0">
              <a:solidFill>
                <a:prstClr val="black"/>
              </a:solidFill>
            </a:endParaRPr>
          </a:p>
        </p:txBody>
      </p:sp>
      <p:sp>
        <p:nvSpPr>
          <p:cNvPr id="88067" name="Rectangle 2"/>
          <p:cNvSpPr>
            <a:spLocks noGrp="1" noRot="1" noChangeAspect="1" noChangeArrowheads="1" noTextEdit="1"/>
          </p:cNvSpPr>
          <p:nvPr>
            <p:ph type="sldImg"/>
          </p:nvPr>
        </p:nvSpPr>
        <p:spPr>
          <a:xfrm>
            <a:off x="1143000" y="685800"/>
            <a:ext cx="4572000" cy="3429000"/>
          </a:xfrm>
          <a:ln/>
        </p:spPr>
      </p:sp>
      <p:sp>
        <p:nvSpPr>
          <p:cNvPr id="880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4055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472EDAE-C599-44F0-A7A3-025B02ADD104}" type="datetime1">
              <a:rPr lang="en-GB"/>
              <a:pPr>
                <a:defRPr/>
              </a:pPr>
              <a:t>07/12/2014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BF6CE6-A02A-40FC-BF4E-F45C6B3F0820}" type="slidenum">
              <a:rPr lang="en-GB"/>
              <a:pPr>
                <a:defRPr/>
              </a:pPr>
              <a:t>‹#›</a:t>
            </a:fld>
            <a:endParaRPr lang="en-GB"/>
          </a:p>
        </p:txBody>
      </p:sp>
    </p:spTree>
    <p:extLst>
      <p:ext uri="{BB962C8B-B14F-4D97-AF65-F5344CB8AC3E}">
        <p14:creationId xmlns:p14="http://schemas.microsoft.com/office/powerpoint/2010/main" xmlns="" val="955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CFE9EF9-0C9A-4AAA-B752-FE1582E3480F}" type="datetime1">
              <a:rPr lang="en-GB"/>
              <a:pPr>
                <a:defRPr/>
              </a:pPr>
              <a:t>07/12/2014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9C9211-A8F2-4C92-B483-2C4886EB7C55}" type="slidenum">
              <a:rPr lang="en-GB"/>
              <a:pPr>
                <a:defRPr/>
              </a:pPr>
              <a:t>‹#›</a:t>
            </a:fld>
            <a:endParaRPr lang="en-GB"/>
          </a:p>
        </p:txBody>
      </p:sp>
    </p:spTree>
    <p:extLst>
      <p:ext uri="{BB962C8B-B14F-4D97-AF65-F5344CB8AC3E}">
        <p14:creationId xmlns:p14="http://schemas.microsoft.com/office/powerpoint/2010/main" xmlns="" val="27147782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5272368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8787700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791187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81271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2217263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9091234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9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9307989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3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8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4510116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0489549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89012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774F725-D593-4368-95E2-20F1B4516301}" type="datetime1">
              <a:rPr lang="en-GB"/>
              <a:pPr>
                <a:defRPr/>
              </a:pPr>
              <a:t>07/12/2014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78AE98-60C6-4DAF-BE9A-1F62BC593270}" type="slidenum">
              <a:rPr lang="en-GB"/>
              <a:pPr>
                <a:defRPr/>
              </a:pPr>
              <a:t>‹#›</a:t>
            </a:fld>
            <a:endParaRPr lang="en-GB"/>
          </a:p>
        </p:txBody>
      </p:sp>
    </p:spTree>
    <p:extLst>
      <p:ext uri="{BB962C8B-B14F-4D97-AF65-F5344CB8AC3E}">
        <p14:creationId xmlns:p14="http://schemas.microsoft.com/office/powerpoint/2010/main" xmlns="" val="12768859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4616403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88"/>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9433512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8264121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87763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2719344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7806375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7855525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8901181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733723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3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7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53013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541179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3778676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45961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1043155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8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1262326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4093556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8765203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5791244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485549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F658CB-6AC1-4701-BD03-7772F13AAA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896884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F0D3DE-152D-4BE4-82D9-8BE85DDDC8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4562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470970" y="6356550"/>
            <a:ext cx="5943600" cy="365125"/>
          </a:xfrm>
          <a:prstGeom prst="rect">
            <a:avLst/>
          </a:prstGeom>
        </p:spPr>
        <p:txBody>
          <a:bodyPr vert="horz" lIns="91440" tIns="45720" rIns="91440" bIns="45720" rtlCol="0" anchor="ctr"/>
          <a:lstStyle>
            <a:lvl1pPr algn="l">
              <a:defRPr sz="1400">
                <a:solidFill>
                  <a:schemeClr val="tx1"/>
                </a:solidFill>
              </a:defRPr>
            </a:lvl1pPr>
          </a:lstStyle>
          <a:p>
            <a:endParaRPr lang="en-SG" dirty="0">
              <a:solidFill>
                <a:prstClr val="black"/>
              </a:solidFill>
            </a:endParaRPr>
          </a:p>
        </p:txBody>
      </p:sp>
      <p:sp>
        <p:nvSpPr>
          <p:cNvPr id="9" name="Slide Number Placeholder 5"/>
          <p:cNvSpPr>
            <a:spLocks noGrp="1"/>
          </p:cNvSpPr>
          <p:nvPr>
            <p:ph type="sldNum" sz="quarter" idx="4"/>
          </p:nvPr>
        </p:nvSpPr>
        <p:spPr>
          <a:xfrm>
            <a:off x="7328940" y="6356550"/>
            <a:ext cx="1371600" cy="365125"/>
          </a:xfrm>
          <a:prstGeom prst="rect">
            <a:avLst/>
          </a:prstGeom>
        </p:spPr>
        <p:txBody>
          <a:bodyPr vert="horz" lIns="91440" tIns="45720" rIns="91440" bIns="45720" rtlCol="0" anchor="ctr"/>
          <a:lstStyle>
            <a:lvl1pPr algn="r">
              <a:defRPr sz="1800">
                <a:solidFill>
                  <a:schemeClr val="tx1"/>
                </a:solidFill>
              </a:defRPr>
            </a:lvl1pPr>
          </a:lstStyle>
          <a:p>
            <a:fld id="{E22A3947-63D6-46FD-8D05-B156BF223F16}" type="slidenum">
              <a:rPr lang="en-SG" smtClean="0">
                <a:solidFill>
                  <a:prstClr val="black"/>
                </a:solidFill>
              </a:rPr>
              <a:pPr/>
              <a:t>‹#›</a:t>
            </a:fld>
            <a:endParaRPr lang="en-SG" dirty="0">
              <a:solidFill>
                <a:prstClr val="black"/>
              </a:solidFill>
            </a:endParaRPr>
          </a:p>
        </p:txBody>
      </p:sp>
    </p:spTree>
    <p:extLst>
      <p:ext uri="{BB962C8B-B14F-4D97-AF65-F5344CB8AC3E}">
        <p14:creationId xmlns:p14="http://schemas.microsoft.com/office/powerpoint/2010/main" xmlns="" val="5558479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389DFF-7CE9-40A7-886E-9E970F60E5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509884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FE36DD-86EE-41E3-A7DA-CDDAC6BD1C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590472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86764E2-FE54-43DB-98DA-0AFCC62566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823456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421F7B-F5A1-48E3-A73D-A9A944C836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048887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0869609-77F4-413E-B887-DB6E4E7B50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089605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A63054-59C6-4F36-A90D-7056E1DCF4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01904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CC6027-A88E-4441-9116-BCAA566EB1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618333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9C18D9-E96D-4072-B993-C01211989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280969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7C7AAC-E9C9-48DF-867D-12240E5541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308697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486086-1615-4157-AEB5-64C4F4ADB2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4604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4038784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7277013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6485831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1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8413484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4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067117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6940653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1466511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0830547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8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8516360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4047234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88218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2370593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4222468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90996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8" name="Footer Placeholder 7"/>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96481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4" name="Footer Placeholder 3"/>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3100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3" name="Footer Placeholder 2"/>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27781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9215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055A6C0-D0EA-4615-8DB8-5C3B6EEE048D}" type="datetime1">
              <a:rPr lang="en-GB"/>
              <a:pPr>
                <a:defRPr/>
              </a:pPr>
              <a:t>07/12/2014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776415-9376-4A2C-A85B-646CC3F6ABBD}" type="slidenum">
              <a:rPr lang="en-GB"/>
              <a:pPr>
                <a:defRPr/>
              </a:pPr>
              <a:t>‹#›</a:t>
            </a:fld>
            <a:endParaRPr lang="en-GB"/>
          </a:p>
        </p:txBody>
      </p:sp>
    </p:spTree>
    <p:extLst>
      <p:ext uri="{BB962C8B-B14F-4D97-AF65-F5344CB8AC3E}">
        <p14:creationId xmlns:p14="http://schemas.microsoft.com/office/powerpoint/2010/main" xmlns="" val="133776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968951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268360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83414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799932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470970" y="6356550"/>
            <a:ext cx="5943600" cy="365125"/>
          </a:xfrm>
          <a:prstGeom prst="rect">
            <a:avLst/>
          </a:prstGeom>
        </p:spPr>
        <p:txBody>
          <a:bodyPr vert="horz" lIns="91440" tIns="45720" rIns="91440" bIns="45720" rtlCol="0" anchor="ctr"/>
          <a:lstStyle>
            <a:lvl1pPr algn="l">
              <a:defRPr sz="1400">
                <a:solidFill>
                  <a:schemeClr val="tx1"/>
                </a:solidFill>
              </a:defRPr>
            </a:lvl1pPr>
          </a:lstStyle>
          <a:p>
            <a:endParaRPr lang="en-SG" dirty="0">
              <a:solidFill>
                <a:prstClr val="black"/>
              </a:solidFill>
            </a:endParaRPr>
          </a:p>
        </p:txBody>
      </p:sp>
      <p:sp>
        <p:nvSpPr>
          <p:cNvPr id="9" name="Slide Number Placeholder 5"/>
          <p:cNvSpPr>
            <a:spLocks noGrp="1"/>
          </p:cNvSpPr>
          <p:nvPr>
            <p:ph type="sldNum" sz="quarter" idx="4"/>
          </p:nvPr>
        </p:nvSpPr>
        <p:spPr>
          <a:xfrm>
            <a:off x="7328940" y="6356550"/>
            <a:ext cx="1371600" cy="365125"/>
          </a:xfrm>
          <a:prstGeom prst="rect">
            <a:avLst/>
          </a:prstGeom>
        </p:spPr>
        <p:txBody>
          <a:bodyPr vert="horz" lIns="91440" tIns="45720" rIns="91440" bIns="45720" rtlCol="0" anchor="ctr"/>
          <a:lstStyle>
            <a:lvl1pPr algn="r">
              <a:defRPr sz="1800">
                <a:solidFill>
                  <a:schemeClr val="tx1"/>
                </a:solidFill>
              </a:defRPr>
            </a:lvl1pPr>
          </a:lstStyle>
          <a:p>
            <a:fld id="{E22A3947-63D6-46FD-8D05-B156BF223F16}" type="slidenum">
              <a:rPr lang="en-SG" smtClean="0">
                <a:solidFill>
                  <a:prstClr val="black"/>
                </a:solidFill>
              </a:rPr>
              <a:pPr/>
              <a:t>‹#›</a:t>
            </a:fld>
            <a:endParaRPr lang="en-SG" dirty="0">
              <a:solidFill>
                <a:prstClr val="black"/>
              </a:solidFill>
            </a:endParaRPr>
          </a:p>
        </p:txBody>
      </p:sp>
    </p:spTree>
    <p:extLst>
      <p:ext uri="{BB962C8B-B14F-4D97-AF65-F5344CB8AC3E}">
        <p14:creationId xmlns:p14="http://schemas.microsoft.com/office/powerpoint/2010/main" xmlns="" val="440253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275585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159642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8" name="Footer Placeholder 7"/>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099355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4" name="Footer Placeholder 3"/>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974015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3" name="Footer Placeholder 2"/>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405409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694B9F-D476-4A98-B9E1-3249BFEC73F5}" type="datetime1">
              <a:rPr lang="en-GB"/>
              <a:pPr>
                <a:defRPr/>
              </a:pPr>
              <a:t>07/12/2014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F9E169-FCA0-4837-B3DD-840B802743C3}" type="slidenum">
              <a:rPr lang="en-GB"/>
              <a:pPr>
                <a:defRPr/>
              </a:pPr>
              <a:t>‹#›</a:t>
            </a:fld>
            <a:endParaRPr lang="en-GB"/>
          </a:p>
        </p:txBody>
      </p:sp>
    </p:spTree>
    <p:extLst>
      <p:ext uri="{BB962C8B-B14F-4D97-AF65-F5344CB8AC3E}">
        <p14:creationId xmlns:p14="http://schemas.microsoft.com/office/powerpoint/2010/main" xmlns="" val="332914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338286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348390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530637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550"/>
            <a:ext cx="2133600" cy="365125"/>
          </a:xfrm>
          <a:prstGeom prst="rect">
            <a:avLst/>
          </a:prstGeom>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5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550"/>
            <a:ext cx="2133600" cy="365125"/>
          </a:xfrm>
          <a:prstGeom prst="rect">
            <a:avLst/>
          </a:prstGeom>
        </p:spPr>
        <p:txBody>
          <a:bodyPr/>
          <a:lstStyle/>
          <a:p>
            <a:fld id="{6E3F699B-7116-8942-B520-A01919FB9A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2981555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472EDAE-C599-44F0-A7A3-025B02ADD104}"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BF6CE6-A02A-40FC-BF4E-F45C6B3F082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2604921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055A6C0-D0EA-4615-8DB8-5C3B6EEE048D}"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776415-9376-4A2C-A85B-646CC3F6ABB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219900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694B9F-D476-4A98-B9E1-3249BFEC73F5}"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F9E169-FCA0-4837-B3DD-840B802743C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58963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EEB4F17-F0DD-4680-AC8E-336D7378F022}" type="datetime1">
              <a:rPr lang="en-GB">
                <a:solidFill>
                  <a:prstClr val="black">
                    <a:tint val="75000"/>
                  </a:prstClr>
                </a:solidFill>
              </a:rPr>
              <a:pPr>
                <a:defRPr/>
              </a:pPr>
              <a:t>07/12/2014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F46D1E-5930-41F4-B592-58F2BFCF2DE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2479969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1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1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DABF5AD-E735-4EF4-93BD-5284A7FDDB3D}" type="datetime1">
              <a:rPr lang="en-GB">
                <a:solidFill>
                  <a:prstClr val="black">
                    <a:tint val="75000"/>
                  </a:prstClr>
                </a:solidFill>
              </a:rPr>
              <a:pPr>
                <a:defRPr/>
              </a:pPr>
              <a:t>07/12/2014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93A362-A0DB-43AD-9AEE-28B7AC6BF09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277293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0CFAB1-5AC6-4452-8981-800660164AAC}" type="datetime1">
              <a:rPr lang="en-GB">
                <a:solidFill>
                  <a:prstClr val="black">
                    <a:tint val="75000"/>
                  </a:prstClr>
                </a:solidFill>
              </a:rPr>
              <a:pPr>
                <a:defRPr/>
              </a:pPr>
              <a:t>07/12/2014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8F7809-5B50-4B86-914C-E700CF2E5CF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26131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EEB4F17-F0DD-4680-AC8E-336D7378F022}" type="datetime1">
              <a:rPr lang="en-GB"/>
              <a:pPr>
                <a:defRPr/>
              </a:pPr>
              <a:t>07/12/2014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7F46D1E-5930-41F4-B592-58F2BFCF2DE8}" type="slidenum">
              <a:rPr lang="en-GB"/>
              <a:pPr>
                <a:defRPr/>
              </a:pPr>
              <a:t>‹#›</a:t>
            </a:fld>
            <a:endParaRPr lang="en-GB"/>
          </a:p>
        </p:txBody>
      </p:sp>
    </p:spTree>
    <p:extLst>
      <p:ext uri="{BB962C8B-B14F-4D97-AF65-F5344CB8AC3E}">
        <p14:creationId xmlns:p14="http://schemas.microsoft.com/office/powerpoint/2010/main" xmlns="" val="1497104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BBCC08-2ADF-4EAC-BC66-63A127282819}" type="datetime1">
              <a:rPr lang="en-GB">
                <a:solidFill>
                  <a:prstClr val="black">
                    <a:tint val="75000"/>
                  </a:prstClr>
                </a:solidFill>
              </a:rPr>
              <a:pPr>
                <a:defRPr/>
              </a:pPr>
              <a:t>07/12/2014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77D3AF9-2CDF-445B-9097-C668087D330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175185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1DF49-5B67-4B6E-9675-968A203E1207}" type="datetime1">
              <a:rPr lang="en-GB">
                <a:solidFill>
                  <a:prstClr val="black">
                    <a:tint val="75000"/>
                  </a:prstClr>
                </a:solidFill>
              </a:rPr>
              <a:pPr>
                <a:defRPr/>
              </a:pPr>
              <a:t>07/12/2014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488565-09A0-4BF8-99D4-D4FCFE8384D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153816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73C86-151D-4993-8BE0-CD76143DB733}" type="datetime1">
              <a:rPr lang="en-GB">
                <a:solidFill>
                  <a:prstClr val="black">
                    <a:tint val="75000"/>
                  </a:prstClr>
                </a:solidFill>
              </a:rPr>
              <a:pPr>
                <a:defRPr/>
              </a:pPr>
              <a:t>07/12/2014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F11A91-3F97-428E-85F5-A57B354221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897837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CFE9EF9-0C9A-4AAA-B752-FE1582E3480F}"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9C9211-A8F2-4C92-B483-2C4886EB7C5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2755711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774F725-D593-4368-95E2-20F1B4516301}"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8AE98-60C6-4DAF-BE9A-1F62BC59327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4138583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824895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550497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1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661895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4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754632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99689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DABF5AD-E735-4EF4-93BD-5284A7FDDB3D}" type="datetime1">
              <a:rPr lang="en-GB"/>
              <a:pPr>
                <a:defRPr/>
              </a:pPr>
              <a:t>07/12/2014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393A362-A0DB-43AD-9AEE-28B7AC6BF09E}" type="slidenum">
              <a:rPr lang="en-GB"/>
              <a:pPr>
                <a:defRPr/>
              </a:pPr>
              <a:t>‹#›</a:t>
            </a:fld>
            <a:endParaRPr lang="en-GB"/>
          </a:p>
        </p:txBody>
      </p:sp>
    </p:spTree>
    <p:extLst>
      <p:ext uri="{BB962C8B-B14F-4D97-AF65-F5344CB8AC3E}">
        <p14:creationId xmlns:p14="http://schemas.microsoft.com/office/powerpoint/2010/main" xmlns="" val="2451020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114264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544533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8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776511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85411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349917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677558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734600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472EDAE-C599-44F0-A7A3-025B02ADD104}"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BF6CE6-A02A-40FC-BF4E-F45C6B3F082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783298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055A6C0-D0EA-4615-8DB8-5C3B6EEE048D}"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776415-9376-4A2C-A85B-646CC3F6ABB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512946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694B9F-D476-4A98-B9E1-3249BFEC73F5}"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F9E169-FCA0-4837-B3DD-840B802743C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94042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0CFAB1-5AC6-4452-8981-800660164AAC}" type="datetime1">
              <a:rPr lang="en-GB"/>
              <a:pPr>
                <a:defRPr/>
              </a:pPr>
              <a:t>07/12/2014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A8F7809-5B50-4B86-914C-E700CF2E5CF6}" type="slidenum">
              <a:rPr lang="en-GB"/>
              <a:pPr>
                <a:defRPr/>
              </a:pPr>
              <a:t>‹#›</a:t>
            </a:fld>
            <a:endParaRPr lang="en-GB"/>
          </a:p>
        </p:txBody>
      </p:sp>
    </p:spTree>
    <p:extLst>
      <p:ext uri="{BB962C8B-B14F-4D97-AF65-F5344CB8AC3E}">
        <p14:creationId xmlns:p14="http://schemas.microsoft.com/office/powerpoint/2010/main" xmlns="" val="3851469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EEB4F17-F0DD-4680-AC8E-336D7378F022}" type="datetime1">
              <a:rPr lang="en-GB">
                <a:solidFill>
                  <a:prstClr val="black">
                    <a:tint val="75000"/>
                  </a:prstClr>
                </a:solidFill>
              </a:rPr>
              <a:pPr>
                <a:defRPr/>
              </a:pPr>
              <a:t>07/12/2014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F46D1E-5930-41F4-B592-58F2BFCF2DE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061784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DABF5AD-E735-4EF4-93BD-5284A7FDDB3D}" type="datetime1">
              <a:rPr lang="en-GB">
                <a:solidFill>
                  <a:prstClr val="black">
                    <a:tint val="75000"/>
                  </a:prstClr>
                </a:solidFill>
              </a:rPr>
              <a:pPr>
                <a:defRPr/>
              </a:pPr>
              <a:t>07/12/2014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93A362-A0DB-43AD-9AEE-28B7AC6BF09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599509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0CFAB1-5AC6-4452-8981-800660164AAC}" type="datetime1">
              <a:rPr lang="en-GB">
                <a:solidFill>
                  <a:prstClr val="black">
                    <a:tint val="75000"/>
                  </a:prstClr>
                </a:solidFill>
              </a:rPr>
              <a:pPr>
                <a:defRPr/>
              </a:pPr>
              <a:t>07/12/2014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8F7809-5B50-4B86-914C-E700CF2E5CF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249821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BBCC08-2ADF-4EAC-BC66-63A127282819}" type="datetime1">
              <a:rPr lang="en-GB">
                <a:solidFill>
                  <a:prstClr val="black">
                    <a:tint val="75000"/>
                  </a:prstClr>
                </a:solidFill>
              </a:rPr>
              <a:pPr>
                <a:defRPr/>
              </a:pPr>
              <a:t>07/12/2014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77D3AF9-2CDF-445B-9097-C668087D330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24445859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1DF49-5B67-4B6E-9675-968A203E1207}" type="datetime1">
              <a:rPr lang="en-GB">
                <a:solidFill>
                  <a:prstClr val="black">
                    <a:tint val="75000"/>
                  </a:prstClr>
                </a:solidFill>
              </a:rPr>
              <a:pPr>
                <a:defRPr/>
              </a:pPr>
              <a:t>07/12/2014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488565-09A0-4BF8-99D4-D4FCFE8384D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812227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73C86-151D-4993-8BE0-CD76143DB733}" type="datetime1">
              <a:rPr lang="en-GB">
                <a:solidFill>
                  <a:prstClr val="black">
                    <a:tint val="75000"/>
                  </a:prstClr>
                </a:solidFill>
              </a:rPr>
              <a:pPr>
                <a:defRPr/>
              </a:pPr>
              <a:t>07/12/2014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F11A91-3F97-428E-85F5-A57B354221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468620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CFE9EF9-0C9A-4AAA-B752-FE1582E3480F}"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9C9211-A8F2-4C92-B483-2C4886EB7C5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6846467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774F725-D593-4368-95E2-20F1B4516301}"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8AE98-60C6-4DAF-BE9A-1F62BC59327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006041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961488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01753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BBCC08-2ADF-4EAC-BC66-63A127282819}" type="datetime1">
              <a:rPr lang="en-GB"/>
              <a:pPr>
                <a:defRPr/>
              </a:pPr>
              <a:t>07/12/2014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77D3AF9-2CDF-445B-9097-C668087D330B}" type="slidenum">
              <a:rPr lang="en-GB"/>
              <a:pPr>
                <a:defRPr/>
              </a:pPr>
              <a:t>‹#›</a:t>
            </a:fld>
            <a:endParaRPr lang="en-GB"/>
          </a:p>
        </p:txBody>
      </p:sp>
    </p:spTree>
    <p:extLst>
      <p:ext uri="{BB962C8B-B14F-4D97-AF65-F5344CB8AC3E}">
        <p14:creationId xmlns:p14="http://schemas.microsoft.com/office/powerpoint/2010/main" xmlns="" val="391214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5493578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6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0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553479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070429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809202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186736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2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698698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877669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747902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7672616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60477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1DF49-5B67-4B6E-9675-968A203E1207}" type="datetime1">
              <a:rPr lang="en-GB"/>
              <a:pPr>
                <a:defRPr/>
              </a:pPr>
              <a:t>07/12/2014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488565-09A0-4BF8-99D4-D4FCFE8384D0}" type="slidenum">
              <a:rPr lang="en-GB"/>
              <a:pPr>
                <a:defRPr/>
              </a:pPr>
              <a:t>‹#›</a:t>
            </a:fld>
            <a:endParaRPr lang="en-GB"/>
          </a:p>
        </p:txBody>
      </p:sp>
    </p:spTree>
    <p:extLst>
      <p:ext uri="{BB962C8B-B14F-4D97-AF65-F5344CB8AC3E}">
        <p14:creationId xmlns:p14="http://schemas.microsoft.com/office/powerpoint/2010/main" xmlns="" val="2151333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41996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144664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8901463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3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9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9229433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423131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124527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620437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2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1110006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615D1-C241-4636-B543-B22CF5B6059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303680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D976E-C03E-48F4-A989-423622D4795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89985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73C86-151D-4993-8BE0-CD76143DB733}" type="datetime1">
              <a:rPr lang="en-GB"/>
              <a:pPr>
                <a:defRPr/>
              </a:pPr>
              <a:t>07/12/2014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BF11A91-3F97-428E-85F5-A57B3542217F}" type="slidenum">
              <a:rPr lang="en-GB"/>
              <a:pPr>
                <a:defRPr/>
              </a:pPr>
              <a:t>‹#›</a:t>
            </a:fld>
            <a:endParaRPr lang="en-GB"/>
          </a:p>
        </p:txBody>
      </p:sp>
    </p:spTree>
    <p:extLst>
      <p:ext uri="{BB962C8B-B14F-4D97-AF65-F5344CB8AC3E}">
        <p14:creationId xmlns:p14="http://schemas.microsoft.com/office/powerpoint/2010/main" xmlns="" val="18419073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C9E70-F266-47D5-A481-232FE34AA0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528036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29C3F-062A-499A-9721-12020B27E2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9461528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9A2E0-DC67-496A-8DD6-761CE5894D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23570102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4BEF9-0B16-49BE-ABDB-AD27686CE6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551805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33D8A-D570-4753-B488-08787B0AAFF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9392475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3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9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A230CD-D591-4B62-B926-233A7F0E794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037391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16A1C0-253D-4B8C-A772-8BF6761DD02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41537248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5EE766-608F-4089-A5B9-C946E25F1DE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35747649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3A03C0-CAAC-41C2-B93D-EFE54FF70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13627749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1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705D-8FA5-4C06-8A07-023BF89E919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xmlns="" val="79550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5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CA0E65-AD4B-485F-9B3F-753C70753868}" type="datetime1">
              <a:rPr lang="en-GB"/>
              <a:pPr>
                <a:defRPr/>
              </a:pPr>
              <a:t>07/12/2014</a:t>
            </a:fld>
            <a:endParaRPr lang="en-GB"/>
          </a:p>
        </p:txBody>
      </p:sp>
      <p:sp>
        <p:nvSpPr>
          <p:cNvPr id="5" name="Footer Placeholder 4"/>
          <p:cNvSpPr>
            <a:spLocks noGrp="1"/>
          </p:cNvSpPr>
          <p:nvPr>
            <p:ph type="ftr" sz="quarter" idx="3"/>
          </p:nvPr>
        </p:nvSpPr>
        <p:spPr>
          <a:xfrm>
            <a:off x="3124200" y="63565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5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E219E0-A7B4-4EC8-AC36-817CE20A411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cs typeface="+mn-cs"/>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cs typeface="+mn-cs"/>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cs typeface="+mn-cs"/>
              </a:rPr>
              <a:pPr eaLnBrk="0" hangingPunct="0">
                <a:defRPr/>
              </a:pPr>
              <a:t>‹#›</a:t>
            </a:fld>
            <a:endParaRPr lang="en-US" altLang="en-US">
              <a:solidFill>
                <a:srgbClr val="FFFFFF"/>
              </a:solidFill>
              <a:cs typeface="+mn-cs"/>
            </a:endParaRPr>
          </a:p>
        </p:txBody>
      </p:sp>
    </p:spTree>
    <p:extLst>
      <p:ext uri="{BB962C8B-B14F-4D97-AF65-F5344CB8AC3E}">
        <p14:creationId xmlns:p14="http://schemas.microsoft.com/office/powerpoint/2010/main" xmlns="" val="1698164040"/>
      </p:ext>
    </p:extLst>
  </p:cSld>
  <p:clrMap bg1="dk2" tx1="lt1" bg2="dk1"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cs typeface="+mn-cs"/>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cs typeface="+mn-cs"/>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cs typeface="+mn-cs"/>
              </a:rPr>
              <a:pPr eaLnBrk="0" hangingPunct="0">
                <a:defRPr/>
              </a:pPr>
              <a:t>‹#›</a:t>
            </a:fld>
            <a:endParaRPr lang="en-US" altLang="en-US">
              <a:solidFill>
                <a:srgbClr val="FFFFFF"/>
              </a:solidFill>
              <a:cs typeface="+mn-cs"/>
            </a:endParaRPr>
          </a:p>
        </p:txBody>
      </p:sp>
    </p:spTree>
    <p:extLst>
      <p:ext uri="{BB962C8B-B14F-4D97-AF65-F5344CB8AC3E}">
        <p14:creationId xmlns:p14="http://schemas.microsoft.com/office/powerpoint/2010/main" xmlns="" val="1338739001"/>
      </p:ext>
    </p:extLst>
  </p:cSld>
  <p:clrMap bg1="dk2" tx1="lt1" bg2="dk1"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defTabSz="457146">
              <a:defRPr/>
            </a:pPr>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29" tIns="45714" rIns="91429" bIns="45714" rtlCol="0" anchor="ctr"/>
          <a:lstStyle>
            <a:lvl1pPr algn="ctr" fontAlgn="auto">
              <a:spcBef>
                <a:spcPts val="0"/>
              </a:spcBef>
              <a:spcAft>
                <a:spcPts val="0"/>
              </a:spcAft>
              <a:defRPr sz="1200">
                <a:solidFill>
                  <a:schemeClr val="tx1">
                    <a:tint val="75000"/>
                  </a:schemeClr>
                </a:solidFill>
                <a:latin typeface="+mn-lt"/>
              </a:defRPr>
            </a:lvl1pPr>
          </a:lstStyle>
          <a:p>
            <a:pPr defTabSz="457146">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defTabSz="457146">
              <a:defRPr/>
            </a:pPr>
            <a:fld id="{918C2DB6-9579-4675-A2BC-4DE04B787054}" type="slidenum">
              <a:rPr lang="en-US">
                <a:solidFill>
                  <a:prstClr val="black">
                    <a:tint val="75000"/>
                  </a:prstClr>
                </a:solidFill>
                <a:cs typeface="+mn-cs"/>
              </a:rPr>
              <a:pPr defTabSz="457146">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xmlns="" val="15990388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hf hdr="0" ftr="0" dt="0"/>
  <p:txStyles>
    <p:titleStyle>
      <a:lvl1pPr algn="ctr" defTabSz="457146" rtl="0" eaLnBrk="0" fontAlgn="base" hangingPunct="0">
        <a:spcBef>
          <a:spcPct val="0"/>
        </a:spcBef>
        <a:spcAft>
          <a:spcPct val="0"/>
        </a:spcAft>
        <a:defRPr sz="4400" kern="1200">
          <a:solidFill>
            <a:srgbClr val="4F81BD"/>
          </a:solidFill>
          <a:latin typeface="+mj-lt"/>
          <a:ea typeface="+mj-ea"/>
          <a:cs typeface="+mj-cs"/>
        </a:defRPr>
      </a:lvl1pPr>
      <a:lvl2pPr algn="ctr" defTabSz="457146" rtl="0" eaLnBrk="0" fontAlgn="base" hangingPunct="0">
        <a:spcBef>
          <a:spcPct val="0"/>
        </a:spcBef>
        <a:spcAft>
          <a:spcPct val="0"/>
        </a:spcAft>
        <a:defRPr sz="4400">
          <a:solidFill>
            <a:srgbClr val="4F81BD"/>
          </a:solidFill>
          <a:latin typeface="Calibri" pitchFamily="34" charset="0"/>
        </a:defRPr>
      </a:lvl2pPr>
      <a:lvl3pPr algn="ctr" defTabSz="457146" rtl="0" eaLnBrk="0" fontAlgn="base" hangingPunct="0">
        <a:spcBef>
          <a:spcPct val="0"/>
        </a:spcBef>
        <a:spcAft>
          <a:spcPct val="0"/>
        </a:spcAft>
        <a:defRPr sz="4400">
          <a:solidFill>
            <a:srgbClr val="4F81BD"/>
          </a:solidFill>
          <a:latin typeface="Calibri" pitchFamily="34" charset="0"/>
        </a:defRPr>
      </a:lvl3pPr>
      <a:lvl4pPr algn="ctr" defTabSz="457146" rtl="0" eaLnBrk="0" fontAlgn="base" hangingPunct="0">
        <a:spcBef>
          <a:spcPct val="0"/>
        </a:spcBef>
        <a:spcAft>
          <a:spcPct val="0"/>
        </a:spcAft>
        <a:defRPr sz="4400">
          <a:solidFill>
            <a:srgbClr val="4F81BD"/>
          </a:solidFill>
          <a:latin typeface="Calibri" pitchFamily="34" charset="0"/>
        </a:defRPr>
      </a:lvl4pPr>
      <a:lvl5pPr algn="ctr" defTabSz="457146" rtl="0" eaLnBrk="0" fontAlgn="base" hangingPunct="0">
        <a:spcBef>
          <a:spcPct val="0"/>
        </a:spcBef>
        <a:spcAft>
          <a:spcPct val="0"/>
        </a:spcAft>
        <a:defRPr sz="4400">
          <a:solidFill>
            <a:srgbClr val="4F81BD"/>
          </a:solidFill>
          <a:latin typeface="Calibri" pitchFamily="34" charset="0"/>
        </a:defRPr>
      </a:lvl5pPr>
      <a:lvl6pPr marL="457146" algn="ctr" defTabSz="457146" rtl="0" fontAlgn="base">
        <a:spcBef>
          <a:spcPct val="0"/>
        </a:spcBef>
        <a:spcAft>
          <a:spcPct val="0"/>
        </a:spcAft>
        <a:defRPr sz="4400">
          <a:solidFill>
            <a:srgbClr val="4F81BD"/>
          </a:solidFill>
          <a:latin typeface="Calibri" pitchFamily="34" charset="0"/>
        </a:defRPr>
      </a:lvl6pPr>
      <a:lvl7pPr marL="914293" algn="ctr" defTabSz="457146" rtl="0" fontAlgn="base">
        <a:spcBef>
          <a:spcPct val="0"/>
        </a:spcBef>
        <a:spcAft>
          <a:spcPct val="0"/>
        </a:spcAft>
        <a:defRPr sz="4400">
          <a:solidFill>
            <a:srgbClr val="4F81BD"/>
          </a:solidFill>
          <a:latin typeface="Calibri" pitchFamily="34" charset="0"/>
        </a:defRPr>
      </a:lvl7pPr>
      <a:lvl8pPr marL="1371440" algn="ctr" defTabSz="457146" rtl="0" fontAlgn="base">
        <a:spcBef>
          <a:spcPct val="0"/>
        </a:spcBef>
        <a:spcAft>
          <a:spcPct val="0"/>
        </a:spcAft>
        <a:defRPr sz="4400">
          <a:solidFill>
            <a:srgbClr val="4F81BD"/>
          </a:solidFill>
          <a:latin typeface="Calibri" pitchFamily="34" charset="0"/>
        </a:defRPr>
      </a:lvl8pPr>
      <a:lvl9pPr marL="1828586" algn="ctr" defTabSz="457146" rtl="0" fontAlgn="base">
        <a:spcBef>
          <a:spcPct val="0"/>
        </a:spcBef>
        <a:spcAft>
          <a:spcPct val="0"/>
        </a:spcAft>
        <a:defRPr sz="4400">
          <a:solidFill>
            <a:srgbClr val="4F81BD"/>
          </a:solidFill>
          <a:latin typeface="Calibri" pitchFamily="34" charset="0"/>
        </a:defRPr>
      </a:lvl9pPr>
    </p:titleStyle>
    <p:bodyStyle>
      <a:lvl1pPr marL="342860" indent="-342860" algn="l" defTabSz="4571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defTabSz="4571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defTabSz="4571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defTabSz="4571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defTabSz="4571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rPr>
              <a:pPr eaLnBrk="0" hangingPunct="0">
                <a:defRPr/>
              </a:pPr>
              <a:t>‹#›</a:t>
            </a:fld>
            <a:endParaRPr lang="en-US" altLang="en-US">
              <a:solidFill>
                <a:srgbClr val="FFFFFF"/>
              </a:solidFill>
            </a:endParaRPr>
          </a:p>
        </p:txBody>
      </p:sp>
    </p:spTree>
    <p:extLst>
      <p:ext uri="{BB962C8B-B14F-4D97-AF65-F5344CB8AC3E}">
        <p14:creationId xmlns:p14="http://schemas.microsoft.com/office/powerpoint/2010/main" xmlns="" val="2945400060"/>
      </p:ext>
    </p:extLst>
  </p:cSld>
  <p:clrMap bg1="dk2" tx1="lt1" bg2="dk1" tx2="lt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96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470970" y="6356550"/>
            <a:ext cx="5943600" cy="365125"/>
          </a:xfrm>
          <a:prstGeom prst="rect">
            <a:avLst/>
          </a:prstGeom>
        </p:spPr>
        <p:txBody>
          <a:bodyPr vert="horz" lIns="91440" tIns="45720" rIns="91440" bIns="45720" rtlCol="0" anchor="ctr"/>
          <a:lstStyle>
            <a:lvl1pPr algn="l">
              <a:defRPr sz="1400">
                <a:solidFill>
                  <a:schemeClr val="tx1"/>
                </a:solidFill>
              </a:defRPr>
            </a:lvl1pPr>
          </a:lstStyle>
          <a:p>
            <a:pPr defTabSz="457200" fontAlgn="auto">
              <a:spcBef>
                <a:spcPts val="0"/>
              </a:spcBef>
              <a:spcAft>
                <a:spcPts val="0"/>
              </a:spcAft>
            </a:pPr>
            <a:endParaRPr lang="en-SG" dirty="0">
              <a:solidFill>
                <a:prstClr val="black"/>
              </a:solidFill>
              <a:latin typeface="Calibri"/>
              <a:cs typeface="+mn-cs"/>
            </a:endParaRPr>
          </a:p>
        </p:txBody>
      </p:sp>
      <p:sp>
        <p:nvSpPr>
          <p:cNvPr id="8" name="Slide Number Placeholder 5"/>
          <p:cNvSpPr>
            <a:spLocks noGrp="1"/>
          </p:cNvSpPr>
          <p:nvPr>
            <p:ph type="sldNum" sz="quarter" idx="4"/>
          </p:nvPr>
        </p:nvSpPr>
        <p:spPr>
          <a:xfrm>
            <a:off x="7328940" y="6356550"/>
            <a:ext cx="1371600" cy="365125"/>
          </a:xfrm>
          <a:prstGeom prst="rect">
            <a:avLst/>
          </a:prstGeom>
        </p:spPr>
        <p:txBody>
          <a:bodyPr vert="horz" lIns="91440" tIns="45720" rIns="91440" bIns="45720" rtlCol="0" anchor="ctr"/>
          <a:lstStyle>
            <a:lvl1pPr algn="r">
              <a:defRPr sz="1600">
                <a:solidFill>
                  <a:schemeClr val="tx1"/>
                </a:solidFill>
              </a:defRPr>
            </a:lvl1pPr>
          </a:lstStyle>
          <a:p>
            <a:pPr defTabSz="457200" fontAlgn="auto">
              <a:spcBef>
                <a:spcPts val="0"/>
              </a:spcBef>
              <a:spcAft>
                <a:spcPts val="0"/>
              </a:spcAft>
            </a:pPr>
            <a:fld id="{E22A3947-63D6-46FD-8D05-B156BF223F16}" type="slidenum">
              <a:rPr lang="en-SG" smtClean="0">
                <a:solidFill>
                  <a:prstClr val="black"/>
                </a:solidFill>
                <a:latin typeface="Calibri"/>
                <a:cs typeface="+mn-cs"/>
              </a:rPr>
              <a:pPr defTabSz="457200" fontAlgn="auto">
                <a:spcBef>
                  <a:spcPts val="0"/>
                </a:spcBef>
                <a:spcAft>
                  <a:spcPts val="0"/>
                </a:spcAft>
              </a:pPr>
              <a:t>‹#›</a:t>
            </a:fld>
            <a:endParaRPr lang="en-SG" dirty="0">
              <a:solidFill>
                <a:prstClr val="black"/>
              </a:solidFill>
              <a:latin typeface="Calibri"/>
              <a:cs typeface="+mn-cs"/>
            </a:endParaRPr>
          </a:p>
        </p:txBody>
      </p:sp>
    </p:spTree>
    <p:extLst>
      <p:ext uri="{BB962C8B-B14F-4D97-AF65-F5344CB8AC3E}">
        <p14:creationId xmlns:p14="http://schemas.microsoft.com/office/powerpoint/2010/main" xmlns="" val="244736433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ctr" defTabSz="4572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96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470970" y="6356550"/>
            <a:ext cx="5943600" cy="365125"/>
          </a:xfrm>
          <a:prstGeom prst="rect">
            <a:avLst/>
          </a:prstGeom>
        </p:spPr>
        <p:txBody>
          <a:bodyPr vert="horz" lIns="91440" tIns="45720" rIns="91440" bIns="45720" rtlCol="0" anchor="ctr"/>
          <a:lstStyle>
            <a:lvl1pPr algn="l">
              <a:defRPr sz="1400">
                <a:solidFill>
                  <a:schemeClr val="tx1"/>
                </a:solidFill>
              </a:defRPr>
            </a:lvl1pPr>
          </a:lstStyle>
          <a:p>
            <a:pPr defTabSz="457200" fontAlgn="auto">
              <a:spcBef>
                <a:spcPts val="0"/>
              </a:spcBef>
              <a:spcAft>
                <a:spcPts val="0"/>
              </a:spcAft>
            </a:pPr>
            <a:endParaRPr lang="en-SG" dirty="0">
              <a:solidFill>
                <a:prstClr val="black"/>
              </a:solidFill>
              <a:latin typeface="Calibri"/>
              <a:cs typeface="+mn-cs"/>
            </a:endParaRPr>
          </a:p>
        </p:txBody>
      </p:sp>
      <p:sp>
        <p:nvSpPr>
          <p:cNvPr id="8" name="Slide Number Placeholder 5"/>
          <p:cNvSpPr>
            <a:spLocks noGrp="1"/>
          </p:cNvSpPr>
          <p:nvPr>
            <p:ph type="sldNum" sz="quarter" idx="4"/>
          </p:nvPr>
        </p:nvSpPr>
        <p:spPr>
          <a:xfrm>
            <a:off x="7328940" y="6356550"/>
            <a:ext cx="1371600" cy="365125"/>
          </a:xfrm>
          <a:prstGeom prst="rect">
            <a:avLst/>
          </a:prstGeom>
        </p:spPr>
        <p:txBody>
          <a:bodyPr vert="horz" lIns="91440" tIns="45720" rIns="91440" bIns="45720" rtlCol="0" anchor="ctr"/>
          <a:lstStyle>
            <a:lvl1pPr algn="r">
              <a:defRPr sz="1600">
                <a:solidFill>
                  <a:schemeClr val="tx1"/>
                </a:solidFill>
              </a:defRPr>
            </a:lvl1pPr>
          </a:lstStyle>
          <a:p>
            <a:pPr defTabSz="457200" fontAlgn="auto">
              <a:spcBef>
                <a:spcPts val="0"/>
              </a:spcBef>
              <a:spcAft>
                <a:spcPts val="0"/>
              </a:spcAft>
            </a:pPr>
            <a:fld id="{E22A3947-63D6-46FD-8D05-B156BF223F16}" type="slidenum">
              <a:rPr lang="en-SG" smtClean="0">
                <a:solidFill>
                  <a:prstClr val="black"/>
                </a:solidFill>
                <a:latin typeface="Calibri"/>
                <a:cs typeface="+mn-cs"/>
              </a:rPr>
              <a:pPr defTabSz="457200" fontAlgn="auto">
                <a:spcBef>
                  <a:spcPts val="0"/>
                </a:spcBef>
                <a:spcAft>
                  <a:spcPts val="0"/>
                </a:spcAft>
              </a:pPr>
              <a:t>‹#›</a:t>
            </a:fld>
            <a:endParaRPr lang="en-SG" dirty="0">
              <a:solidFill>
                <a:prstClr val="black"/>
              </a:solidFill>
              <a:latin typeface="Calibri"/>
              <a:cs typeface="+mn-cs"/>
            </a:endParaRPr>
          </a:p>
        </p:txBody>
      </p:sp>
    </p:spTree>
    <p:extLst>
      <p:ext uri="{BB962C8B-B14F-4D97-AF65-F5344CB8AC3E}">
        <p14:creationId xmlns:p14="http://schemas.microsoft.com/office/powerpoint/2010/main" xmlns="" val="228204412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ftr="0" dt="0"/>
  <p:txStyles>
    <p:titleStyle>
      <a:lvl1pPr algn="ctr" defTabSz="4572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52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CA0E65-AD4B-485F-9B3F-753C70753868}"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2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2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E219E0-A7B4-4EC8-AC36-817CE20A411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83305163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cs typeface="+mn-cs"/>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cs typeface="+mn-cs"/>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cs typeface="+mn-cs"/>
              </a:rPr>
              <a:pPr eaLnBrk="0" hangingPunct="0">
                <a:defRPr/>
              </a:pPr>
              <a:t>‹#›</a:t>
            </a:fld>
            <a:endParaRPr lang="en-US" altLang="en-US">
              <a:solidFill>
                <a:srgbClr val="FFFFFF"/>
              </a:solidFill>
              <a:cs typeface="+mn-cs"/>
            </a:endParaRPr>
          </a:p>
        </p:txBody>
      </p:sp>
    </p:spTree>
    <p:extLst>
      <p:ext uri="{BB962C8B-B14F-4D97-AF65-F5344CB8AC3E}">
        <p14:creationId xmlns:p14="http://schemas.microsoft.com/office/powerpoint/2010/main" xmlns="" val="821994603"/>
      </p:ext>
    </p:extLst>
  </p:cSld>
  <p:clrMap bg1="dk2" tx1="lt1" bg2="dk1"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4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CA0E65-AD4B-485F-9B3F-753C70753868}" type="datetime1">
              <a:rPr lang="en-GB">
                <a:solidFill>
                  <a:prstClr val="black">
                    <a:tint val="75000"/>
                  </a:prstClr>
                </a:solidFill>
              </a:rPr>
              <a:pPr>
                <a:defRPr/>
              </a:pPr>
              <a:t>07/12/2014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4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E219E0-A7B4-4EC8-AC36-817CE20A411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3320789435"/>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cs typeface="+mn-cs"/>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cs typeface="+mn-cs"/>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cs typeface="+mn-cs"/>
              </a:rPr>
              <a:pPr eaLnBrk="0" hangingPunct="0">
                <a:defRPr/>
              </a:pPr>
              <a:t>‹#›</a:t>
            </a:fld>
            <a:endParaRPr lang="en-US" altLang="en-US">
              <a:solidFill>
                <a:srgbClr val="FFFFFF"/>
              </a:solidFill>
              <a:cs typeface="+mn-cs"/>
            </a:endParaRPr>
          </a:p>
        </p:txBody>
      </p:sp>
    </p:spTree>
    <p:extLst>
      <p:ext uri="{BB962C8B-B14F-4D97-AF65-F5344CB8AC3E}">
        <p14:creationId xmlns:p14="http://schemas.microsoft.com/office/powerpoint/2010/main" xmlns="" val="255372848"/>
      </p:ext>
    </p:extLst>
  </p:cSld>
  <p:clrMap bg1="dk2" tx1="lt1" bg2="dk1" tx2="lt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cs typeface="+mn-cs"/>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cs typeface="+mn-cs"/>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cs typeface="+mn-cs"/>
              </a:rPr>
              <a:pPr eaLnBrk="0" hangingPunct="0">
                <a:defRPr/>
              </a:pPr>
              <a:t>‹#›</a:t>
            </a:fld>
            <a:endParaRPr lang="en-US" altLang="en-US">
              <a:solidFill>
                <a:srgbClr val="FFFFFF"/>
              </a:solidFill>
              <a:cs typeface="+mn-cs"/>
            </a:endParaRPr>
          </a:p>
        </p:txBody>
      </p:sp>
    </p:spTree>
    <p:extLst>
      <p:ext uri="{BB962C8B-B14F-4D97-AF65-F5344CB8AC3E}">
        <p14:creationId xmlns:p14="http://schemas.microsoft.com/office/powerpoint/2010/main" xmlns="" val="3021598960"/>
      </p:ext>
    </p:extLst>
  </p:cSld>
  <p:clrMap bg1="dk2" tx1="lt1" bg2="dk1"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20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defRPr/>
            </a:pPr>
            <a:endParaRPr lang="en-US" altLang="en-US">
              <a:solidFill>
                <a:srgbClr val="FFFFFF"/>
              </a:solidFill>
              <a:cs typeface="+mn-cs"/>
            </a:endParaRPr>
          </a:p>
        </p:txBody>
      </p:sp>
      <p:sp>
        <p:nvSpPr>
          <p:cNvPr id="1720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defRPr/>
            </a:pPr>
            <a:endParaRPr lang="en-US" altLang="en-US">
              <a:solidFill>
                <a:srgbClr val="FFFFFF"/>
              </a:solidFill>
              <a:cs typeface="+mn-cs"/>
            </a:endParaRPr>
          </a:p>
        </p:txBody>
      </p:sp>
      <p:sp>
        <p:nvSpPr>
          <p:cNvPr id="1720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defRPr/>
            </a:pPr>
            <a:fld id="{F4209AB2-E65F-42CA-AB63-52651A4D2371}" type="slidenum">
              <a:rPr lang="en-US" altLang="en-US">
                <a:solidFill>
                  <a:srgbClr val="FFFFFF"/>
                </a:solidFill>
                <a:cs typeface="+mn-cs"/>
              </a:rPr>
              <a:pPr eaLnBrk="0" hangingPunct="0">
                <a:defRPr/>
              </a:pPr>
              <a:t>‹#›</a:t>
            </a:fld>
            <a:endParaRPr lang="en-US" altLang="en-US">
              <a:solidFill>
                <a:srgbClr val="FFFFFF"/>
              </a:solidFill>
              <a:cs typeface="+mn-cs"/>
            </a:endParaRPr>
          </a:p>
        </p:txBody>
      </p:sp>
    </p:spTree>
    <p:extLst>
      <p:ext uri="{BB962C8B-B14F-4D97-AF65-F5344CB8AC3E}">
        <p14:creationId xmlns:p14="http://schemas.microsoft.com/office/powerpoint/2010/main" xmlns="" val="3597181004"/>
      </p:ext>
    </p:extLst>
  </p:cSld>
  <p:clrMap bg1="dk2" tx1="lt1" bg2="dk1"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1.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wmf"/><Relationship Id="rId7" Type="http://schemas.openxmlformats.org/officeDocument/2006/relationships/image" Target="../media/image43.jpeg"/><Relationship Id="rId2" Type="http://schemas.openxmlformats.org/officeDocument/2006/relationships/image" Target="../media/image38.wmf"/><Relationship Id="rId1" Type="http://schemas.openxmlformats.org/officeDocument/2006/relationships/slideLayout" Target="../slideLayouts/slideLayout5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05.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05.xml"/><Relationship Id="rId5" Type="http://schemas.openxmlformats.org/officeDocument/2006/relationships/image" Target="../media/image49.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55.png"/><Relationship Id="rId12" Type="http://schemas.openxmlformats.org/officeDocument/2006/relationships/image" Target="../media/image6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9.jpeg"/><Relationship Id="rId5" Type="http://schemas.openxmlformats.org/officeDocument/2006/relationships/image" Target="../media/image54.png"/><Relationship Id="rId10" Type="http://schemas.openxmlformats.org/officeDocument/2006/relationships/image" Target="../media/image58.jpeg"/><Relationship Id="rId4" Type="http://schemas.openxmlformats.org/officeDocument/2006/relationships/image" Target="../media/image53.png"/><Relationship Id="rId9" Type="http://schemas.openxmlformats.org/officeDocument/2006/relationships/image" Target="../media/image57.jpeg"/></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32.png"/><Relationship Id="rId7" Type="http://schemas.openxmlformats.org/officeDocument/2006/relationships/image" Target="../media/image63.png"/><Relationship Id="rId12"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62.png"/><Relationship Id="rId11" Type="http://schemas.openxmlformats.org/officeDocument/2006/relationships/image" Target="../media/image19.png"/><Relationship Id="rId5" Type="http://schemas.openxmlformats.org/officeDocument/2006/relationships/image" Target="../media/image61.png"/><Relationship Id="rId15" Type="http://schemas.openxmlformats.org/officeDocument/2006/relationships/image" Target="../media/image68.jpe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65.png"/><Relationship Id="rId1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DC8993C-BE0E-4C8D-BFB4-A0CDC0480D24}" type="slidenum">
              <a:rPr lang="en-US" altLang="en-US">
                <a:solidFill>
                  <a:srgbClr val="000000"/>
                </a:solidFill>
              </a:rPr>
              <a:pPr>
                <a:defRPr/>
              </a:pPr>
              <a:t>1</a:t>
            </a:fld>
            <a:endParaRPr lang="en-US" altLang="en-US" dirty="0">
              <a:solidFill>
                <a:srgbClr val="000000"/>
              </a:solidFill>
            </a:endParaRPr>
          </a:p>
        </p:txBody>
      </p:sp>
      <p:sp>
        <p:nvSpPr>
          <p:cNvPr id="15363" name="Rectangle 2"/>
          <p:cNvSpPr>
            <a:spLocks noGrp="1" noChangeArrowheads="1"/>
          </p:cNvSpPr>
          <p:nvPr>
            <p:ph type="title"/>
          </p:nvPr>
        </p:nvSpPr>
        <p:spPr>
          <a:xfrm>
            <a:off x="77788" y="116632"/>
            <a:ext cx="9018587" cy="1944216"/>
          </a:xfrm>
        </p:spPr>
        <p:txBody>
          <a:bodyPr/>
          <a:lstStyle/>
          <a:p>
            <a:pPr eaLnBrk="1" hangingPunct="1"/>
            <a:r>
              <a:rPr lang="en-US" altLang="en-US" b="1" dirty="0" smtClean="0">
                <a:solidFill>
                  <a:srgbClr val="4F81BD"/>
                </a:solidFill>
              </a:rPr>
              <a:t>Identifying</a:t>
            </a:r>
            <a:r>
              <a:rPr lang="en-US" altLang="en-US" b="1" dirty="0" smtClean="0">
                <a:solidFill>
                  <a:schemeClr val="accent1"/>
                </a:solidFill>
              </a:rPr>
              <a:t> </a:t>
            </a:r>
            <a:r>
              <a:rPr lang="en-US" altLang="en-US" b="1" dirty="0" smtClean="0">
                <a:solidFill>
                  <a:srgbClr val="4F81BD"/>
                </a:solidFill>
              </a:rPr>
              <a:t>Genes</a:t>
            </a:r>
            <a:r>
              <a:rPr lang="en-US" altLang="en-US" b="1" dirty="0" smtClean="0">
                <a:solidFill>
                  <a:schemeClr val="accent1"/>
                </a:solidFill>
              </a:rPr>
              <a:t> for Type 2 Diabetes by GWAS and Sequencing Studies</a:t>
            </a:r>
            <a:endParaRPr lang="en-US" altLang="en-US" b="1" dirty="0" smtClean="0">
              <a:solidFill>
                <a:schemeClr val="accent1"/>
              </a:solidFill>
              <a:latin typeface="Times New Roman" pitchFamily="18" charset="0"/>
              <a:cs typeface="Times New Roman" pitchFamily="18" charset="0"/>
            </a:endParaRPr>
          </a:p>
        </p:txBody>
      </p:sp>
      <p:sp>
        <p:nvSpPr>
          <p:cNvPr id="15364" name="Rectangle 3"/>
          <p:cNvSpPr>
            <a:spLocks noGrp="1" noChangeArrowheads="1"/>
          </p:cNvSpPr>
          <p:nvPr>
            <p:ph type="body" idx="1"/>
          </p:nvPr>
        </p:nvSpPr>
        <p:spPr>
          <a:xfrm>
            <a:off x="0" y="2060848"/>
            <a:ext cx="9144000" cy="4536504"/>
          </a:xfrm>
        </p:spPr>
        <p:txBody>
          <a:bodyPr/>
          <a:lstStyle/>
          <a:p>
            <a:pPr marL="0" indent="0" algn="ctr" eaLnBrk="1" hangingPunct="1">
              <a:spcBef>
                <a:spcPct val="0"/>
              </a:spcBef>
              <a:buFontTx/>
              <a:buNone/>
            </a:pPr>
            <a:r>
              <a:rPr lang="en-US" altLang="en-US" sz="3500" dirty="0" smtClean="0">
                <a:solidFill>
                  <a:srgbClr val="000000"/>
                </a:solidFill>
                <a:cs typeface="Arial" pitchFamily="34" charset="0"/>
              </a:rPr>
              <a:t>Michael Boehnke</a:t>
            </a:r>
          </a:p>
          <a:p>
            <a:pPr marL="0" indent="0" algn="ctr" eaLnBrk="1" hangingPunct="1">
              <a:spcBef>
                <a:spcPct val="0"/>
              </a:spcBef>
              <a:buFontTx/>
              <a:buNone/>
            </a:pPr>
            <a:r>
              <a:rPr lang="en-US" altLang="en-US" sz="3500" dirty="0" smtClean="0">
                <a:solidFill>
                  <a:srgbClr val="000000"/>
                </a:solidFill>
                <a:cs typeface="Arial" pitchFamily="34" charset="0"/>
              </a:rPr>
              <a:t>Department of Biostatistics </a:t>
            </a:r>
          </a:p>
          <a:p>
            <a:pPr marL="0" indent="0" algn="ctr" eaLnBrk="1" hangingPunct="1">
              <a:spcBef>
                <a:spcPct val="0"/>
              </a:spcBef>
              <a:buFontTx/>
              <a:buNone/>
            </a:pPr>
            <a:r>
              <a:rPr lang="en-US" altLang="en-US" sz="3500" dirty="0" smtClean="0">
                <a:solidFill>
                  <a:srgbClr val="000000"/>
                </a:solidFill>
                <a:cs typeface="Arial" pitchFamily="34" charset="0"/>
              </a:rPr>
              <a:t>Center for Statistical Genetics</a:t>
            </a:r>
          </a:p>
          <a:p>
            <a:pPr marL="0" indent="0" algn="ctr" eaLnBrk="1" hangingPunct="1">
              <a:spcBef>
                <a:spcPct val="0"/>
              </a:spcBef>
              <a:buFontTx/>
              <a:buNone/>
            </a:pPr>
            <a:r>
              <a:rPr lang="en-US" altLang="en-US" sz="3500" dirty="0" smtClean="0">
                <a:solidFill>
                  <a:srgbClr val="000000"/>
                </a:solidFill>
                <a:cs typeface="Arial" pitchFamily="34" charset="0"/>
              </a:rPr>
              <a:t>University of Michigan</a:t>
            </a:r>
          </a:p>
          <a:p>
            <a:pPr marL="0" indent="0" algn="ctr" eaLnBrk="1" hangingPunct="1">
              <a:spcBef>
                <a:spcPct val="0"/>
              </a:spcBef>
              <a:buFontTx/>
              <a:buNone/>
            </a:pPr>
            <a:endParaRPr lang="en-US" altLang="en-US" sz="3600" dirty="0" smtClean="0">
              <a:solidFill>
                <a:srgbClr val="000000"/>
              </a:solidFill>
              <a:cs typeface="Arial" pitchFamily="34" charset="0"/>
            </a:endParaRPr>
          </a:p>
          <a:p>
            <a:pPr marL="0" indent="0" algn="ctr" eaLnBrk="1" hangingPunct="1">
              <a:spcBef>
                <a:spcPct val="0"/>
              </a:spcBef>
              <a:buFontTx/>
              <a:buNone/>
            </a:pPr>
            <a:r>
              <a:rPr lang="en-US" altLang="en-US" sz="3600" dirty="0" smtClean="0">
                <a:solidFill>
                  <a:srgbClr val="000000"/>
                </a:solidFill>
                <a:cs typeface="Arial" pitchFamily="34" charset="0"/>
              </a:rPr>
              <a:t>Sequencing Symposium</a:t>
            </a:r>
          </a:p>
          <a:p>
            <a:pPr marL="0" indent="0" algn="ctr" eaLnBrk="1" hangingPunct="1">
              <a:spcBef>
                <a:spcPct val="0"/>
              </a:spcBef>
              <a:buFontTx/>
              <a:buNone/>
            </a:pPr>
            <a:r>
              <a:rPr lang="en-US" altLang="en-US" sz="3500" smtClean="0">
                <a:solidFill>
                  <a:srgbClr val="000000"/>
                </a:solidFill>
                <a:cs typeface="Arial" pitchFamily="34" charset="0"/>
              </a:rPr>
              <a:t>December </a:t>
            </a:r>
            <a:r>
              <a:rPr lang="en-US" altLang="en-US" sz="3500" smtClean="0">
                <a:solidFill>
                  <a:srgbClr val="000000"/>
                </a:solidFill>
                <a:cs typeface="Arial" pitchFamily="34" charset="0"/>
              </a:rPr>
              <a:t>8</a:t>
            </a:r>
            <a:r>
              <a:rPr lang="en-US" altLang="en-US" sz="3500" smtClean="0">
                <a:solidFill>
                  <a:srgbClr val="000000"/>
                </a:solidFill>
                <a:cs typeface="Arial" pitchFamily="34" charset="0"/>
              </a:rPr>
              <a:t>, </a:t>
            </a:r>
            <a:r>
              <a:rPr lang="en-US" altLang="en-US" sz="3500" dirty="0" smtClean="0">
                <a:solidFill>
                  <a:srgbClr val="000000"/>
                </a:solidFill>
                <a:cs typeface="Arial" pitchFamily="34" charset="0"/>
              </a:rPr>
              <a:t>2014</a:t>
            </a:r>
          </a:p>
        </p:txBody>
      </p:sp>
    </p:spTree>
    <p:extLst>
      <p:ext uri="{BB962C8B-B14F-4D97-AF65-F5344CB8AC3E}">
        <p14:creationId xmlns:p14="http://schemas.microsoft.com/office/powerpoint/2010/main" xmlns="" val="213574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E93DB610-F917-4D86-9AE1-E58DE39E513B}" type="slidenum">
              <a:rPr lang="en-US" altLang="en-US">
                <a:solidFill>
                  <a:srgbClr val="FFFFFF"/>
                </a:solidFill>
              </a:rPr>
              <a:pPr>
                <a:defRPr/>
              </a:pPr>
              <a:t>10</a:t>
            </a:fld>
            <a:endParaRPr lang="en-US" altLang="en-US">
              <a:solidFill>
                <a:srgbClr val="FFFFFF"/>
              </a:solidFill>
            </a:endParaRPr>
          </a:p>
        </p:txBody>
      </p:sp>
      <p:sp>
        <p:nvSpPr>
          <p:cNvPr id="16387" name="Rectangle 2"/>
          <p:cNvSpPr>
            <a:spLocks noChangeArrowheads="1"/>
          </p:cNvSpPr>
          <p:nvPr/>
        </p:nvSpPr>
        <p:spPr bwMode="auto">
          <a:xfrm>
            <a:off x="135513" y="69"/>
            <a:ext cx="8779933" cy="703263"/>
          </a:xfrm>
          <a:prstGeom prst="rect">
            <a:avLst/>
          </a:prstGeom>
          <a:noFill/>
          <a:ln w="9525">
            <a:noFill/>
            <a:miter lim="800000"/>
            <a:headEnd/>
            <a:tailEnd/>
          </a:ln>
        </p:spPr>
        <p:txBody>
          <a:bodyPr anchor="ctr"/>
          <a:lstStyle/>
          <a:p>
            <a:pPr algn="ctr"/>
            <a:r>
              <a:rPr lang="en-US" sz="4400" b="1" dirty="0" smtClean="0">
                <a:solidFill>
                  <a:srgbClr val="4F81BD"/>
                </a:solidFill>
                <a:latin typeface="Calibri" panose="020F0502020204030204" pitchFamily="34" charset="0"/>
              </a:rPr>
              <a:t>FUSION T2D Sib Pair Linkage Studies</a:t>
            </a:r>
            <a:endParaRPr lang="en-US" sz="4400" dirty="0">
              <a:solidFill>
                <a:srgbClr val="FFEA18"/>
              </a:solidFill>
              <a:latin typeface="Times New Roman" pitchFamily="18" charset="0"/>
              <a:cs typeface="+mn-cs"/>
            </a:endParaRPr>
          </a:p>
        </p:txBody>
      </p:sp>
      <p:pic>
        <p:nvPicPr>
          <p:cNvPr id="16388" name="Picture 3" descr="sf1link"/>
          <p:cNvPicPr>
            <a:picLocks noChangeAspect="1" noChangeArrowheads="1"/>
          </p:cNvPicPr>
          <p:nvPr/>
        </p:nvPicPr>
        <p:blipFill>
          <a:blip r:embed="rId3" cstate="print"/>
          <a:srcRect/>
          <a:stretch>
            <a:fillRect/>
          </a:stretch>
        </p:blipFill>
        <p:spPr bwMode="auto">
          <a:xfrm>
            <a:off x="688670" y="1481211"/>
            <a:ext cx="8136467" cy="1381125"/>
          </a:xfrm>
          <a:prstGeom prst="rect">
            <a:avLst/>
          </a:prstGeom>
          <a:noFill/>
          <a:ln w="9525">
            <a:noFill/>
            <a:miter lim="800000"/>
            <a:headEnd/>
            <a:tailEnd/>
          </a:ln>
        </p:spPr>
      </p:pic>
      <p:pic>
        <p:nvPicPr>
          <p:cNvPr id="16389" name="Picture 4" descr="sf2link"/>
          <p:cNvPicPr>
            <a:picLocks noChangeAspect="1" noChangeArrowheads="1"/>
          </p:cNvPicPr>
          <p:nvPr/>
        </p:nvPicPr>
        <p:blipFill>
          <a:blip r:embed="rId4" cstate="print"/>
          <a:srcRect/>
          <a:stretch>
            <a:fillRect/>
          </a:stretch>
        </p:blipFill>
        <p:spPr bwMode="auto">
          <a:xfrm>
            <a:off x="694268" y="3035306"/>
            <a:ext cx="8146345" cy="1381125"/>
          </a:xfrm>
          <a:prstGeom prst="rect">
            <a:avLst/>
          </a:prstGeom>
          <a:noFill/>
          <a:ln w="9525">
            <a:noFill/>
            <a:miter lim="800000"/>
            <a:headEnd/>
            <a:tailEnd/>
          </a:ln>
        </p:spPr>
      </p:pic>
      <p:pic>
        <p:nvPicPr>
          <p:cNvPr id="16390" name="Picture 5" descr="sf1f2lnk"/>
          <p:cNvPicPr>
            <a:picLocks noChangeAspect="1" noChangeArrowheads="1"/>
          </p:cNvPicPr>
          <p:nvPr/>
        </p:nvPicPr>
        <p:blipFill>
          <a:blip r:embed="rId5" cstate="print"/>
          <a:srcRect/>
          <a:stretch>
            <a:fillRect/>
          </a:stretch>
        </p:blipFill>
        <p:spPr bwMode="auto">
          <a:xfrm>
            <a:off x="681614" y="4538800"/>
            <a:ext cx="8136467" cy="1381125"/>
          </a:xfrm>
          <a:prstGeom prst="rect">
            <a:avLst/>
          </a:prstGeom>
          <a:noFill/>
          <a:ln w="9525">
            <a:noFill/>
            <a:miter lim="800000"/>
            <a:headEnd/>
            <a:tailEnd/>
          </a:ln>
        </p:spPr>
      </p:pic>
      <p:sp>
        <p:nvSpPr>
          <p:cNvPr id="16391" name="Text Box 6"/>
          <p:cNvSpPr txBox="1">
            <a:spLocks noChangeArrowheads="1"/>
          </p:cNvSpPr>
          <p:nvPr/>
        </p:nvSpPr>
        <p:spPr bwMode="auto">
          <a:xfrm>
            <a:off x="705555" y="1274764"/>
            <a:ext cx="8274756" cy="230832"/>
          </a:xfrm>
          <a:prstGeom prst="rect">
            <a:avLst/>
          </a:prstGeom>
          <a:noFill/>
          <a:ln w="9525">
            <a:noFill/>
            <a:miter lim="800000"/>
            <a:headEnd/>
            <a:tailEnd/>
          </a:ln>
        </p:spPr>
        <p:txBody>
          <a:bodyPr>
            <a:spAutoFit/>
          </a:bodyPr>
          <a:lstStyle/>
          <a:p>
            <a:pPr eaLnBrk="0" hangingPunct="0">
              <a:spcBef>
                <a:spcPct val="50000"/>
              </a:spcBef>
            </a:pPr>
            <a:r>
              <a:rPr lang="en-US" sz="900" dirty="0">
                <a:solidFill>
                  <a:schemeClr val="bg1">
                    <a:lumMod val="50000"/>
                  </a:schemeClr>
                </a:solidFill>
                <a:latin typeface="Courier New" pitchFamily="49" charset="0"/>
                <a:cs typeface="+mn-cs"/>
              </a:rPr>
              <a:t>       1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2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3      4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5     6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7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8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9    10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11   </a:t>
            </a:r>
            <a:r>
              <a:rPr lang="en-US" sz="900" dirty="0" smtClean="0">
                <a:solidFill>
                  <a:schemeClr val="bg1">
                    <a:lumMod val="50000"/>
                  </a:schemeClr>
                </a:solidFill>
                <a:latin typeface="Courier New" pitchFamily="49" charset="0"/>
                <a:cs typeface="+mn-cs"/>
              </a:rPr>
              <a:t>12   </a:t>
            </a:r>
            <a:r>
              <a:rPr lang="en-US" sz="900" dirty="0">
                <a:solidFill>
                  <a:schemeClr val="bg1">
                    <a:lumMod val="50000"/>
                  </a:schemeClr>
                </a:solidFill>
                <a:latin typeface="Courier New" pitchFamily="49" charset="0"/>
                <a:cs typeface="+mn-cs"/>
              </a:rPr>
              <a:t>13  14  15 </a:t>
            </a:r>
            <a:r>
              <a:rPr lang="en-US" sz="900" dirty="0" smtClean="0">
                <a:solidFill>
                  <a:schemeClr val="bg1">
                    <a:lumMod val="50000"/>
                  </a:schemeClr>
                </a:solidFill>
                <a:latin typeface="Courier New" pitchFamily="49" charset="0"/>
                <a:cs typeface="+mn-cs"/>
              </a:rPr>
              <a:t>16  </a:t>
            </a:r>
            <a:r>
              <a:rPr lang="en-US" sz="900" dirty="0">
                <a:solidFill>
                  <a:schemeClr val="bg1">
                    <a:lumMod val="50000"/>
                  </a:schemeClr>
                </a:solidFill>
                <a:latin typeface="Courier New" pitchFamily="49" charset="0"/>
                <a:cs typeface="+mn-cs"/>
              </a:rPr>
              <a:t>17  18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19 20 21 22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X</a:t>
            </a:r>
          </a:p>
        </p:txBody>
      </p:sp>
      <p:sp>
        <p:nvSpPr>
          <p:cNvPr id="16392" name="Text Box 7"/>
          <p:cNvSpPr txBox="1">
            <a:spLocks noChangeArrowheads="1"/>
          </p:cNvSpPr>
          <p:nvPr/>
        </p:nvSpPr>
        <p:spPr bwMode="auto">
          <a:xfrm>
            <a:off x="678745" y="5899150"/>
            <a:ext cx="8273344" cy="230832"/>
          </a:xfrm>
          <a:prstGeom prst="rect">
            <a:avLst/>
          </a:prstGeom>
          <a:noFill/>
          <a:ln w="9525">
            <a:noFill/>
            <a:miter lim="800000"/>
            <a:headEnd/>
            <a:tailEnd/>
          </a:ln>
        </p:spPr>
        <p:txBody>
          <a:bodyPr>
            <a:spAutoFit/>
          </a:bodyPr>
          <a:lstStyle/>
          <a:p>
            <a:pPr eaLnBrk="0" hangingPunct="0">
              <a:spcBef>
                <a:spcPct val="50000"/>
              </a:spcBef>
            </a:pPr>
            <a:r>
              <a:rPr lang="en-US" sz="900" dirty="0">
                <a:solidFill>
                  <a:schemeClr val="bg1">
                    <a:lumMod val="50000"/>
                  </a:schemeClr>
                </a:solidFill>
                <a:latin typeface="Courier New" pitchFamily="49" charset="0"/>
                <a:cs typeface="+mn-cs"/>
              </a:rPr>
              <a:t>      </a:t>
            </a:r>
            <a:r>
              <a:rPr lang="en-US" sz="900" dirty="0" smtClean="0">
                <a:solidFill>
                  <a:schemeClr val="bg1">
                    <a:lumMod val="50000"/>
                  </a:schemeClr>
                </a:solidFill>
                <a:latin typeface="Courier New" pitchFamily="49" charset="0"/>
                <a:cs typeface="+mn-cs"/>
              </a:rPr>
              <a:t>1       </a:t>
            </a:r>
            <a:r>
              <a:rPr lang="en-US" sz="900" dirty="0">
                <a:solidFill>
                  <a:schemeClr val="bg1">
                    <a:lumMod val="50000"/>
                  </a:schemeClr>
                </a:solidFill>
                <a:latin typeface="Courier New" pitchFamily="49" charset="0"/>
                <a:cs typeface="+mn-cs"/>
              </a:rPr>
              <a:t>2       3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4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5     6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7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8    9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10    11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12   13  </a:t>
            </a:r>
            <a:r>
              <a:rPr lang="en-US" sz="900" dirty="0" smtClean="0">
                <a:solidFill>
                  <a:schemeClr val="bg1">
                    <a:lumMod val="50000"/>
                  </a:schemeClr>
                </a:solidFill>
                <a:latin typeface="Courier New" pitchFamily="49" charset="0"/>
                <a:cs typeface="+mn-cs"/>
              </a:rPr>
              <a:t>14  </a:t>
            </a:r>
            <a:r>
              <a:rPr lang="en-US" sz="900" dirty="0">
                <a:solidFill>
                  <a:schemeClr val="bg1">
                    <a:lumMod val="50000"/>
                  </a:schemeClr>
                </a:solidFill>
                <a:latin typeface="Courier New" pitchFamily="49" charset="0"/>
                <a:cs typeface="+mn-cs"/>
              </a:rPr>
              <a:t>15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16 </a:t>
            </a:r>
            <a:r>
              <a:rPr lang="en-US" sz="900" dirty="0" smtClean="0">
                <a:solidFill>
                  <a:schemeClr val="bg1">
                    <a:lumMod val="50000"/>
                  </a:schemeClr>
                </a:solidFill>
                <a:latin typeface="Courier New" pitchFamily="49" charset="0"/>
                <a:cs typeface="+mn-cs"/>
              </a:rPr>
              <a:t>17  18  </a:t>
            </a:r>
            <a:r>
              <a:rPr lang="en-US" sz="900" dirty="0">
                <a:solidFill>
                  <a:schemeClr val="bg1">
                    <a:lumMod val="50000"/>
                  </a:schemeClr>
                </a:solidFill>
                <a:latin typeface="Courier New" pitchFamily="49" charset="0"/>
                <a:cs typeface="+mn-cs"/>
              </a:rPr>
              <a:t>19  20 21 22 </a:t>
            </a:r>
            <a:r>
              <a:rPr lang="en-US" sz="900" dirty="0" smtClean="0">
                <a:solidFill>
                  <a:schemeClr val="bg1">
                    <a:lumMod val="50000"/>
                  </a:schemeClr>
                </a:solidFill>
                <a:latin typeface="Courier New" pitchFamily="49" charset="0"/>
                <a:cs typeface="+mn-cs"/>
              </a:rPr>
              <a:t> </a:t>
            </a:r>
            <a:r>
              <a:rPr lang="en-US" sz="900" dirty="0">
                <a:solidFill>
                  <a:schemeClr val="bg1">
                    <a:lumMod val="50000"/>
                  </a:schemeClr>
                </a:solidFill>
                <a:latin typeface="Courier New" pitchFamily="49" charset="0"/>
                <a:cs typeface="+mn-cs"/>
              </a:rPr>
              <a:t>X</a:t>
            </a:r>
          </a:p>
        </p:txBody>
      </p:sp>
      <p:sp>
        <p:nvSpPr>
          <p:cNvPr id="16393" name="Text Box 8"/>
          <p:cNvSpPr txBox="1">
            <a:spLocks noChangeArrowheads="1"/>
          </p:cNvSpPr>
          <p:nvPr/>
        </p:nvSpPr>
        <p:spPr bwMode="auto">
          <a:xfrm>
            <a:off x="1079501" y="1581154"/>
            <a:ext cx="1192388" cy="366713"/>
          </a:xfrm>
          <a:prstGeom prst="rect">
            <a:avLst/>
          </a:prstGeom>
          <a:noFill/>
          <a:ln w="9525">
            <a:noFill/>
            <a:miter lim="800000"/>
            <a:headEnd/>
            <a:tailEnd/>
          </a:ln>
        </p:spPr>
        <p:txBody>
          <a:bodyPr>
            <a:spAutoFit/>
          </a:bodyPr>
          <a:lstStyle/>
          <a:p>
            <a:pPr eaLnBrk="0" hangingPunct="0">
              <a:spcBef>
                <a:spcPct val="50000"/>
              </a:spcBef>
            </a:pPr>
            <a:r>
              <a:rPr lang="en-US" dirty="0">
                <a:solidFill>
                  <a:schemeClr val="bg2">
                    <a:lumMod val="50000"/>
                  </a:schemeClr>
                </a:solidFill>
                <a:latin typeface="Calibri" panose="020F0502020204030204" pitchFamily="34" charset="0"/>
                <a:cs typeface="+mn-cs"/>
              </a:rPr>
              <a:t>FUSION 1</a:t>
            </a:r>
          </a:p>
        </p:txBody>
      </p:sp>
      <p:sp>
        <p:nvSpPr>
          <p:cNvPr id="16394" name="Text Box 9"/>
          <p:cNvSpPr txBox="1">
            <a:spLocks noChangeArrowheads="1"/>
          </p:cNvSpPr>
          <p:nvPr/>
        </p:nvSpPr>
        <p:spPr bwMode="auto">
          <a:xfrm>
            <a:off x="1034346" y="3159262"/>
            <a:ext cx="1192388" cy="366713"/>
          </a:xfrm>
          <a:prstGeom prst="rect">
            <a:avLst/>
          </a:prstGeom>
          <a:noFill/>
          <a:ln w="9525">
            <a:noFill/>
            <a:miter lim="800000"/>
            <a:headEnd/>
            <a:tailEnd/>
          </a:ln>
        </p:spPr>
        <p:txBody>
          <a:bodyPr>
            <a:spAutoFit/>
          </a:bodyPr>
          <a:lstStyle/>
          <a:p>
            <a:pPr eaLnBrk="0" hangingPunct="0">
              <a:spcBef>
                <a:spcPct val="50000"/>
              </a:spcBef>
            </a:pPr>
            <a:r>
              <a:rPr lang="en-US" dirty="0">
                <a:solidFill>
                  <a:schemeClr val="bg2">
                    <a:lumMod val="50000"/>
                  </a:schemeClr>
                </a:solidFill>
                <a:latin typeface="Calibri" panose="020F0502020204030204" pitchFamily="34" charset="0"/>
                <a:cs typeface="+mn-cs"/>
              </a:rPr>
              <a:t>FUSION 2</a:t>
            </a:r>
          </a:p>
        </p:txBody>
      </p:sp>
      <p:sp>
        <p:nvSpPr>
          <p:cNvPr id="16395" name="Text Box 10"/>
          <p:cNvSpPr txBox="1">
            <a:spLocks noChangeArrowheads="1"/>
          </p:cNvSpPr>
          <p:nvPr/>
        </p:nvSpPr>
        <p:spPr bwMode="auto">
          <a:xfrm>
            <a:off x="1039994" y="4697432"/>
            <a:ext cx="1587790" cy="369332"/>
          </a:xfrm>
          <a:prstGeom prst="rect">
            <a:avLst/>
          </a:prstGeom>
          <a:noFill/>
          <a:ln w="9525">
            <a:noFill/>
            <a:miter lim="800000"/>
            <a:headEnd/>
            <a:tailEnd/>
          </a:ln>
        </p:spPr>
        <p:txBody>
          <a:bodyPr wrap="square">
            <a:spAutoFit/>
          </a:bodyPr>
          <a:lstStyle/>
          <a:p>
            <a:pPr eaLnBrk="0" hangingPunct="0">
              <a:spcBef>
                <a:spcPct val="50000"/>
              </a:spcBef>
            </a:pPr>
            <a:r>
              <a:rPr lang="en-US" dirty="0">
                <a:solidFill>
                  <a:schemeClr val="bg2">
                    <a:lumMod val="50000"/>
                  </a:schemeClr>
                </a:solidFill>
                <a:latin typeface="Calibri" panose="020F0502020204030204" pitchFamily="34" charset="0"/>
                <a:cs typeface="+mn-cs"/>
              </a:rPr>
              <a:t>FUSION 1+2</a:t>
            </a:r>
          </a:p>
        </p:txBody>
      </p:sp>
      <p:sp>
        <p:nvSpPr>
          <p:cNvPr id="16396" name="Text Box 11"/>
          <p:cNvSpPr txBox="1">
            <a:spLocks noChangeArrowheads="1"/>
          </p:cNvSpPr>
          <p:nvPr/>
        </p:nvSpPr>
        <p:spPr bwMode="auto">
          <a:xfrm>
            <a:off x="471402" y="6089787"/>
            <a:ext cx="184731" cy="646331"/>
          </a:xfrm>
          <a:prstGeom prst="rect">
            <a:avLst/>
          </a:prstGeom>
          <a:noFill/>
          <a:ln w="9525">
            <a:noFill/>
            <a:miter lim="800000"/>
            <a:headEnd/>
            <a:tailEnd/>
          </a:ln>
        </p:spPr>
        <p:txBody>
          <a:bodyPr wrap="none">
            <a:spAutoFit/>
          </a:bodyPr>
          <a:lstStyle/>
          <a:p>
            <a:pPr eaLnBrk="0" hangingPunct="0"/>
            <a:endParaRPr lang="en-US" sz="3600">
              <a:solidFill>
                <a:srgbClr val="FFFFFF"/>
              </a:solidFill>
              <a:latin typeface="Times New Roman" pitchFamily="18" charset="0"/>
              <a:cs typeface="+mn-cs"/>
            </a:endParaRPr>
          </a:p>
        </p:txBody>
      </p:sp>
      <p:sp>
        <p:nvSpPr>
          <p:cNvPr id="16397" name="Text Box 12"/>
          <p:cNvSpPr txBox="1">
            <a:spLocks noChangeArrowheads="1"/>
          </p:cNvSpPr>
          <p:nvPr/>
        </p:nvSpPr>
        <p:spPr bwMode="auto">
          <a:xfrm>
            <a:off x="117990" y="6254750"/>
            <a:ext cx="8834101" cy="400110"/>
          </a:xfrm>
          <a:prstGeom prst="rect">
            <a:avLst/>
          </a:prstGeom>
          <a:noFill/>
          <a:ln w="9525">
            <a:noFill/>
            <a:miter lim="800000"/>
            <a:headEnd/>
            <a:tailEnd/>
          </a:ln>
        </p:spPr>
        <p:txBody>
          <a:bodyPr wrap="square">
            <a:spAutoFit/>
          </a:bodyPr>
          <a:lstStyle/>
          <a:p>
            <a:pPr eaLnBrk="0" hangingPunct="0"/>
            <a:r>
              <a:rPr lang="en-US" sz="2000" dirty="0">
                <a:solidFill>
                  <a:schemeClr val="accent4">
                    <a:lumMod val="10000"/>
                  </a:schemeClr>
                </a:solidFill>
                <a:latin typeface="Calibri" panose="020F0502020204030204" pitchFamily="34" charset="0"/>
                <a:cs typeface="+mn-cs"/>
              </a:rPr>
              <a:t>Ghosh et al. </a:t>
            </a:r>
            <a:r>
              <a:rPr lang="en-US" sz="2000" i="1" dirty="0">
                <a:solidFill>
                  <a:schemeClr val="accent4">
                    <a:lumMod val="10000"/>
                  </a:schemeClr>
                </a:solidFill>
                <a:latin typeface="Calibri" panose="020F0502020204030204" pitchFamily="34" charset="0"/>
                <a:cs typeface="+mn-cs"/>
              </a:rPr>
              <a:t>Am J Hum Genet</a:t>
            </a:r>
            <a:r>
              <a:rPr lang="en-US" sz="2000" dirty="0">
                <a:solidFill>
                  <a:schemeClr val="accent4">
                    <a:lumMod val="10000"/>
                  </a:schemeClr>
                </a:solidFill>
                <a:latin typeface="Calibri" panose="020F0502020204030204" pitchFamily="34" charset="0"/>
                <a:cs typeface="+mn-cs"/>
              </a:rPr>
              <a:t> 67:1174, 2000; </a:t>
            </a:r>
            <a:r>
              <a:rPr lang="en-US" sz="2000" dirty="0" err="1">
                <a:solidFill>
                  <a:schemeClr val="accent4">
                    <a:lumMod val="10000"/>
                  </a:schemeClr>
                </a:solidFill>
                <a:latin typeface="Calibri" panose="020F0502020204030204" pitchFamily="34" charset="0"/>
                <a:cs typeface="+mn-cs"/>
              </a:rPr>
              <a:t>Silander</a:t>
            </a:r>
            <a:r>
              <a:rPr lang="en-US" sz="2000" dirty="0">
                <a:solidFill>
                  <a:schemeClr val="accent4">
                    <a:lumMod val="10000"/>
                  </a:schemeClr>
                </a:solidFill>
                <a:latin typeface="Calibri" panose="020F0502020204030204" pitchFamily="34" charset="0"/>
                <a:cs typeface="+mn-cs"/>
              </a:rPr>
              <a:t> et al. </a:t>
            </a:r>
            <a:r>
              <a:rPr lang="en-US" sz="2000" i="1" dirty="0">
                <a:solidFill>
                  <a:schemeClr val="accent4">
                    <a:lumMod val="10000"/>
                  </a:schemeClr>
                </a:solidFill>
                <a:latin typeface="Calibri" panose="020F0502020204030204" pitchFamily="34" charset="0"/>
                <a:cs typeface="+mn-cs"/>
              </a:rPr>
              <a:t>Diabetes</a:t>
            </a:r>
            <a:r>
              <a:rPr lang="en-US" sz="2000" dirty="0">
                <a:solidFill>
                  <a:schemeClr val="accent4">
                    <a:lumMod val="10000"/>
                  </a:schemeClr>
                </a:solidFill>
                <a:latin typeface="Calibri" panose="020F0502020204030204" pitchFamily="34" charset="0"/>
                <a:cs typeface="+mn-cs"/>
              </a:rPr>
              <a:t> 53:821, 2004</a:t>
            </a:r>
          </a:p>
        </p:txBody>
      </p:sp>
      <p:sp>
        <p:nvSpPr>
          <p:cNvPr id="16398" name="Text Box 13"/>
          <p:cNvSpPr txBox="1">
            <a:spLocks noChangeArrowheads="1"/>
          </p:cNvSpPr>
          <p:nvPr/>
        </p:nvSpPr>
        <p:spPr bwMode="auto">
          <a:xfrm>
            <a:off x="0" y="2008266"/>
            <a:ext cx="841022" cy="396875"/>
          </a:xfrm>
          <a:prstGeom prst="rect">
            <a:avLst/>
          </a:prstGeom>
          <a:noFill/>
          <a:ln w="9525">
            <a:noFill/>
            <a:miter lim="800000"/>
            <a:headEnd/>
            <a:tailEnd/>
          </a:ln>
        </p:spPr>
        <p:txBody>
          <a:bodyPr>
            <a:spAutoFit/>
          </a:bodyPr>
          <a:lstStyle/>
          <a:p>
            <a:pPr eaLnBrk="0" hangingPunct="0"/>
            <a:r>
              <a:rPr lang="en-US" sz="2000" dirty="0">
                <a:solidFill>
                  <a:schemeClr val="bg2">
                    <a:lumMod val="50000"/>
                  </a:schemeClr>
                </a:solidFill>
                <a:latin typeface="Calibri" panose="020F0502020204030204" pitchFamily="34" charset="0"/>
                <a:cs typeface="+mn-cs"/>
              </a:rPr>
              <a:t>LOD</a:t>
            </a:r>
          </a:p>
        </p:txBody>
      </p:sp>
      <p:sp>
        <p:nvSpPr>
          <p:cNvPr id="16399" name="Text Box 14"/>
          <p:cNvSpPr txBox="1">
            <a:spLocks noChangeArrowheads="1"/>
          </p:cNvSpPr>
          <p:nvPr/>
        </p:nvSpPr>
        <p:spPr bwMode="auto">
          <a:xfrm>
            <a:off x="0" y="3354388"/>
            <a:ext cx="841022" cy="400110"/>
          </a:xfrm>
          <a:prstGeom prst="rect">
            <a:avLst/>
          </a:prstGeom>
          <a:noFill/>
          <a:ln w="9525">
            <a:noFill/>
            <a:miter lim="800000"/>
            <a:headEnd/>
            <a:tailEnd/>
          </a:ln>
        </p:spPr>
        <p:txBody>
          <a:bodyPr wrap="square">
            <a:spAutoFit/>
          </a:bodyPr>
          <a:lstStyle/>
          <a:p>
            <a:pPr eaLnBrk="0" hangingPunct="0"/>
            <a:r>
              <a:rPr lang="en-US" sz="2000" dirty="0">
                <a:solidFill>
                  <a:schemeClr val="bg2">
                    <a:lumMod val="50000"/>
                  </a:schemeClr>
                </a:solidFill>
                <a:latin typeface="Calibri" panose="020F0502020204030204" pitchFamily="34" charset="0"/>
                <a:cs typeface="+mn-cs"/>
              </a:rPr>
              <a:t>LOD</a:t>
            </a:r>
          </a:p>
        </p:txBody>
      </p:sp>
      <p:sp>
        <p:nvSpPr>
          <p:cNvPr id="16400" name="Text Box 15"/>
          <p:cNvSpPr txBox="1">
            <a:spLocks noChangeArrowheads="1"/>
          </p:cNvSpPr>
          <p:nvPr/>
        </p:nvSpPr>
        <p:spPr bwMode="auto">
          <a:xfrm>
            <a:off x="0" y="4891088"/>
            <a:ext cx="841022" cy="400110"/>
          </a:xfrm>
          <a:prstGeom prst="rect">
            <a:avLst/>
          </a:prstGeom>
          <a:noFill/>
          <a:ln w="9525">
            <a:noFill/>
            <a:miter lim="800000"/>
            <a:headEnd/>
            <a:tailEnd/>
          </a:ln>
        </p:spPr>
        <p:txBody>
          <a:bodyPr wrap="square">
            <a:spAutoFit/>
          </a:bodyPr>
          <a:lstStyle/>
          <a:p>
            <a:pPr eaLnBrk="0" hangingPunct="0"/>
            <a:r>
              <a:rPr lang="en-US" sz="2000" dirty="0">
                <a:solidFill>
                  <a:schemeClr val="bg2">
                    <a:lumMod val="50000"/>
                  </a:schemeClr>
                </a:solidFill>
                <a:latin typeface="Calibri" panose="020F0502020204030204" pitchFamily="34" charset="0"/>
                <a:cs typeface="+mn-cs"/>
              </a:rPr>
              <a:t>LOD</a:t>
            </a:r>
          </a:p>
        </p:txBody>
      </p:sp>
      <p:sp>
        <p:nvSpPr>
          <p:cNvPr id="16401" name="Text Box 16"/>
          <p:cNvSpPr txBox="1">
            <a:spLocks noChangeArrowheads="1"/>
          </p:cNvSpPr>
          <p:nvPr/>
        </p:nvSpPr>
        <p:spPr bwMode="auto">
          <a:xfrm>
            <a:off x="4275670" y="911225"/>
            <a:ext cx="1723549" cy="400110"/>
          </a:xfrm>
          <a:prstGeom prst="rect">
            <a:avLst/>
          </a:prstGeom>
          <a:noFill/>
          <a:ln w="9525">
            <a:noFill/>
            <a:miter lim="800000"/>
            <a:headEnd/>
            <a:tailEnd/>
          </a:ln>
        </p:spPr>
        <p:txBody>
          <a:bodyPr wrap="square">
            <a:spAutoFit/>
          </a:bodyPr>
          <a:lstStyle/>
          <a:p>
            <a:pPr eaLnBrk="0" hangingPunct="0"/>
            <a:r>
              <a:rPr lang="en-US" sz="2000" dirty="0">
                <a:solidFill>
                  <a:schemeClr val="accent4">
                    <a:lumMod val="10000"/>
                  </a:schemeClr>
                </a:solidFill>
                <a:latin typeface="Calibri" panose="020F0502020204030204" pitchFamily="34" charset="0"/>
                <a:cs typeface="+mn-cs"/>
              </a:rPr>
              <a:t>Chromosome</a:t>
            </a:r>
          </a:p>
        </p:txBody>
      </p:sp>
      <p:pic>
        <p:nvPicPr>
          <p:cNvPr id="16402" name="Picture 17"/>
          <p:cNvPicPr>
            <a:picLocks noChangeAspect="1" noChangeArrowheads="1"/>
          </p:cNvPicPr>
          <p:nvPr/>
        </p:nvPicPr>
        <p:blipFill>
          <a:blip r:embed="rId6" cstate="print"/>
          <a:srcRect r="3590"/>
          <a:stretch>
            <a:fillRect/>
          </a:stretch>
        </p:blipFill>
        <p:spPr bwMode="auto">
          <a:xfrm>
            <a:off x="2" y="620688"/>
            <a:ext cx="1034344" cy="1394198"/>
          </a:xfrm>
          <a:prstGeom prst="rect">
            <a:avLst/>
          </a:prstGeom>
          <a:noFill/>
          <a:ln w="9525">
            <a:noFill/>
            <a:miter lim="800000"/>
            <a:headEnd/>
            <a:tailEnd/>
          </a:ln>
        </p:spPr>
      </p:pic>
      <p:pic>
        <p:nvPicPr>
          <p:cNvPr id="16403" name="Picture 18"/>
          <p:cNvPicPr>
            <a:picLocks noChangeAspect="1" noChangeArrowheads="1"/>
          </p:cNvPicPr>
          <p:nvPr/>
        </p:nvPicPr>
        <p:blipFill>
          <a:blip r:embed="rId7" cstate="print"/>
          <a:srcRect r="16295"/>
          <a:stretch>
            <a:fillRect/>
          </a:stretch>
        </p:blipFill>
        <p:spPr bwMode="auto">
          <a:xfrm>
            <a:off x="8244408" y="3789082"/>
            <a:ext cx="899592" cy="1450261"/>
          </a:xfrm>
          <a:prstGeom prst="rect">
            <a:avLst/>
          </a:prstGeom>
          <a:noFill/>
          <a:ln w="9525">
            <a:noFill/>
            <a:miter lim="800000"/>
            <a:headEnd/>
            <a:tailEnd/>
          </a:ln>
        </p:spPr>
      </p:pic>
    </p:spTree>
    <p:extLst>
      <p:ext uri="{BB962C8B-B14F-4D97-AF65-F5344CB8AC3E}">
        <p14:creationId xmlns:p14="http://schemas.microsoft.com/office/powerpoint/2010/main" xmlns="" val="48323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p:txBody>
          <a:bodyPr/>
          <a:lstStyle/>
          <a:p>
            <a:pPr>
              <a:defRPr/>
            </a:pPr>
            <a:fld id="{2116F132-3078-459D-927A-FE5C301E87C1}" type="slidenum">
              <a:rPr lang="en-US" altLang="en-US">
                <a:solidFill>
                  <a:srgbClr val="FFFFFF"/>
                </a:solidFill>
              </a:rPr>
              <a:pPr>
                <a:defRPr/>
              </a:pPr>
              <a:t>11</a:t>
            </a:fld>
            <a:endParaRPr lang="en-US" altLang="en-US">
              <a:solidFill>
                <a:srgbClr val="FFFFFF"/>
              </a:solidFill>
            </a:endParaRPr>
          </a:p>
        </p:txBody>
      </p:sp>
      <p:sp>
        <p:nvSpPr>
          <p:cNvPr id="26"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E86740D3-34E7-41B4-BB7F-64B39938903C}" type="slidenum">
              <a:rPr lang="en-US" altLang="en-US" sz="1400">
                <a:solidFill>
                  <a:srgbClr val="FFFFFF"/>
                </a:solidFill>
                <a:latin typeface="Times"/>
                <a:cs typeface="Arial" charset="0"/>
              </a:rPr>
              <a:pPr algn="r" eaLnBrk="0" hangingPunct="0">
                <a:defRPr/>
              </a:pPr>
              <a:t>11</a:t>
            </a:fld>
            <a:endParaRPr lang="en-US" altLang="en-US" sz="1400">
              <a:solidFill>
                <a:srgbClr val="FFFFFF"/>
              </a:solidFill>
              <a:latin typeface="Times"/>
              <a:cs typeface="Arial" charset="0"/>
            </a:endParaRPr>
          </a:p>
        </p:txBody>
      </p:sp>
      <p:sp>
        <p:nvSpPr>
          <p:cNvPr id="15"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910CFB8D-98E5-4F35-856F-B69529703F8B}" type="slidenum">
              <a:rPr lang="en-US" altLang="en-US" sz="1400">
                <a:solidFill>
                  <a:srgbClr val="FFFFFF"/>
                </a:solidFill>
                <a:latin typeface="Times"/>
                <a:cs typeface="Arial" charset="0"/>
              </a:rPr>
              <a:pPr algn="r" eaLnBrk="0" hangingPunct="0">
                <a:defRPr/>
              </a:pPr>
              <a:t>11</a:t>
            </a:fld>
            <a:endParaRPr lang="en-US" altLang="en-US" sz="1400">
              <a:solidFill>
                <a:srgbClr val="FFFFFF"/>
              </a:solidFill>
              <a:latin typeface="Times"/>
              <a:cs typeface="Arial" charset="0"/>
            </a:endParaRPr>
          </a:p>
        </p:txBody>
      </p:sp>
      <p:sp>
        <p:nvSpPr>
          <p:cNvPr id="18"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2DFB9C9E-E07F-40B7-B04D-3F2F85CB18B0}" type="slidenum">
              <a:rPr lang="en-US" altLang="en-US" sz="1400">
                <a:solidFill>
                  <a:srgbClr val="FFFFFF"/>
                </a:solidFill>
                <a:latin typeface="Times"/>
                <a:cs typeface="Arial" charset="0"/>
              </a:rPr>
              <a:pPr algn="r" eaLnBrk="0" hangingPunct="0">
                <a:defRPr/>
              </a:pPr>
              <a:t>11</a:t>
            </a:fld>
            <a:endParaRPr lang="en-US" altLang="en-US" sz="1400">
              <a:solidFill>
                <a:srgbClr val="FFFFFF"/>
              </a:solidFill>
              <a:latin typeface="Times"/>
              <a:cs typeface="Arial" charset="0"/>
            </a:endParaRPr>
          </a:p>
        </p:txBody>
      </p:sp>
      <p:sp>
        <p:nvSpPr>
          <p:cNvPr id="7174" name="Rectangle 2"/>
          <p:cNvSpPr>
            <a:spLocks noChangeArrowheads="1"/>
          </p:cNvSpPr>
          <p:nvPr/>
        </p:nvSpPr>
        <p:spPr bwMode="auto">
          <a:xfrm>
            <a:off x="0" y="0"/>
            <a:ext cx="9144000"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sz="3600" b="1" dirty="0" smtClean="0">
                <a:solidFill>
                  <a:srgbClr val="4F81BD"/>
                </a:solidFill>
              </a:rPr>
              <a:t>International T2D Linkage Analysis Consortium</a:t>
            </a:r>
            <a:endParaRPr lang="en-US" altLang="en-US" sz="3600" dirty="0">
              <a:solidFill>
                <a:srgbClr val="FFEA18"/>
              </a:solidFill>
              <a:cs typeface="Times New Roman" panose="02020603050405020304" pitchFamily="18" charset="0"/>
            </a:endParaRPr>
          </a:p>
        </p:txBody>
      </p:sp>
      <p:sp>
        <p:nvSpPr>
          <p:cNvPr id="7176" name="Text Box 11"/>
          <p:cNvSpPr txBox="1">
            <a:spLocks noChangeArrowheads="1"/>
          </p:cNvSpPr>
          <p:nvPr/>
        </p:nvSpPr>
        <p:spPr bwMode="auto">
          <a:xfrm>
            <a:off x="471565" y="6089768"/>
            <a:ext cx="1847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3600">
              <a:solidFill>
                <a:srgbClr val="FFFFFF"/>
              </a:solidFill>
              <a:latin typeface="Arial" pitchFamily="34" charset="0"/>
              <a:cs typeface="+mn-cs"/>
            </a:endParaRPr>
          </a:p>
        </p:txBody>
      </p:sp>
      <p:sp>
        <p:nvSpPr>
          <p:cNvPr id="7177" name="Text Box 16"/>
          <p:cNvSpPr txBox="1">
            <a:spLocks noChangeArrowheads="1"/>
          </p:cNvSpPr>
          <p:nvPr/>
        </p:nvSpPr>
        <p:spPr bwMode="auto">
          <a:xfrm>
            <a:off x="47" y="5389563"/>
            <a:ext cx="9001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0000"/>
                </a:solidFill>
                <a:cs typeface="Times New Roman" panose="02020603050405020304" pitchFamily="18" charset="0"/>
              </a:rPr>
              <a:t>LOD</a:t>
            </a:r>
          </a:p>
        </p:txBody>
      </p:sp>
      <p:pic>
        <p:nvPicPr>
          <p:cNvPr id="7178" name="Picture 18" descr="T2D_linkage.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2" y="4978518"/>
            <a:ext cx="8448676" cy="1570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9" name="Text Box 13"/>
          <p:cNvSpPr txBox="1">
            <a:spLocks noChangeArrowheads="1"/>
          </p:cNvSpPr>
          <p:nvPr/>
        </p:nvSpPr>
        <p:spPr bwMode="auto">
          <a:xfrm>
            <a:off x="255588" y="982687"/>
            <a:ext cx="84502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smtClean="0">
                <a:solidFill>
                  <a:srgbClr val="000000"/>
                </a:solidFill>
                <a:cs typeface="Times New Roman" panose="02020603050405020304" pitchFamily="18" charset="0"/>
              </a:rPr>
              <a:t>Approach</a:t>
            </a:r>
            <a:r>
              <a:rPr lang="en-US" altLang="en-US" dirty="0">
                <a:solidFill>
                  <a:srgbClr val="000000"/>
                </a:solidFill>
                <a:cs typeface="Times New Roman" panose="02020603050405020304" pitchFamily="18" charset="0"/>
              </a:rPr>
              <a:t>: combine linkage data across studies </a:t>
            </a:r>
          </a:p>
          <a:p>
            <a:pPr eaLnBrk="1" hangingPunct="1">
              <a:spcBef>
                <a:spcPct val="0"/>
              </a:spcBef>
              <a:buFontTx/>
              <a:buNone/>
            </a:pPr>
            <a:r>
              <a:rPr lang="en-US" altLang="en-US" dirty="0">
                <a:solidFill>
                  <a:srgbClr val="000000"/>
                </a:solidFill>
                <a:cs typeface="Times New Roman" panose="02020603050405020304" pitchFamily="18" charset="0"/>
              </a:rPr>
              <a:t>&gt;6000 families from ~20 </a:t>
            </a:r>
            <a:r>
              <a:rPr lang="en-US" altLang="en-US" dirty="0" smtClean="0">
                <a:solidFill>
                  <a:srgbClr val="000000"/>
                </a:solidFill>
                <a:cs typeface="Times New Roman" panose="02020603050405020304" pitchFamily="18" charset="0"/>
              </a:rPr>
              <a:t>studies</a:t>
            </a:r>
          </a:p>
          <a:p>
            <a:pPr eaLnBrk="1" hangingPunct="1">
              <a:spcBef>
                <a:spcPct val="0"/>
              </a:spcBef>
              <a:buFontTx/>
              <a:buNone/>
            </a:pPr>
            <a:r>
              <a:rPr lang="en-US" altLang="en-US" dirty="0" smtClean="0">
                <a:solidFill>
                  <a:srgbClr val="000000"/>
                </a:solidFill>
                <a:cs typeface="Times New Roman" panose="02020603050405020304" pitchFamily="18" charset="0"/>
              </a:rPr>
              <a:t>Guan et al. </a:t>
            </a:r>
            <a:r>
              <a:rPr lang="en-US" altLang="en-US" i="1" dirty="0" smtClean="0">
                <a:solidFill>
                  <a:srgbClr val="000000"/>
                </a:solidFill>
                <a:cs typeface="Times New Roman" panose="02020603050405020304" pitchFamily="18" charset="0"/>
              </a:rPr>
              <a:t>Human Heredity </a:t>
            </a:r>
            <a:r>
              <a:rPr lang="en-US" altLang="en-US" dirty="0" smtClean="0">
                <a:solidFill>
                  <a:srgbClr val="000000"/>
                </a:solidFill>
                <a:cs typeface="Times New Roman" panose="02020603050405020304" pitchFamily="18" charset="0"/>
              </a:rPr>
              <a:t>2008</a:t>
            </a:r>
            <a:endParaRPr lang="en-US" altLang="en-US" dirty="0">
              <a:solidFill>
                <a:srgbClr val="000000"/>
              </a:solidFill>
              <a:cs typeface="Times New Roman" panose="02020603050405020304" pitchFamily="18" charset="0"/>
            </a:endParaRPr>
          </a:p>
        </p:txBody>
      </p:sp>
      <p:pic>
        <p:nvPicPr>
          <p:cNvPr id="718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l="2409" t="4013" r="2544" b="2928"/>
          <a:stretch>
            <a:fillRect/>
          </a:stretch>
        </p:blipFill>
        <p:spPr bwMode="auto">
          <a:xfrm>
            <a:off x="803275" y="3009902"/>
            <a:ext cx="103505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4245" y="981133"/>
            <a:ext cx="1039773"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2"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57413" y="3021020"/>
            <a:ext cx="1039812"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3"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71934" y="3022600"/>
            <a:ext cx="10001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4"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60984" y="3019425"/>
            <a:ext cx="1038225"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5" name="Picture 1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29350" y="3017842"/>
            <a:ext cx="1033463"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6" name="Picture 20"/>
          <p:cNvPicPr>
            <a:picLocks noChangeAspect="1" noChangeArrowheads="1"/>
          </p:cNvPicPr>
          <p:nvPr/>
        </p:nvPicPr>
        <p:blipFill>
          <a:blip r:embed="rId10" cstate="print">
            <a:extLst>
              <a:ext uri="{28A0092B-C50C-407E-A947-70E740481C1C}">
                <a14:useLocalDpi xmlns:a14="http://schemas.microsoft.com/office/drawing/2010/main" xmlns="" val="0"/>
              </a:ext>
            </a:extLst>
          </a:blip>
          <a:srcRect t="23454" r="22543"/>
          <a:stretch>
            <a:fillRect/>
          </a:stretch>
        </p:blipFill>
        <p:spPr bwMode="auto">
          <a:xfrm>
            <a:off x="7613709" y="3030545"/>
            <a:ext cx="981075"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7" name="TextBox 18"/>
          <p:cNvSpPr txBox="1">
            <a:spLocks noChangeArrowheads="1"/>
          </p:cNvSpPr>
          <p:nvPr/>
        </p:nvSpPr>
        <p:spPr bwMode="auto">
          <a:xfrm>
            <a:off x="6227763" y="4483127"/>
            <a:ext cx="10080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FFFF"/>
                </a:solidFill>
                <a:latin typeface="Arial" pitchFamily="34" charset="0"/>
                <a:cs typeface="+mn-cs"/>
              </a:rPr>
              <a:t> </a:t>
            </a:r>
            <a:r>
              <a:rPr lang="en-US" altLang="en-US" sz="1600" dirty="0">
                <a:solidFill>
                  <a:srgbClr val="000000"/>
                </a:solidFill>
                <a:cs typeface="Times New Roman" panose="02020603050405020304" pitchFamily="18" charset="0"/>
              </a:rPr>
              <a:t>W Guan</a:t>
            </a:r>
          </a:p>
        </p:txBody>
      </p:sp>
      <p:sp>
        <p:nvSpPr>
          <p:cNvPr id="7188" name="TextBox 19"/>
          <p:cNvSpPr txBox="1">
            <a:spLocks noChangeArrowheads="1"/>
          </p:cNvSpPr>
          <p:nvPr/>
        </p:nvSpPr>
        <p:spPr bwMode="auto">
          <a:xfrm>
            <a:off x="7380288" y="4494266"/>
            <a:ext cx="1584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FFFF"/>
                </a:solidFill>
                <a:latin typeface="Arial" pitchFamily="34" charset="0"/>
                <a:cs typeface="+mn-cs"/>
              </a:rPr>
              <a:t>  </a:t>
            </a:r>
            <a:r>
              <a:rPr lang="en-US" altLang="en-US" sz="1600" dirty="0">
                <a:solidFill>
                  <a:srgbClr val="000000"/>
                </a:solidFill>
                <a:cs typeface="Times New Roman" panose="02020603050405020304" pitchFamily="18" charset="0"/>
              </a:rPr>
              <a:t>A </a:t>
            </a:r>
            <a:r>
              <a:rPr lang="en-US" altLang="en-US" sz="1600" dirty="0" err="1">
                <a:solidFill>
                  <a:srgbClr val="000000"/>
                </a:solidFill>
                <a:cs typeface="Times New Roman" panose="02020603050405020304" pitchFamily="18" charset="0"/>
              </a:rPr>
              <a:t>Pluzhnikov</a:t>
            </a:r>
            <a:endParaRPr lang="en-US" altLang="en-US" sz="1600" dirty="0">
              <a:solidFill>
                <a:srgbClr val="000000"/>
              </a:solidFill>
              <a:cs typeface="Times New Roman" panose="02020603050405020304" pitchFamily="18" charset="0"/>
            </a:endParaRPr>
          </a:p>
        </p:txBody>
      </p:sp>
      <p:sp>
        <p:nvSpPr>
          <p:cNvPr id="7189" name="TextBox 20"/>
          <p:cNvSpPr txBox="1">
            <a:spLocks noChangeArrowheads="1"/>
          </p:cNvSpPr>
          <p:nvPr/>
        </p:nvSpPr>
        <p:spPr bwMode="auto">
          <a:xfrm>
            <a:off x="917575" y="4491038"/>
            <a:ext cx="9175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solidFill>
                  <a:srgbClr val="000000"/>
                </a:solidFill>
                <a:cs typeface="Times New Roman" panose="02020603050405020304" pitchFamily="18" charset="0"/>
              </a:rPr>
              <a:t>D Burns</a:t>
            </a:r>
          </a:p>
        </p:txBody>
      </p:sp>
      <p:sp>
        <p:nvSpPr>
          <p:cNvPr id="7190" name="TextBox 21"/>
          <p:cNvSpPr txBox="1">
            <a:spLocks noChangeArrowheads="1"/>
          </p:cNvSpPr>
          <p:nvPr/>
        </p:nvSpPr>
        <p:spPr bwMode="auto">
          <a:xfrm>
            <a:off x="2306642" y="4502150"/>
            <a:ext cx="9525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solidFill>
                  <a:srgbClr val="000000"/>
                </a:solidFill>
                <a:cs typeface="Times New Roman" panose="02020603050405020304" pitchFamily="18" charset="0"/>
              </a:rPr>
              <a:t>S </a:t>
            </a:r>
            <a:r>
              <a:rPr lang="en-US" altLang="en-US" sz="1600" dirty="0" err="1">
                <a:solidFill>
                  <a:srgbClr val="000000"/>
                </a:solidFill>
                <a:cs typeface="Times New Roman" panose="02020603050405020304" pitchFamily="18" charset="0"/>
              </a:rPr>
              <a:t>Elbein</a:t>
            </a:r>
            <a:endParaRPr lang="en-US" altLang="en-US" sz="1600" dirty="0">
              <a:solidFill>
                <a:srgbClr val="000000"/>
              </a:solidFill>
              <a:cs typeface="Times New Roman" panose="02020603050405020304" pitchFamily="18" charset="0"/>
            </a:endParaRPr>
          </a:p>
        </p:txBody>
      </p:sp>
      <p:sp>
        <p:nvSpPr>
          <p:cNvPr id="7191" name="TextBox 22"/>
          <p:cNvSpPr txBox="1">
            <a:spLocks noChangeArrowheads="1"/>
          </p:cNvSpPr>
          <p:nvPr/>
        </p:nvSpPr>
        <p:spPr bwMode="auto">
          <a:xfrm>
            <a:off x="3619503" y="4462463"/>
            <a:ext cx="9985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solidFill>
                  <a:srgbClr val="000000"/>
                </a:solidFill>
                <a:cs typeface="Times New Roman" panose="02020603050405020304" pitchFamily="18" charset="0"/>
              </a:rPr>
              <a:t>P </a:t>
            </a:r>
            <a:r>
              <a:rPr lang="en-US" altLang="en-US" sz="1600" dirty="0" err="1">
                <a:solidFill>
                  <a:srgbClr val="000000"/>
                </a:solidFill>
                <a:cs typeface="Times New Roman" panose="02020603050405020304" pitchFamily="18" charset="0"/>
              </a:rPr>
              <a:t>Froguel</a:t>
            </a:r>
            <a:endParaRPr lang="en-US" altLang="en-US" sz="1600" dirty="0">
              <a:solidFill>
                <a:srgbClr val="000000"/>
              </a:solidFill>
              <a:cs typeface="Times New Roman" panose="02020603050405020304" pitchFamily="18" charset="0"/>
            </a:endParaRPr>
          </a:p>
        </p:txBody>
      </p:sp>
      <p:sp>
        <p:nvSpPr>
          <p:cNvPr id="7192" name="TextBox 23"/>
          <p:cNvSpPr txBox="1">
            <a:spLocks noChangeArrowheads="1"/>
          </p:cNvSpPr>
          <p:nvPr/>
        </p:nvSpPr>
        <p:spPr bwMode="auto">
          <a:xfrm>
            <a:off x="4946650" y="4475163"/>
            <a:ext cx="11493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solidFill>
                  <a:srgbClr val="000000"/>
                </a:solidFill>
                <a:cs typeface="Times New Roman" panose="02020603050405020304" pitchFamily="18" charset="0"/>
              </a:rPr>
              <a:t>B Mitchell</a:t>
            </a:r>
          </a:p>
        </p:txBody>
      </p:sp>
      <p:sp>
        <p:nvSpPr>
          <p:cNvPr id="7193" name="TextBox 24"/>
          <p:cNvSpPr txBox="1">
            <a:spLocks noChangeArrowheads="1"/>
          </p:cNvSpPr>
          <p:nvPr/>
        </p:nvSpPr>
        <p:spPr bwMode="auto">
          <a:xfrm>
            <a:off x="8316342" y="2421056"/>
            <a:ext cx="7921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000000"/>
                </a:solidFill>
                <a:cs typeface="Times New Roman" panose="02020603050405020304" pitchFamily="18" charset="0"/>
              </a:rPr>
              <a:t>N Cox</a:t>
            </a:r>
          </a:p>
        </p:txBody>
      </p:sp>
    </p:spTree>
    <p:extLst>
      <p:ext uri="{BB962C8B-B14F-4D97-AF65-F5344CB8AC3E}">
        <p14:creationId xmlns:p14="http://schemas.microsoft.com/office/powerpoint/2010/main" xmlns="" val="409557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FE00F6C3-284C-4A5A-BE68-823A65E87AEA}" type="slidenum">
              <a:rPr lang="en-US" altLang="en-US">
                <a:solidFill>
                  <a:schemeClr val="bg1">
                    <a:lumMod val="50000"/>
                  </a:schemeClr>
                </a:solidFill>
              </a:rPr>
              <a:pPr>
                <a:defRPr/>
              </a:pPr>
              <a:t>12</a:t>
            </a:fld>
            <a:endParaRPr lang="en-US" altLang="en-US" dirty="0">
              <a:solidFill>
                <a:schemeClr val="bg1">
                  <a:lumMod val="50000"/>
                </a:schemeClr>
              </a:solidFill>
            </a:endParaRPr>
          </a:p>
        </p:txBody>
      </p:sp>
      <p:pic>
        <p:nvPicPr>
          <p:cNvPr id="614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650" y="115888"/>
            <a:ext cx="58991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13" descr="altshul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8271" y="130177"/>
            <a:ext cx="1154113"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5288" y="4344988"/>
            <a:ext cx="5921375"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l="13098" r="25539"/>
          <a:stretch>
            <a:fillRect/>
          </a:stretch>
        </p:blipFill>
        <p:spPr bwMode="auto">
          <a:xfrm>
            <a:off x="6262691" y="4694330"/>
            <a:ext cx="1158875"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90791" y="1928813"/>
            <a:ext cx="6354762"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l="25331" t="5844" r="28400"/>
          <a:stretch>
            <a:fillRect/>
          </a:stretch>
        </p:blipFill>
        <p:spPr bwMode="auto">
          <a:xfrm>
            <a:off x="1277938" y="2243230"/>
            <a:ext cx="1054100" cy="181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3" name="TextBox 14"/>
          <p:cNvSpPr txBox="1">
            <a:spLocks noChangeArrowheads="1"/>
          </p:cNvSpPr>
          <p:nvPr/>
        </p:nvSpPr>
        <p:spPr bwMode="auto">
          <a:xfrm>
            <a:off x="7435850" y="568346"/>
            <a:ext cx="153828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a:solidFill>
                  <a:srgbClr val="FFFFFF"/>
                </a:solidFill>
                <a:cs typeface="Times New Roman" panose="02020603050405020304" pitchFamily="18" charset="0"/>
              </a:rPr>
              <a:t>Nature Genetics</a:t>
            </a:r>
            <a:r>
              <a:rPr lang="en-US" altLang="en-US" sz="2000" dirty="0">
                <a:solidFill>
                  <a:srgbClr val="FFFFFF"/>
                </a:solidFill>
                <a:cs typeface="Times New Roman" panose="02020603050405020304" pitchFamily="18" charset="0"/>
              </a:rPr>
              <a:t> 2000</a:t>
            </a:r>
          </a:p>
        </p:txBody>
      </p:sp>
      <p:sp>
        <p:nvSpPr>
          <p:cNvPr id="6154" name="TextBox 15"/>
          <p:cNvSpPr txBox="1">
            <a:spLocks noChangeArrowheads="1"/>
          </p:cNvSpPr>
          <p:nvPr/>
        </p:nvSpPr>
        <p:spPr bwMode="auto">
          <a:xfrm>
            <a:off x="7500984" y="5110209"/>
            <a:ext cx="15398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a:solidFill>
                  <a:srgbClr val="FFFFFF"/>
                </a:solidFill>
                <a:cs typeface="Times New Roman" panose="02020603050405020304" pitchFamily="18" charset="0"/>
              </a:rPr>
              <a:t>Nature Genetics</a:t>
            </a:r>
            <a:r>
              <a:rPr lang="en-US" altLang="en-US" sz="2000" dirty="0">
                <a:solidFill>
                  <a:srgbClr val="FFFFFF"/>
                </a:solidFill>
                <a:cs typeface="Times New Roman" panose="02020603050405020304" pitchFamily="18" charset="0"/>
              </a:rPr>
              <a:t> 2006</a:t>
            </a:r>
          </a:p>
        </p:txBody>
      </p:sp>
      <p:sp>
        <p:nvSpPr>
          <p:cNvPr id="6155" name="TextBox 16"/>
          <p:cNvSpPr txBox="1">
            <a:spLocks noChangeArrowheads="1"/>
          </p:cNvSpPr>
          <p:nvPr/>
        </p:nvSpPr>
        <p:spPr bwMode="auto">
          <a:xfrm>
            <a:off x="107950" y="2884488"/>
            <a:ext cx="1222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a:solidFill>
                  <a:srgbClr val="FFFFFF"/>
                </a:solidFill>
                <a:cs typeface="Times New Roman" panose="02020603050405020304" pitchFamily="18" charset="0"/>
              </a:rPr>
              <a:t>Diabetes</a:t>
            </a:r>
          </a:p>
          <a:p>
            <a:pPr eaLnBrk="1" hangingPunct="1">
              <a:spcBef>
                <a:spcPct val="0"/>
              </a:spcBef>
              <a:buFontTx/>
              <a:buNone/>
            </a:pPr>
            <a:r>
              <a:rPr lang="en-US" altLang="en-US" sz="2000" dirty="0">
                <a:solidFill>
                  <a:srgbClr val="FFFFFF"/>
                </a:solidFill>
                <a:cs typeface="Times New Roman" panose="02020603050405020304" pitchFamily="18" charset="0"/>
              </a:rPr>
              <a:t>2003</a:t>
            </a:r>
          </a:p>
        </p:txBody>
      </p:sp>
    </p:spTree>
    <p:extLst>
      <p:ext uri="{BB962C8B-B14F-4D97-AF65-F5344CB8AC3E}">
        <p14:creationId xmlns:p14="http://schemas.microsoft.com/office/powerpoint/2010/main" xmlns="" val="29807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2B59891-6727-40F9-A086-76A64F5131CD}" type="slidenum">
              <a:rPr lang="en-US" altLang="en-US">
                <a:solidFill>
                  <a:srgbClr val="FFFFFF"/>
                </a:solidFill>
              </a:rPr>
              <a:pPr>
                <a:defRPr/>
              </a:pPr>
              <a:t>13</a:t>
            </a:fld>
            <a:endParaRPr lang="en-US" altLang="en-US">
              <a:solidFill>
                <a:srgbClr val="FFFFFF"/>
              </a:solidFill>
            </a:endParaRPr>
          </a:p>
        </p:txBody>
      </p:sp>
      <p:sp>
        <p:nvSpPr>
          <p:cNvPr id="13315" name="Rectangle 2"/>
          <p:cNvSpPr>
            <a:spLocks noGrp="1" noChangeArrowheads="1"/>
          </p:cNvSpPr>
          <p:nvPr>
            <p:ph type="title"/>
          </p:nvPr>
        </p:nvSpPr>
        <p:spPr>
          <a:xfrm>
            <a:off x="0" y="188952"/>
            <a:ext cx="9144000" cy="681037"/>
          </a:xfrm>
          <a:solidFill>
            <a:schemeClr val="tx1"/>
          </a:solidFill>
        </p:spPr>
        <p:txBody>
          <a:bodyPr/>
          <a:lstStyle/>
          <a:p>
            <a:pPr eaLnBrk="1" hangingPunct="1"/>
            <a:r>
              <a:rPr lang="en-US" sz="4000" b="1" dirty="0" smtClean="0">
                <a:solidFill>
                  <a:srgbClr val="4F81BD"/>
                </a:solidFill>
                <a:latin typeface="Calibri" panose="020F0502020204030204" pitchFamily="34" charset="0"/>
              </a:rPr>
              <a:t>Genome-Wide Association Study (GWAS)</a:t>
            </a:r>
            <a:endParaRPr lang="en-US" altLang="en-US" sz="4000" dirty="0" smtClean="0">
              <a:solidFill>
                <a:srgbClr val="000000"/>
              </a:solidFill>
              <a:latin typeface="Calibri" panose="020F0502020204030204" pitchFamily="34" charset="0"/>
            </a:endParaRPr>
          </a:p>
        </p:txBody>
      </p:sp>
      <p:sp>
        <p:nvSpPr>
          <p:cNvPr id="13316" name="Rectangle 3"/>
          <p:cNvSpPr>
            <a:spLocks noGrp="1" noChangeArrowheads="1"/>
          </p:cNvSpPr>
          <p:nvPr>
            <p:ph type="body" idx="1"/>
          </p:nvPr>
        </p:nvSpPr>
        <p:spPr>
          <a:xfrm>
            <a:off x="208847" y="1049342"/>
            <a:ext cx="8785578" cy="5559425"/>
          </a:xfrm>
        </p:spPr>
        <p:txBody>
          <a:bodyPr/>
          <a:lstStyle/>
          <a:p>
            <a:pPr eaLnBrk="1" hangingPunct="1">
              <a:spcBef>
                <a:spcPct val="75000"/>
              </a:spcBef>
            </a:pPr>
            <a:r>
              <a:rPr lang="en-US" altLang="en-US" dirty="0" err="1" smtClean="0">
                <a:solidFill>
                  <a:srgbClr val="000000"/>
                </a:solidFill>
                <a:latin typeface="Calibri" panose="020F0502020204030204" pitchFamily="34" charset="0"/>
              </a:rPr>
              <a:t>Risch</a:t>
            </a:r>
            <a:r>
              <a:rPr lang="en-US" altLang="en-US" dirty="0" smtClean="0">
                <a:solidFill>
                  <a:srgbClr val="000000"/>
                </a:solidFill>
                <a:latin typeface="Calibri" panose="020F0502020204030204" pitchFamily="34" charset="0"/>
              </a:rPr>
              <a:t> and </a:t>
            </a:r>
            <a:r>
              <a:rPr lang="en-US" altLang="en-US" dirty="0" err="1" smtClean="0">
                <a:solidFill>
                  <a:srgbClr val="000000"/>
                </a:solidFill>
                <a:latin typeface="Calibri" panose="020F0502020204030204" pitchFamily="34" charset="0"/>
              </a:rPr>
              <a:t>Merikangas</a:t>
            </a:r>
            <a:r>
              <a:rPr lang="en-US" altLang="en-US" dirty="0" smtClean="0">
                <a:solidFill>
                  <a:srgbClr val="000000"/>
                </a:solidFill>
                <a:latin typeface="Calibri" panose="020F0502020204030204" pitchFamily="34" charset="0"/>
              </a:rPr>
              <a:t> </a:t>
            </a:r>
            <a:r>
              <a:rPr lang="en-US" altLang="en-US" i="1" dirty="0" smtClean="0">
                <a:solidFill>
                  <a:srgbClr val="000000"/>
                </a:solidFill>
                <a:latin typeface="Calibri" panose="020F0502020204030204" pitchFamily="34" charset="0"/>
              </a:rPr>
              <a:t>Science</a:t>
            </a:r>
            <a:r>
              <a:rPr lang="en-US" altLang="en-US" dirty="0" smtClean="0">
                <a:solidFill>
                  <a:srgbClr val="000000"/>
                </a:solidFill>
                <a:latin typeface="Calibri" panose="020F0502020204030204" pitchFamily="34" charset="0"/>
              </a:rPr>
              <a:t> 1996</a:t>
            </a:r>
          </a:p>
          <a:p>
            <a:pPr eaLnBrk="1" hangingPunct="1">
              <a:spcBef>
                <a:spcPts val="2400"/>
              </a:spcBef>
            </a:pPr>
            <a:r>
              <a:rPr lang="en-US" altLang="en-US" dirty="0" smtClean="0">
                <a:solidFill>
                  <a:srgbClr val="000000"/>
                </a:solidFill>
                <a:latin typeface="Calibri" panose="020F0502020204030204" pitchFamily="34" charset="0"/>
              </a:rPr>
              <a:t>Sample many individuals with and without disease (e.g. cases with T2D, controls without) </a:t>
            </a:r>
          </a:p>
          <a:p>
            <a:pPr eaLnBrk="1" hangingPunct="1">
              <a:spcBef>
                <a:spcPts val="2400"/>
              </a:spcBef>
            </a:pPr>
            <a:r>
              <a:rPr lang="en-US" altLang="en-US" dirty="0" smtClean="0">
                <a:solidFill>
                  <a:srgbClr val="000000"/>
                </a:solidFill>
                <a:latin typeface="Calibri" panose="020F0502020204030204" pitchFamily="34" charset="0"/>
              </a:rPr>
              <a:t>Genotype individuals for 100,000s of genetic markers across the genome</a:t>
            </a:r>
          </a:p>
          <a:p>
            <a:pPr eaLnBrk="1" hangingPunct="1">
              <a:spcBef>
                <a:spcPts val="2400"/>
              </a:spcBef>
            </a:pPr>
            <a:r>
              <a:rPr lang="en-US" altLang="en-US" dirty="0" smtClean="0">
                <a:solidFill>
                  <a:srgbClr val="000000"/>
                </a:solidFill>
                <a:latin typeface="Calibri" panose="020F0502020204030204" pitchFamily="34" charset="0"/>
              </a:rPr>
              <a:t>Test for disease-marker association</a:t>
            </a:r>
          </a:p>
          <a:p>
            <a:pPr eaLnBrk="1" hangingPunct="1">
              <a:spcBef>
                <a:spcPts val="2400"/>
              </a:spcBef>
            </a:pPr>
            <a:r>
              <a:rPr lang="en-US" altLang="en-US" dirty="0" smtClean="0">
                <a:solidFill>
                  <a:srgbClr val="000000"/>
                </a:solidFill>
                <a:latin typeface="Calibri" panose="020F0502020204030204" pitchFamily="34" charset="0"/>
              </a:rPr>
              <a:t>Identify markers showing statistical association with  disease, suggesting disease gene near marker</a:t>
            </a:r>
          </a:p>
          <a:p>
            <a:pPr eaLnBrk="1" hangingPunct="1">
              <a:spcBef>
                <a:spcPct val="50000"/>
              </a:spcBef>
              <a:buFontTx/>
              <a:buNone/>
            </a:pPr>
            <a:endParaRPr lang="en-US" altLang="en-US" sz="3400" dirty="0" smtClean="0">
              <a:latin typeface="Times New Roman" pitchFamily="18" charset="0"/>
            </a:endParaRPr>
          </a:p>
        </p:txBody>
      </p:sp>
    </p:spTree>
    <p:extLst>
      <p:ext uri="{BB962C8B-B14F-4D97-AF65-F5344CB8AC3E}">
        <p14:creationId xmlns:p14="http://schemas.microsoft.com/office/powerpoint/2010/main" xmlns="" val="2204005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pPr>
              <a:defRPr/>
            </a:pPr>
            <a:fld id="{FA794E91-4786-4E3F-8C59-5DBF20A6624E}" type="slidenum">
              <a:rPr lang="en-US">
                <a:solidFill>
                  <a:prstClr val="black">
                    <a:tint val="75000"/>
                  </a:prstClr>
                </a:solidFill>
              </a:rPr>
              <a:pPr>
                <a:defRPr/>
              </a:pPr>
              <a:t>14</a:t>
            </a:fld>
            <a:endParaRPr lang="en-US">
              <a:solidFill>
                <a:prstClr val="black">
                  <a:tint val="75000"/>
                </a:prstClr>
              </a:solidFill>
            </a:endParaRPr>
          </a:p>
        </p:txBody>
      </p:sp>
      <p:sp>
        <p:nvSpPr>
          <p:cNvPr id="19459" name="Rectangle 2"/>
          <p:cNvSpPr>
            <a:spLocks noGrp="1" noChangeArrowheads="1"/>
          </p:cNvSpPr>
          <p:nvPr>
            <p:ph type="title" idx="4294967295"/>
          </p:nvPr>
        </p:nvSpPr>
        <p:spPr>
          <a:xfrm>
            <a:off x="0" y="115888"/>
            <a:ext cx="9144000" cy="1009650"/>
          </a:xfrm>
        </p:spPr>
        <p:txBody>
          <a:bodyPr/>
          <a:lstStyle/>
          <a:p>
            <a:r>
              <a:rPr lang="fr-FR" altLang="en-US" b="1" dirty="0" smtClean="0">
                <a:solidFill>
                  <a:schemeClr val="accent1"/>
                </a:solidFill>
                <a:latin typeface="Calibri" panose="020F0502020204030204" pitchFamily="34" charset="0"/>
                <a:cs typeface="Arial" pitchFamily="34" charset="0"/>
              </a:rPr>
              <a:t>Drop in </a:t>
            </a:r>
            <a:r>
              <a:rPr lang="fr-FR" altLang="en-US" b="1" dirty="0" err="1" smtClean="0">
                <a:solidFill>
                  <a:schemeClr val="accent1"/>
                </a:solidFill>
                <a:latin typeface="Calibri" panose="020F0502020204030204" pitchFamily="34" charset="0"/>
                <a:cs typeface="Arial" pitchFamily="34" charset="0"/>
              </a:rPr>
              <a:t>Genotype</a:t>
            </a:r>
            <a:r>
              <a:rPr lang="fr-FR" altLang="en-US" b="1" dirty="0" smtClean="0">
                <a:solidFill>
                  <a:schemeClr val="accent1"/>
                </a:solidFill>
                <a:latin typeface="Calibri" panose="020F0502020204030204" pitchFamily="34" charset="0"/>
                <a:cs typeface="Arial" pitchFamily="34" charset="0"/>
              </a:rPr>
              <a:t> </a:t>
            </a:r>
            <a:r>
              <a:rPr lang="fr-FR" altLang="en-US" b="1" dirty="0" err="1" smtClean="0">
                <a:solidFill>
                  <a:schemeClr val="accent1"/>
                </a:solidFill>
                <a:latin typeface="Calibri" panose="020F0502020204030204" pitchFamily="34" charset="0"/>
                <a:cs typeface="Arial" pitchFamily="34" charset="0"/>
              </a:rPr>
              <a:t>Costs</a:t>
            </a:r>
            <a:r>
              <a:rPr lang="fr-FR" altLang="en-US" b="1" dirty="0" smtClean="0">
                <a:solidFill>
                  <a:schemeClr val="accent1"/>
                </a:solidFill>
                <a:latin typeface="Calibri" panose="020F0502020204030204" pitchFamily="34" charset="0"/>
                <a:cs typeface="Arial" pitchFamily="34" charset="0"/>
              </a:rPr>
              <a:t> </a:t>
            </a:r>
          </a:p>
        </p:txBody>
      </p:sp>
      <p:sp>
        <p:nvSpPr>
          <p:cNvPr id="19460" name="Line 3"/>
          <p:cNvSpPr>
            <a:spLocks noChangeShapeType="1"/>
          </p:cNvSpPr>
          <p:nvPr/>
        </p:nvSpPr>
        <p:spPr bwMode="auto">
          <a:xfrm>
            <a:off x="1449388" y="1698628"/>
            <a:ext cx="0" cy="41687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61" name="Line 4"/>
          <p:cNvSpPr>
            <a:spLocks noChangeShapeType="1"/>
          </p:cNvSpPr>
          <p:nvPr/>
        </p:nvSpPr>
        <p:spPr bwMode="auto">
          <a:xfrm rot="5400000">
            <a:off x="4828382" y="2486847"/>
            <a:ext cx="0" cy="67611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62" name="Text Box 5"/>
          <p:cNvSpPr txBox="1">
            <a:spLocks noChangeArrowheads="1"/>
          </p:cNvSpPr>
          <p:nvPr/>
        </p:nvSpPr>
        <p:spPr bwMode="auto">
          <a:xfrm>
            <a:off x="1293813" y="5957889"/>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a:t>
            </a:r>
          </a:p>
        </p:txBody>
      </p:sp>
      <p:sp>
        <p:nvSpPr>
          <p:cNvPr id="19463" name="Text Box 6"/>
          <p:cNvSpPr txBox="1">
            <a:spLocks noChangeArrowheads="1"/>
          </p:cNvSpPr>
          <p:nvPr/>
        </p:nvSpPr>
        <p:spPr bwMode="auto">
          <a:xfrm>
            <a:off x="2322514" y="5957889"/>
            <a:ext cx="4411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p>
        </p:txBody>
      </p:sp>
      <p:sp>
        <p:nvSpPr>
          <p:cNvPr id="19464" name="Text Box 7"/>
          <p:cNvSpPr txBox="1">
            <a:spLocks noChangeArrowheads="1"/>
          </p:cNvSpPr>
          <p:nvPr/>
        </p:nvSpPr>
        <p:spPr bwMode="auto">
          <a:xfrm>
            <a:off x="3400426" y="5943600"/>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2</a:t>
            </a:r>
            <a:endParaRPr lang="fr-FR" altLang="en-US" sz="1800">
              <a:solidFill>
                <a:prstClr val="black"/>
              </a:solidFill>
              <a:latin typeface="Arial" pitchFamily="34" charset="0"/>
            </a:endParaRPr>
          </a:p>
        </p:txBody>
      </p:sp>
      <p:sp>
        <p:nvSpPr>
          <p:cNvPr id="19465" name="Text Box 8"/>
          <p:cNvSpPr txBox="1">
            <a:spLocks noChangeArrowheads="1"/>
          </p:cNvSpPr>
          <p:nvPr/>
        </p:nvSpPr>
        <p:spPr bwMode="auto">
          <a:xfrm>
            <a:off x="4487863" y="5957889"/>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3</a:t>
            </a:r>
            <a:endParaRPr lang="fr-FR" altLang="en-US" sz="1800">
              <a:solidFill>
                <a:prstClr val="black"/>
              </a:solidFill>
              <a:latin typeface="Arial" pitchFamily="34" charset="0"/>
            </a:endParaRPr>
          </a:p>
        </p:txBody>
      </p:sp>
      <p:sp>
        <p:nvSpPr>
          <p:cNvPr id="19466" name="Text Box 9"/>
          <p:cNvSpPr txBox="1">
            <a:spLocks noChangeArrowheads="1"/>
          </p:cNvSpPr>
          <p:nvPr/>
        </p:nvSpPr>
        <p:spPr bwMode="auto">
          <a:xfrm>
            <a:off x="5575300" y="5957889"/>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4</a:t>
            </a:r>
            <a:endParaRPr lang="fr-FR" altLang="en-US" sz="1800">
              <a:solidFill>
                <a:prstClr val="black"/>
              </a:solidFill>
              <a:latin typeface="Arial" pitchFamily="34" charset="0"/>
            </a:endParaRPr>
          </a:p>
        </p:txBody>
      </p:sp>
      <p:sp>
        <p:nvSpPr>
          <p:cNvPr id="19467" name="Text Box 10"/>
          <p:cNvSpPr txBox="1">
            <a:spLocks noChangeArrowheads="1"/>
          </p:cNvSpPr>
          <p:nvPr/>
        </p:nvSpPr>
        <p:spPr bwMode="auto">
          <a:xfrm>
            <a:off x="6662738" y="5943600"/>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5</a:t>
            </a:r>
            <a:endParaRPr lang="fr-FR" altLang="en-US" sz="1800">
              <a:solidFill>
                <a:prstClr val="black"/>
              </a:solidFill>
              <a:latin typeface="Arial" pitchFamily="34" charset="0"/>
            </a:endParaRPr>
          </a:p>
        </p:txBody>
      </p:sp>
      <p:sp>
        <p:nvSpPr>
          <p:cNvPr id="19468" name="Text Box 11"/>
          <p:cNvSpPr txBox="1">
            <a:spLocks noChangeArrowheads="1"/>
          </p:cNvSpPr>
          <p:nvPr/>
        </p:nvSpPr>
        <p:spPr bwMode="auto">
          <a:xfrm>
            <a:off x="7750175" y="5957889"/>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6</a:t>
            </a:r>
            <a:endParaRPr lang="fr-FR" altLang="en-US" sz="1800">
              <a:solidFill>
                <a:prstClr val="black"/>
              </a:solidFill>
              <a:latin typeface="Arial" pitchFamily="34" charset="0"/>
            </a:endParaRPr>
          </a:p>
        </p:txBody>
      </p:sp>
      <p:sp>
        <p:nvSpPr>
          <p:cNvPr id="19469" name="Line 12"/>
          <p:cNvSpPr>
            <a:spLocks noChangeShapeType="1"/>
          </p:cNvSpPr>
          <p:nvPr/>
        </p:nvSpPr>
        <p:spPr bwMode="auto">
          <a:xfrm>
            <a:off x="1449388" y="5545138"/>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0" name="Line 13"/>
          <p:cNvSpPr>
            <a:spLocks noChangeShapeType="1"/>
          </p:cNvSpPr>
          <p:nvPr/>
        </p:nvSpPr>
        <p:spPr bwMode="auto">
          <a:xfrm>
            <a:off x="2541588"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1" name="Line 14"/>
          <p:cNvSpPr>
            <a:spLocks noChangeShapeType="1"/>
          </p:cNvSpPr>
          <p:nvPr/>
        </p:nvSpPr>
        <p:spPr bwMode="auto">
          <a:xfrm>
            <a:off x="3635375"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2" name="Line 15"/>
          <p:cNvSpPr>
            <a:spLocks noChangeShapeType="1"/>
          </p:cNvSpPr>
          <p:nvPr/>
        </p:nvSpPr>
        <p:spPr bwMode="auto">
          <a:xfrm>
            <a:off x="4727575"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3" name="Line 16"/>
          <p:cNvSpPr>
            <a:spLocks noChangeShapeType="1"/>
          </p:cNvSpPr>
          <p:nvPr/>
        </p:nvSpPr>
        <p:spPr bwMode="auto">
          <a:xfrm>
            <a:off x="5821363"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4" name="Line 17"/>
          <p:cNvSpPr>
            <a:spLocks noChangeShapeType="1"/>
          </p:cNvSpPr>
          <p:nvPr/>
        </p:nvSpPr>
        <p:spPr bwMode="auto">
          <a:xfrm>
            <a:off x="6913563"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5" name="Line 18"/>
          <p:cNvSpPr>
            <a:spLocks noChangeShapeType="1"/>
          </p:cNvSpPr>
          <p:nvPr/>
        </p:nvSpPr>
        <p:spPr bwMode="auto">
          <a:xfrm>
            <a:off x="8007350"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6" name="Text Box 19"/>
          <p:cNvSpPr txBox="1">
            <a:spLocks noChangeArrowheads="1"/>
          </p:cNvSpPr>
          <p:nvPr/>
        </p:nvSpPr>
        <p:spPr bwMode="auto">
          <a:xfrm>
            <a:off x="8375699" y="5759550"/>
            <a:ext cx="77457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 of </a:t>
            </a:r>
          </a:p>
          <a:p>
            <a:pPr eaLnBrk="1" hangingPunct="1">
              <a:spcBef>
                <a:spcPct val="0"/>
              </a:spcBef>
              <a:buFontTx/>
              <a:buNone/>
            </a:pPr>
            <a:r>
              <a:rPr lang="fr-FR" altLang="en-US" sz="1800">
                <a:solidFill>
                  <a:prstClr val="black"/>
                </a:solidFill>
                <a:latin typeface="Arial" pitchFamily="34" charset="0"/>
              </a:rPr>
              <a:t>SNPs</a:t>
            </a:r>
          </a:p>
        </p:txBody>
      </p:sp>
      <p:sp>
        <p:nvSpPr>
          <p:cNvPr id="19477" name="Text Box 20"/>
          <p:cNvSpPr txBox="1">
            <a:spLocks noChangeArrowheads="1"/>
          </p:cNvSpPr>
          <p:nvPr/>
        </p:nvSpPr>
        <p:spPr bwMode="auto">
          <a:xfrm>
            <a:off x="100010" y="906507"/>
            <a:ext cx="113364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Cost per </a:t>
            </a:r>
          </a:p>
          <a:p>
            <a:pPr eaLnBrk="1" hangingPunct="1">
              <a:spcBef>
                <a:spcPct val="0"/>
              </a:spcBef>
              <a:buFontTx/>
              <a:buNone/>
            </a:pPr>
            <a:r>
              <a:rPr lang="fr-FR" altLang="en-US" sz="1800">
                <a:solidFill>
                  <a:prstClr val="black"/>
                </a:solidFill>
                <a:latin typeface="Arial" pitchFamily="34" charset="0"/>
              </a:rPr>
              <a:t>genotype</a:t>
            </a:r>
          </a:p>
        </p:txBody>
      </p:sp>
      <p:sp>
        <p:nvSpPr>
          <p:cNvPr id="19478" name="Text Box 21"/>
          <p:cNvSpPr txBox="1">
            <a:spLocks noChangeArrowheads="1"/>
          </p:cNvSpPr>
          <p:nvPr/>
        </p:nvSpPr>
        <p:spPr bwMode="auto">
          <a:xfrm>
            <a:off x="539800" y="3311525"/>
            <a:ext cx="7921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$0.10</a:t>
            </a:r>
          </a:p>
        </p:txBody>
      </p:sp>
      <p:sp>
        <p:nvSpPr>
          <p:cNvPr id="19479" name="Text Box 22"/>
          <p:cNvSpPr txBox="1">
            <a:spLocks noChangeArrowheads="1"/>
          </p:cNvSpPr>
          <p:nvPr/>
        </p:nvSpPr>
        <p:spPr bwMode="auto">
          <a:xfrm>
            <a:off x="539800" y="4530725"/>
            <a:ext cx="9001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$0.01</a:t>
            </a:r>
          </a:p>
        </p:txBody>
      </p:sp>
      <p:sp>
        <p:nvSpPr>
          <p:cNvPr id="19480" name="Text Box 23"/>
          <p:cNvSpPr txBox="1">
            <a:spLocks noChangeArrowheads="1"/>
          </p:cNvSpPr>
          <p:nvPr/>
        </p:nvSpPr>
        <p:spPr bwMode="auto">
          <a:xfrm>
            <a:off x="539751" y="1862140"/>
            <a:ext cx="8318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$1.00</a:t>
            </a:r>
          </a:p>
        </p:txBody>
      </p:sp>
      <p:sp>
        <p:nvSpPr>
          <p:cNvPr id="19481" name="Line 24"/>
          <p:cNvSpPr>
            <a:spLocks noChangeShapeType="1"/>
          </p:cNvSpPr>
          <p:nvPr/>
        </p:nvSpPr>
        <p:spPr bwMode="auto">
          <a:xfrm rot="5400000">
            <a:off x="1376363" y="198755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82" name="Line 25"/>
          <p:cNvSpPr>
            <a:spLocks noChangeShapeType="1"/>
          </p:cNvSpPr>
          <p:nvPr/>
        </p:nvSpPr>
        <p:spPr bwMode="auto">
          <a:xfrm rot="5400000">
            <a:off x="1384300" y="4653013"/>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83" name="Line 26"/>
          <p:cNvSpPr>
            <a:spLocks noChangeShapeType="1"/>
          </p:cNvSpPr>
          <p:nvPr/>
        </p:nvSpPr>
        <p:spPr bwMode="auto">
          <a:xfrm rot="5400000">
            <a:off x="1376363" y="3438532"/>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84" name="Text Box 27"/>
          <p:cNvSpPr txBox="1">
            <a:spLocks noChangeArrowheads="1"/>
          </p:cNvSpPr>
          <p:nvPr/>
        </p:nvSpPr>
        <p:spPr bwMode="auto">
          <a:xfrm>
            <a:off x="1729291" y="2209899"/>
            <a:ext cx="10054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ABI</a:t>
            </a:r>
          </a:p>
          <a:p>
            <a:pPr algn="ctr" eaLnBrk="1" hangingPunct="1">
              <a:spcBef>
                <a:spcPct val="0"/>
              </a:spcBef>
              <a:buFontTx/>
              <a:buNone/>
            </a:pPr>
            <a:r>
              <a:rPr lang="fr-FR" altLang="en-US" sz="1800">
                <a:solidFill>
                  <a:prstClr val="black"/>
                </a:solidFill>
                <a:latin typeface="Arial" pitchFamily="34" charset="0"/>
              </a:rPr>
              <a:t>TaqMan</a:t>
            </a:r>
            <a:endParaRPr lang="fr-FR" altLang="en-US" sz="1800">
              <a:solidFill>
                <a:srgbClr val="7A16E3"/>
              </a:solidFill>
              <a:latin typeface="Arial" pitchFamily="34" charset="0"/>
            </a:endParaRPr>
          </a:p>
        </p:txBody>
      </p:sp>
      <p:sp>
        <p:nvSpPr>
          <p:cNvPr id="19485" name="Text Box 28"/>
          <p:cNvSpPr txBox="1">
            <a:spLocks noChangeArrowheads="1"/>
          </p:cNvSpPr>
          <p:nvPr/>
        </p:nvSpPr>
        <p:spPr bwMode="auto">
          <a:xfrm>
            <a:off x="3018627" y="3168652"/>
            <a:ext cx="95410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ABI</a:t>
            </a:r>
          </a:p>
          <a:p>
            <a:pPr algn="ctr" eaLnBrk="1" hangingPunct="1">
              <a:spcBef>
                <a:spcPct val="0"/>
              </a:spcBef>
              <a:buFontTx/>
              <a:buNone/>
            </a:pPr>
            <a:r>
              <a:rPr lang="fr-FR" altLang="en-US" sz="1800">
                <a:solidFill>
                  <a:prstClr val="black"/>
                </a:solidFill>
                <a:latin typeface="Arial" pitchFamily="34" charset="0"/>
              </a:rPr>
              <a:t>SNPlex</a:t>
            </a:r>
          </a:p>
        </p:txBody>
      </p:sp>
      <p:sp>
        <p:nvSpPr>
          <p:cNvPr id="19486" name="Text Box 29"/>
          <p:cNvSpPr txBox="1">
            <a:spLocks noChangeArrowheads="1"/>
          </p:cNvSpPr>
          <p:nvPr/>
        </p:nvSpPr>
        <p:spPr bwMode="auto">
          <a:xfrm>
            <a:off x="3810050" y="3611563"/>
            <a:ext cx="13636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Illumina</a:t>
            </a:r>
          </a:p>
          <a:p>
            <a:pPr algn="ctr" eaLnBrk="1" hangingPunct="1">
              <a:spcBef>
                <a:spcPct val="0"/>
              </a:spcBef>
              <a:buFontTx/>
              <a:buNone/>
            </a:pPr>
            <a:r>
              <a:rPr lang="fr-FR" altLang="en-US" sz="1400">
                <a:solidFill>
                  <a:prstClr val="black"/>
                </a:solidFill>
                <a:latin typeface="Arial" pitchFamily="34" charset="0"/>
              </a:rPr>
              <a:t>Golden Gate</a:t>
            </a:r>
            <a:r>
              <a:rPr lang="fr-FR" altLang="en-US" sz="1800">
                <a:solidFill>
                  <a:prstClr val="black"/>
                </a:solidFill>
                <a:latin typeface="Arial" pitchFamily="34" charset="0"/>
              </a:rPr>
              <a:t> </a:t>
            </a:r>
          </a:p>
        </p:txBody>
      </p:sp>
      <p:sp>
        <p:nvSpPr>
          <p:cNvPr id="19487" name="Text Box 30"/>
          <p:cNvSpPr txBox="1">
            <a:spLocks noChangeArrowheads="1"/>
          </p:cNvSpPr>
          <p:nvPr/>
        </p:nvSpPr>
        <p:spPr bwMode="auto">
          <a:xfrm>
            <a:off x="7262863" y="4992688"/>
            <a:ext cx="1881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Illumina</a:t>
            </a:r>
          </a:p>
          <a:p>
            <a:pPr algn="ctr" eaLnBrk="1" hangingPunct="1">
              <a:spcBef>
                <a:spcPct val="0"/>
              </a:spcBef>
              <a:buFontTx/>
              <a:buNone/>
            </a:pPr>
            <a:r>
              <a:rPr lang="fr-FR" altLang="en-US" sz="1400">
                <a:solidFill>
                  <a:prstClr val="black"/>
                </a:solidFill>
                <a:latin typeface="Times" pitchFamily="18" charset="0"/>
              </a:rPr>
              <a:t>I</a:t>
            </a:r>
            <a:r>
              <a:rPr lang="fr-FR" altLang="en-US" sz="1400">
                <a:solidFill>
                  <a:prstClr val="black"/>
                </a:solidFill>
                <a:latin typeface="Arial" pitchFamily="34" charset="0"/>
              </a:rPr>
              <a:t>nfinium-1-5M</a:t>
            </a:r>
            <a:r>
              <a:rPr lang="fr-FR" altLang="en-US" sz="1400">
                <a:solidFill>
                  <a:prstClr val="black"/>
                </a:solidFill>
                <a:latin typeface="Times" pitchFamily="18" charset="0"/>
              </a:rPr>
              <a:t> </a:t>
            </a:r>
            <a:r>
              <a:rPr lang="fr-FR" altLang="en-US" sz="1800">
                <a:solidFill>
                  <a:prstClr val="black"/>
                </a:solidFill>
                <a:latin typeface="Times" pitchFamily="18" charset="0"/>
              </a:rPr>
              <a:t> </a:t>
            </a:r>
          </a:p>
        </p:txBody>
      </p:sp>
      <p:sp>
        <p:nvSpPr>
          <p:cNvPr id="19488" name="Text Box 31"/>
          <p:cNvSpPr txBox="1">
            <a:spLocks noChangeArrowheads="1"/>
          </p:cNvSpPr>
          <p:nvPr/>
        </p:nvSpPr>
        <p:spPr bwMode="auto">
          <a:xfrm>
            <a:off x="6484938" y="4724451"/>
            <a:ext cx="1363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Affymetrix</a:t>
            </a:r>
          </a:p>
          <a:p>
            <a:pPr algn="ctr" eaLnBrk="1" hangingPunct="1">
              <a:spcBef>
                <a:spcPct val="0"/>
              </a:spcBef>
              <a:buFontTx/>
              <a:buNone/>
            </a:pPr>
            <a:r>
              <a:rPr lang="fr-FR" altLang="en-US" sz="1400">
                <a:solidFill>
                  <a:prstClr val="black"/>
                </a:solidFill>
                <a:latin typeface="Arial" pitchFamily="34" charset="0"/>
              </a:rPr>
              <a:t>100K/500K-1M</a:t>
            </a:r>
            <a:r>
              <a:rPr lang="fr-FR" altLang="en-US" sz="1800">
                <a:solidFill>
                  <a:prstClr val="black"/>
                </a:solidFill>
                <a:latin typeface="Arial" pitchFamily="34" charset="0"/>
              </a:rPr>
              <a:t> </a:t>
            </a:r>
          </a:p>
        </p:txBody>
      </p:sp>
      <p:sp>
        <p:nvSpPr>
          <p:cNvPr id="19489" name="Text Box 32"/>
          <p:cNvSpPr txBox="1">
            <a:spLocks noChangeArrowheads="1"/>
          </p:cNvSpPr>
          <p:nvPr/>
        </p:nvSpPr>
        <p:spPr bwMode="auto">
          <a:xfrm>
            <a:off x="6400850" y="4357688"/>
            <a:ext cx="13636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Perlegen</a:t>
            </a:r>
            <a:r>
              <a:rPr lang="fr-FR" altLang="en-US" sz="1800" b="1">
                <a:solidFill>
                  <a:prstClr val="black"/>
                </a:solidFill>
                <a:latin typeface="Arial" pitchFamily="34" charset="0"/>
              </a:rPr>
              <a:t> </a:t>
            </a:r>
          </a:p>
        </p:txBody>
      </p:sp>
      <p:sp>
        <p:nvSpPr>
          <p:cNvPr id="19490" name="Text Box 33"/>
          <p:cNvSpPr txBox="1">
            <a:spLocks noChangeArrowheads="1"/>
          </p:cNvSpPr>
          <p:nvPr/>
        </p:nvSpPr>
        <p:spPr bwMode="auto">
          <a:xfrm>
            <a:off x="5562650" y="3840163"/>
            <a:ext cx="13636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Affymetri</a:t>
            </a:r>
            <a:r>
              <a:rPr lang="fr-FR" altLang="en-US" sz="1800">
                <a:solidFill>
                  <a:prstClr val="black"/>
                </a:solidFill>
                <a:latin typeface="Times" pitchFamily="18" charset="0"/>
              </a:rPr>
              <a:t>x</a:t>
            </a:r>
          </a:p>
          <a:p>
            <a:pPr algn="ctr" eaLnBrk="1" hangingPunct="1">
              <a:spcBef>
                <a:spcPct val="0"/>
              </a:spcBef>
              <a:buFontTx/>
              <a:buNone/>
            </a:pPr>
            <a:r>
              <a:rPr lang="fr-FR" altLang="en-US" sz="1400">
                <a:solidFill>
                  <a:prstClr val="black"/>
                </a:solidFill>
                <a:latin typeface="Arial" pitchFamily="34" charset="0"/>
              </a:rPr>
              <a:t>MegAllele</a:t>
            </a:r>
            <a:r>
              <a:rPr lang="fr-FR" altLang="en-US" sz="1800">
                <a:solidFill>
                  <a:prstClr val="black"/>
                </a:solidFill>
                <a:latin typeface="Times" pitchFamily="18" charset="0"/>
              </a:rPr>
              <a:t> </a:t>
            </a:r>
          </a:p>
        </p:txBody>
      </p:sp>
      <p:sp>
        <p:nvSpPr>
          <p:cNvPr id="19491" name="Text Box 35"/>
          <p:cNvSpPr txBox="1">
            <a:spLocks noChangeArrowheads="1"/>
          </p:cNvSpPr>
          <p:nvPr/>
        </p:nvSpPr>
        <p:spPr bwMode="auto">
          <a:xfrm>
            <a:off x="1770113" y="6248500"/>
            <a:ext cx="8707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2400">
                <a:solidFill>
                  <a:prstClr val="black"/>
                </a:solidFill>
                <a:latin typeface="Arial" pitchFamily="34" charset="0"/>
              </a:rPr>
              <a:t>2001</a:t>
            </a:r>
          </a:p>
        </p:txBody>
      </p:sp>
      <p:sp>
        <p:nvSpPr>
          <p:cNvPr id="19492" name="Text Box 36"/>
          <p:cNvSpPr txBox="1">
            <a:spLocks noChangeArrowheads="1"/>
          </p:cNvSpPr>
          <p:nvPr/>
        </p:nvSpPr>
        <p:spPr bwMode="auto">
          <a:xfrm>
            <a:off x="7696249" y="6243737"/>
            <a:ext cx="8002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2400">
                <a:solidFill>
                  <a:prstClr val="black"/>
                </a:solidFill>
                <a:latin typeface="Times" pitchFamily="18" charset="0"/>
              </a:rPr>
              <a:t>2010</a:t>
            </a:r>
          </a:p>
        </p:txBody>
      </p:sp>
      <p:sp>
        <p:nvSpPr>
          <p:cNvPr id="19493" name="Text Box 37"/>
          <p:cNvSpPr txBox="1">
            <a:spLocks noChangeArrowheads="1"/>
          </p:cNvSpPr>
          <p:nvPr/>
        </p:nvSpPr>
        <p:spPr bwMode="auto">
          <a:xfrm>
            <a:off x="4500563" y="4149725"/>
            <a:ext cx="136366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Affymetrix</a:t>
            </a:r>
          </a:p>
          <a:p>
            <a:pPr algn="ctr" eaLnBrk="1" hangingPunct="1">
              <a:spcBef>
                <a:spcPct val="0"/>
              </a:spcBef>
              <a:buFontTx/>
              <a:buNone/>
            </a:pPr>
            <a:r>
              <a:rPr lang="fr-FR" altLang="en-US" sz="1400">
                <a:solidFill>
                  <a:prstClr val="black"/>
                </a:solidFill>
                <a:latin typeface="Arial" pitchFamily="34" charset="0"/>
              </a:rPr>
              <a:t>10K</a:t>
            </a:r>
            <a:endParaRPr lang="fr-FR" altLang="en-US" sz="1800">
              <a:solidFill>
                <a:prstClr val="black"/>
              </a:solidFill>
              <a:latin typeface="Arial" pitchFamily="34" charset="0"/>
            </a:endParaRPr>
          </a:p>
        </p:txBody>
      </p:sp>
      <p:sp>
        <p:nvSpPr>
          <p:cNvPr id="19494" name="Text Box 38"/>
          <p:cNvSpPr txBox="1">
            <a:spLocks noChangeArrowheads="1"/>
          </p:cNvSpPr>
          <p:nvPr/>
        </p:nvSpPr>
        <p:spPr bwMode="auto">
          <a:xfrm>
            <a:off x="2286001" y="2833688"/>
            <a:ext cx="13003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latin typeface="Arial" pitchFamily="34" charset="0"/>
              </a:rPr>
              <a:t>Sequenom</a:t>
            </a:r>
            <a:endParaRPr lang="en-US" altLang="en-US" sz="2400">
              <a:solidFill>
                <a:prstClr val="black"/>
              </a:solidFill>
              <a:latin typeface="Arial" pitchFamily="34" charset="0"/>
            </a:endParaRPr>
          </a:p>
        </p:txBody>
      </p:sp>
      <p:sp>
        <p:nvSpPr>
          <p:cNvPr id="19495" name="Text Box 39"/>
          <p:cNvSpPr txBox="1">
            <a:spLocks noChangeArrowheads="1"/>
          </p:cNvSpPr>
          <p:nvPr/>
        </p:nvSpPr>
        <p:spPr bwMode="auto">
          <a:xfrm>
            <a:off x="2916270" y="6392863"/>
            <a:ext cx="43846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prstClr val="black"/>
                </a:solidFill>
                <a:latin typeface="Arial" pitchFamily="34" charset="0"/>
              </a:rPr>
              <a:t>Slide courtesy of Stephen Chanock</a:t>
            </a:r>
          </a:p>
        </p:txBody>
      </p:sp>
    </p:spTree>
    <p:extLst>
      <p:ext uri="{BB962C8B-B14F-4D97-AF65-F5344CB8AC3E}">
        <p14:creationId xmlns:p14="http://schemas.microsoft.com/office/powerpoint/2010/main" xmlns="" val="1899620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pPr>
              <a:defRPr/>
            </a:pPr>
            <a:fld id="{FA794E91-4786-4E3F-8C59-5DBF20A6624E}" type="slidenum">
              <a:rPr lang="en-US">
                <a:solidFill>
                  <a:prstClr val="black">
                    <a:tint val="75000"/>
                  </a:prstClr>
                </a:solidFill>
              </a:rPr>
              <a:pPr>
                <a:defRPr/>
              </a:pPr>
              <a:t>15</a:t>
            </a:fld>
            <a:endParaRPr lang="en-US">
              <a:solidFill>
                <a:prstClr val="black">
                  <a:tint val="75000"/>
                </a:prstClr>
              </a:solidFill>
            </a:endParaRPr>
          </a:p>
        </p:txBody>
      </p:sp>
      <p:sp>
        <p:nvSpPr>
          <p:cNvPr id="19459" name="Rectangle 2"/>
          <p:cNvSpPr>
            <a:spLocks noGrp="1" noChangeArrowheads="1"/>
          </p:cNvSpPr>
          <p:nvPr>
            <p:ph type="title" idx="4294967295"/>
          </p:nvPr>
        </p:nvSpPr>
        <p:spPr>
          <a:xfrm>
            <a:off x="0" y="115888"/>
            <a:ext cx="9144000" cy="1009650"/>
          </a:xfrm>
        </p:spPr>
        <p:txBody>
          <a:bodyPr/>
          <a:lstStyle/>
          <a:p>
            <a:r>
              <a:rPr lang="fr-FR" altLang="en-US" b="1" dirty="0" smtClean="0">
                <a:solidFill>
                  <a:schemeClr val="accent1"/>
                </a:solidFill>
                <a:latin typeface="+mn-lt"/>
                <a:cs typeface="Arial" pitchFamily="34" charset="0"/>
              </a:rPr>
              <a:t>Drop in </a:t>
            </a:r>
            <a:r>
              <a:rPr lang="fr-FR" altLang="en-US" b="1" dirty="0" err="1" smtClean="0">
                <a:solidFill>
                  <a:schemeClr val="accent1"/>
                </a:solidFill>
                <a:latin typeface="+mn-lt"/>
                <a:cs typeface="Arial" pitchFamily="34" charset="0"/>
              </a:rPr>
              <a:t>Genotype</a:t>
            </a:r>
            <a:r>
              <a:rPr lang="fr-FR" altLang="en-US" b="1" dirty="0" smtClean="0">
                <a:solidFill>
                  <a:schemeClr val="accent1"/>
                </a:solidFill>
                <a:latin typeface="+mn-lt"/>
                <a:cs typeface="Arial" pitchFamily="34" charset="0"/>
              </a:rPr>
              <a:t> </a:t>
            </a:r>
            <a:r>
              <a:rPr lang="fr-FR" altLang="en-US" b="1" dirty="0" err="1" smtClean="0">
                <a:solidFill>
                  <a:schemeClr val="accent1"/>
                </a:solidFill>
                <a:latin typeface="+mn-lt"/>
                <a:cs typeface="Arial" pitchFamily="34" charset="0"/>
              </a:rPr>
              <a:t>Costs</a:t>
            </a:r>
            <a:r>
              <a:rPr lang="fr-FR" altLang="en-US" b="1" dirty="0" smtClean="0">
                <a:solidFill>
                  <a:schemeClr val="accent1"/>
                </a:solidFill>
                <a:latin typeface="+mn-lt"/>
                <a:cs typeface="Arial" pitchFamily="34" charset="0"/>
              </a:rPr>
              <a:t> </a:t>
            </a:r>
          </a:p>
        </p:txBody>
      </p:sp>
      <p:sp>
        <p:nvSpPr>
          <p:cNvPr id="19460" name="Line 3"/>
          <p:cNvSpPr>
            <a:spLocks noChangeShapeType="1"/>
          </p:cNvSpPr>
          <p:nvPr/>
        </p:nvSpPr>
        <p:spPr bwMode="auto">
          <a:xfrm>
            <a:off x="1449388" y="1698628"/>
            <a:ext cx="0" cy="41687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61" name="Line 4"/>
          <p:cNvSpPr>
            <a:spLocks noChangeShapeType="1"/>
          </p:cNvSpPr>
          <p:nvPr/>
        </p:nvSpPr>
        <p:spPr bwMode="auto">
          <a:xfrm rot="5400000">
            <a:off x="4828382" y="2486847"/>
            <a:ext cx="0" cy="67611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62" name="Text Box 5"/>
          <p:cNvSpPr txBox="1">
            <a:spLocks noChangeArrowheads="1"/>
          </p:cNvSpPr>
          <p:nvPr/>
        </p:nvSpPr>
        <p:spPr bwMode="auto">
          <a:xfrm>
            <a:off x="1293813" y="5957889"/>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a:t>
            </a:r>
          </a:p>
        </p:txBody>
      </p:sp>
      <p:sp>
        <p:nvSpPr>
          <p:cNvPr id="19463" name="Text Box 6"/>
          <p:cNvSpPr txBox="1">
            <a:spLocks noChangeArrowheads="1"/>
          </p:cNvSpPr>
          <p:nvPr/>
        </p:nvSpPr>
        <p:spPr bwMode="auto">
          <a:xfrm>
            <a:off x="2322514" y="5957889"/>
            <a:ext cx="4411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p>
        </p:txBody>
      </p:sp>
      <p:sp>
        <p:nvSpPr>
          <p:cNvPr id="19464" name="Text Box 7"/>
          <p:cNvSpPr txBox="1">
            <a:spLocks noChangeArrowheads="1"/>
          </p:cNvSpPr>
          <p:nvPr/>
        </p:nvSpPr>
        <p:spPr bwMode="auto">
          <a:xfrm>
            <a:off x="3400426" y="5943600"/>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2</a:t>
            </a:r>
            <a:endParaRPr lang="fr-FR" altLang="en-US" sz="1800">
              <a:solidFill>
                <a:prstClr val="black"/>
              </a:solidFill>
              <a:latin typeface="Arial" pitchFamily="34" charset="0"/>
            </a:endParaRPr>
          </a:p>
        </p:txBody>
      </p:sp>
      <p:sp>
        <p:nvSpPr>
          <p:cNvPr id="19465" name="Text Box 8"/>
          <p:cNvSpPr txBox="1">
            <a:spLocks noChangeArrowheads="1"/>
          </p:cNvSpPr>
          <p:nvPr/>
        </p:nvSpPr>
        <p:spPr bwMode="auto">
          <a:xfrm>
            <a:off x="4487863" y="5957889"/>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3</a:t>
            </a:r>
            <a:endParaRPr lang="fr-FR" altLang="en-US" sz="1800">
              <a:solidFill>
                <a:prstClr val="black"/>
              </a:solidFill>
              <a:latin typeface="Arial" pitchFamily="34" charset="0"/>
            </a:endParaRPr>
          </a:p>
        </p:txBody>
      </p:sp>
      <p:sp>
        <p:nvSpPr>
          <p:cNvPr id="19466" name="Text Box 9"/>
          <p:cNvSpPr txBox="1">
            <a:spLocks noChangeArrowheads="1"/>
          </p:cNvSpPr>
          <p:nvPr/>
        </p:nvSpPr>
        <p:spPr bwMode="auto">
          <a:xfrm>
            <a:off x="5575300" y="5957889"/>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4</a:t>
            </a:r>
            <a:endParaRPr lang="fr-FR" altLang="en-US" sz="1800">
              <a:solidFill>
                <a:prstClr val="black"/>
              </a:solidFill>
              <a:latin typeface="Arial" pitchFamily="34" charset="0"/>
            </a:endParaRPr>
          </a:p>
        </p:txBody>
      </p:sp>
      <p:sp>
        <p:nvSpPr>
          <p:cNvPr id="19467" name="Text Box 10"/>
          <p:cNvSpPr txBox="1">
            <a:spLocks noChangeArrowheads="1"/>
          </p:cNvSpPr>
          <p:nvPr/>
        </p:nvSpPr>
        <p:spPr bwMode="auto">
          <a:xfrm>
            <a:off x="6662738" y="5943600"/>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5</a:t>
            </a:r>
            <a:endParaRPr lang="fr-FR" altLang="en-US" sz="1800">
              <a:solidFill>
                <a:prstClr val="black"/>
              </a:solidFill>
              <a:latin typeface="Arial" pitchFamily="34" charset="0"/>
            </a:endParaRPr>
          </a:p>
        </p:txBody>
      </p:sp>
      <p:sp>
        <p:nvSpPr>
          <p:cNvPr id="19468" name="Text Box 11"/>
          <p:cNvSpPr txBox="1">
            <a:spLocks noChangeArrowheads="1"/>
          </p:cNvSpPr>
          <p:nvPr/>
        </p:nvSpPr>
        <p:spPr bwMode="auto">
          <a:xfrm>
            <a:off x="7750175" y="5957889"/>
            <a:ext cx="5261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a:t>
            </a:r>
            <a:r>
              <a:rPr lang="fr-FR" altLang="en-US" sz="1800" baseline="30000">
                <a:solidFill>
                  <a:prstClr val="black"/>
                </a:solidFill>
                <a:latin typeface="Arial" pitchFamily="34" charset="0"/>
              </a:rPr>
              <a:t>6</a:t>
            </a:r>
            <a:endParaRPr lang="fr-FR" altLang="en-US" sz="1800">
              <a:solidFill>
                <a:prstClr val="black"/>
              </a:solidFill>
              <a:latin typeface="Arial" pitchFamily="34" charset="0"/>
            </a:endParaRPr>
          </a:p>
        </p:txBody>
      </p:sp>
      <p:sp>
        <p:nvSpPr>
          <p:cNvPr id="19469" name="Line 12"/>
          <p:cNvSpPr>
            <a:spLocks noChangeShapeType="1"/>
          </p:cNvSpPr>
          <p:nvPr/>
        </p:nvSpPr>
        <p:spPr bwMode="auto">
          <a:xfrm>
            <a:off x="1449388" y="5545138"/>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0" name="Line 13"/>
          <p:cNvSpPr>
            <a:spLocks noChangeShapeType="1"/>
          </p:cNvSpPr>
          <p:nvPr/>
        </p:nvSpPr>
        <p:spPr bwMode="auto">
          <a:xfrm>
            <a:off x="2541588"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1" name="Line 14"/>
          <p:cNvSpPr>
            <a:spLocks noChangeShapeType="1"/>
          </p:cNvSpPr>
          <p:nvPr/>
        </p:nvSpPr>
        <p:spPr bwMode="auto">
          <a:xfrm>
            <a:off x="3635375"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2" name="Line 15"/>
          <p:cNvSpPr>
            <a:spLocks noChangeShapeType="1"/>
          </p:cNvSpPr>
          <p:nvPr/>
        </p:nvSpPr>
        <p:spPr bwMode="auto">
          <a:xfrm>
            <a:off x="4727575"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3" name="Line 16"/>
          <p:cNvSpPr>
            <a:spLocks noChangeShapeType="1"/>
          </p:cNvSpPr>
          <p:nvPr/>
        </p:nvSpPr>
        <p:spPr bwMode="auto">
          <a:xfrm>
            <a:off x="5821363"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4" name="Line 17"/>
          <p:cNvSpPr>
            <a:spLocks noChangeShapeType="1"/>
          </p:cNvSpPr>
          <p:nvPr/>
        </p:nvSpPr>
        <p:spPr bwMode="auto">
          <a:xfrm>
            <a:off x="6913563"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5" name="Line 18"/>
          <p:cNvSpPr>
            <a:spLocks noChangeShapeType="1"/>
          </p:cNvSpPr>
          <p:nvPr/>
        </p:nvSpPr>
        <p:spPr bwMode="auto">
          <a:xfrm>
            <a:off x="8007350" y="589280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76" name="Text Box 19"/>
          <p:cNvSpPr txBox="1">
            <a:spLocks noChangeArrowheads="1"/>
          </p:cNvSpPr>
          <p:nvPr/>
        </p:nvSpPr>
        <p:spPr bwMode="auto">
          <a:xfrm>
            <a:off x="8375699" y="5759550"/>
            <a:ext cx="77457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 of </a:t>
            </a:r>
          </a:p>
          <a:p>
            <a:pPr eaLnBrk="1" hangingPunct="1">
              <a:spcBef>
                <a:spcPct val="0"/>
              </a:spcBef>
              <a:buFontTx/>
              <a:buNone/>
            </a:pPr>
            <a:r>
              <a:rPr lang="fr-FR" altLang="en-US" sz="1800">
                <a:solidFill>
                  <a:prstClr val="black"/>
                </a:solidFill>
                <a:latin typeface="Arial" pitchFamily="34" charset="0"/>
              </a:rPr>
              <a:t>SNPs</a:t>
            </a:r>
          </a:p>
        </p:txBody>
      </p:sp>
      <p:sp>
        <p:nvSpPr>
          <p:cNvPr id="19477" name="Text Box 20"/>
          <p:cNvSpPr txBox="1">
            <a:spLocks noChangeArrowheads="1"/>
          </p:cNvSpPr>
          <p:nvPr/>
        </p:nvSpPr>
        <p:spPr bwMode="auto">
          <a:xfrm>
            <a:off x="100010" y="906507"/>
            <a:ext cx="113364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Cost per </a:t>
            </a:r>
          </a:p>
          <a:p>
            <a:pPr eaLnBrk="1" hangingPunct="1">
              <a:spcBef>
                <a:spcPct val="0"/>
              </a:spcBef>
              <a:buFontTx/>
              <a:buNone/>
            </a:pPr>
            <a:r>
              <a:rPr lang="fr-FR" altLang="en-US" sz="1800">
                <a:solidFill>
                  <a:prstClr val="black"/>
                </a:solidFill>
                <a:latin typeface="Arial" pitchFamily="34" charset="0"/>
              </a:rPr>
              <a:t>genotype</a:t>
            </a:r>
          </a:p>
        </p:txBody>
      </p:sp>
      <p:sp>
        <p:nvSpPr>
          <p:cNvPr id="19478" name="Text Box 21"/>
          <p:cNvSpPr txBox="1">
            <a:spLocks noChangeArrowheads="1"/>
          </p:cNvSpPr>
          <p:nvPr/>
        </p:nvSpPr>
        <p:spPr bwMode="auto">
          <a:xfrm>
            <a:off x="539800" y="3311525"/>
            <a:ext cx="7921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$0.10</a:t>
            </a:r>
          </a:p>
        </p:txBody>
      </p:sp>
      <p:sp>
        <p:nvSpPr>
          <p:cNvPr id="19479" name="Text Box 22"/>
          <p:cNvSpPr txBox="1">
            <a:spLocks noChangeArrowheads="1"/>
          </p:cNvSpPr>
          <p:nvPr/>
        </p:nvSpPr>
        <p:spPr bwMode="auto">
          <a:xfrm>
            <a:off x="539800" y="4530725"/>
            <a:ext cx="9001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$0.01</a:t>
            </a:r>
          </a:p>
        </p:txBody>
      </p:sp>
      <p:sp>
        <p:nvSpPr>
          <p:cNvPr id="19480" name="Text Box 23"/>
          <p:cNvSpPr txBox="1">
            <a:spLocks noChangeArrowheads="1"/>
          </p:cNvSpPr>
          <p:nvPr/>
        </p:nvSpPr>
        <p:spPr bwMode="auto">
          <a:xfrm>
            <a:off x="539751" y="1862140"/>
            <a:ext cx="8318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prstClr val="black"/>
                </a:solidFill>
                <a:latin typeface="Arial" pitchFamily="34" charset="0"/>
              </a:rPr>
              <a:t>$1.00</a:t>
            </a:r>
          </a:p>
        </p:txBody>
      </p:sp>
      <p:sp>
        <p:nvSpPr>
          <p:cNvPr id="19481" name="Line 24"/>
          <p:cNvSpPr>
            <a:spLocks noChangeShapeType="1"/>
          </p:cNvSpPr>
          <p:nvPr/>
        </p:nvSpPr>
        <p:spPr bwMode="auto">
          <a:xfrm rot="5400000">
            <a:off x="1376363" y="1987550"/>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82" name="Line 25"/>
          <p:cNvSpPr>
            <a:spLocks noChangeShapeType="1"/>
          </p:cNvSpPr>
          <p:nvPr/>
        </p:nvSpPr>
        <p:spPr bwMode="auto">
          <a:xfrm rot="5400000">
            <a:off x="1384300" y="4653013"/>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83" name="Line 26"/>
          <p:cNvSpPr>
            <a:spLocks noChangeShapeType="1"/>
          </p:cNvSpPr>
          <p:nvPr/>
        </p:nvSpPr>
        <p:spPr bwMode="auto">
          <a:xfrm rot="5400000">
            <a:off x="1376363" y="3438532"/>
            <a:ext cx="0" cy="12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sp>
        <p:nvSpPr>
          <p:cNvPr id="19484" name="Text Box 27"/>
          <p:cNvSpPr txBox="1">
            <a:spLocks noChangeArrowheads="1"/>
          </p:cNvSpPr>
          <p:nvPr/>
        </p:nvSpPr>
        <p:spPr bwMode="auto">
          <a:xfrm>
            <a:off x="1729291" y="2209899"/>
            <a:ext cx="10054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ABI</a:t>
            </a:r>
          </a:p>
          <a:p>
            <a:pPr algn="ctr" eaLnBrk="1" hangingPunct="1">
              <a:spcBef>
                <a:spcPct val="0"/>
              </a:spcBef>
              <a:buFontTx/>
              <a:buNone/>
            </a:pPr>
            <a:r>
              <a:rPr lang="fr-FR" altLang="en-US" sz="1800">
                <a:solidFill>
                  <a:prstClr val="black"/>
                </a:solidFill>
                <a:latin typeface="Arial" pitchFamily="34" charset="0"/>
              </a:rPr>
              <a:t>TaqMan</a:t>
            </a:r>
            <a:endParaRPr lang="fr-FR" altLang="en-US" sz="1800">
              <a:solidFill>
                <a:srgbClr val="7A16E3"/>
              </a:solidFill>
              <a:latin typeface="Arial" pitchFamily="34" charset="0"/>
            </a:endParaRPr>
          </a:p>
        </p:txBody>
      </p:sp>
      <p:sp>
        <p:nvSpPr>
          <p:cNvPr id="19485" name="Text Box 28"/>
          <p:cNvSpPr txBox="1">
            <a:spLocks noChangeArrowheads="1"/>
          </p:cNvSpPr>
          <p:nvPr/>
        </p:nvSpPr>
        <p:spPr bwMode="auto">
          <a:xfrm>
            <a:off x="3018627" y="3168652"/>
            <a:ext cx="95410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ABI</a:t>
            </a:r>
          </a:p>
          <a:p>
            <a:pPr algn="ctr" eaLnBrk="1" hangingPunct="1">
              <a:spcBef>
                <a:spcPct val="0"/>
              </a:spcBef>
              <a:buFontTx/>
              <a:buNone/>
            </a:pPr>
            <a:r>
              <a:rPr lang="fr-FR" altLang="en-US" sz="1800">
                <a:solidFill>
                  <a:prstClr val="black"/>
                </a:solidFill>
                <a:latin typeface="Arial" pitchFamily="34" charset="0"/>
              </a:rPr>
              <a:t>SNPlex</a:t>
            </a:r>
          </a:p>
        </p:txBody>
      </p:sp>
      <p:sp>
        <p:nvSpPr>
          <p:cNvPr id="19486" name="Text Box 29"/>
          <p:cNvSpPr txBox="1">
            <a:spLocks noChangeArrowheads="1"/>
          </p:cNvSpPr>
          <p:nvPr/>
        </p:nvSpPr>
        <p:spPr bwMode="auto">
          <a:xfrm>
            <a:off x="3810050" y="3611563"/>
            <a:ext cx="13636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Illumina</a:t>
            </a:r>
          </a:p>
          <a:p>
            <a:pPr algn="ctr" eaLnBrk="1" hangingPunct="1">
              <a:spcBef>
                <a:spcPct val="0"/>
              </a:spcBef>
              <a:buFontTx/>
              <a:buNone/>
            </a:pPr>
            <a:r>
              <a:rPr lang="fr-FR" altLang="en-US" sz="1400">
                <a:solidFill>
                  <a:prstClr val="black"/>
                </a:solidFill>
                <a:latin typeface="Arial" pitchFamily="34" charset="0"/>
              </a:rPr>
              <a:t>Golden Gate</a:t>
            </a:r>
            <a:r>
              <a:rPr lang="fr-FR" altLang="en-US" sz="1800">
                <a:solidFill>
                  <a:prstClr val="black"/>
                </a:solidFill>
                <a:latin typeface="Arial" pitchFamily="34" charset="0"/>
              </a:rPr>
              <a:t> </a:t>
            </a:r>
          </a:p>
        </p:txBody>
      </p:sp>
      <p:sp>
        <p:nvSpPr>
          <p:cNvPr id="19487" name="Text Box 30"/>
          <p:cNvSpPr txBox="1">
            <a:spLocks noChangeArrowheads="1"/>
          </p:cNvSpPr>
          <p:nvPr/>
        </p:nvSpPr>
        <p:spPr bwMode="auto">
          <a:xfrm>
            <a:off x="7262863" y="4992688"/>
            <a:ext cx="1881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Illumina</a:t>
            </a:r>
          </a:p>
          <a:p>
            <a:pPr algn="ctr" eaLnBrk="1" hangingPunct="1">
              <a:spcBef>
                <a:spcPct val="0"/>
              </a:spcBef>
              <a:buFontTx/>
              <a:buNone/>
            </a:pPr>
            <a:r>
              <a:rPr lang="fr-FR" altLang="en-US" sz="1400">
                <a:solidFill>
                  <a:prstClr val="black"/>
                </a:solidFill>
                <a:latin typeface="Times" pitchFamily="18" charset="0"/>
              </a:rPr>
              <a:t>I</a:t>
            </a:r>
            <a:r>
              <a:rPr lang="fr-FR" altLang="en-US" sz="1400">
                <a:solidFill>
                  <a:prstClr val="black"/>
                </a:solidFill>
                <a:latin typeface="Arial" pitchFamily="34" charset="0"/>
              </a:rPr>
              <a:t>nfinium-1-5M</a:t>
            </a:r>
            <a:r>
              <a:rPr lang="fr-FR" altLang="en-US" sz="1400">
                <a:solidFill>
                  <a:prstClr val="black"/>
                </a:solidFill>
                <a:latin typeface="Times" pitchFamily="18" charset="0"/>
              </a:rPr>
              <a:t> </a:t>
            </a:r>
            <a:r>
              <a:rPr lang="fr-FR" altLang="en-US" sz="1800">
                <a:solidFill>
                  <a:prstClr val="black"/>
                </a:solidFill>
                <a:latin typeface="Times" pitchFamily="18" charset="0"/>
              </a:rPr>
              <a:t> </a:t>
            </a:r>
          </a:p>
        </p:txBody>
      </p:sp>
      <p:sp>
        <p:nvSpPr>
          <p:cNvPr id="19488" name="Text Box 31"/>
          <p:cNvSpPr txBox="1">
            <a:spLocks noChangeArrowheads="1"/>
          </p:cNvSpPr>
          <p:nvPr/>
        </p:nvSpPr>
        <p:spPr bwMode="auto">
          <a:xfrm>
            <a:off x="6484938" y="4724451"/>
            <a:ext cx="13636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Affymetrix</a:t>
            </a:r>
          </a:p>
          <a:p>
            <a:pPr algn="ctr" eaLnBrk="1" hangingPunct="1">
              <a:spcBef>
                <a:spcPct val="0"/>
              </a:spcBef>
              <a:buFontTx/>
              <a:buNone/>
            </a:pPr>
            <a:r>
              <a:rPr lang="fr-FR" altLang="en-US" sz="1400">
                <a:solidFill>
                  <a:prstClr val="black"/>
                </a:solidFill>
                <a:latin typeface="Arial" pitchFamily="34" charset="0"/>
              </a:rPr>
              <a:t>100K/500K-1M</a:t>
            </a:r>
            <a:r>
              <a:rPr lang="fr-FR" altLang="en-US" sz="1800">
                <a:solidFill>
                  <a:prstClr val="black"/>
                </a:solidFill>
                <a:latin typeface="Arial" pitchFamily="34" charset="0"/>
              </a:rPr>
              <a:t> </a:t>
            </a:r>
          </a:p>
        </p:txBody>
      </p:sp>
      <p:sp>
        <p:nvSpPr>
          <p:cNvPr id="19489" name="Text Box 32"/>
          <p:cNvSpPr txBox="1">
            <a:spLocks noChangeArrowheads="1"/>
          </p:cNvSpPr>
          <p:nvPr/>
        </p:nvSpPr>
        <p:spPr bwMode="auto">
          <a:xfrm>
            <a:off x="6400850" y="4357688"/>
            <a:ext cx="13636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Perlegen</a:t>
            </a:r>
            <a:r>
              <a:rPr lang="fr-FR" altLang="en-US" sz="1800" b="1">
                <a:solidFill>
                  <a:prstClr val="black"/>
                </a:solidFill>
                <a:latin typeface="Arial" pitchFamily="34" charset="0"/>
              </a:rPr>
              <a:t> </a:t>
            </a:r>
          </a:p>
        </p:txBody>
      </p:sp>
      <p:sp>
        <p:nvSpPr>
          <p:cNvPr id="19490" name="Text Box 33"/>
          <p:cNvSpPr txBox="1">
            <a:spLocks noChangeArrowheads="1"/>
          </p:cNvSpPr>
          <p:nvPr/>
        </p:nvSpPr>
        <p:spPr bwMode="auto">
          <a:xfrm>
            <a:off x="5562650" y="3840163"/>
            <a:ext cx="13636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Affymetri</a:t>
            </a:r>
            <a:r>
              <a:rPr lang="fr-FR" altLang="en-US" sz="1800">
                <a:solidFill>
                  <a:prstClr val="black"/>
                </a:solidFill>
                <a:latin typeface="Times" pitchFamily="18" charset="0"/>
              </a:rPr>
              <a:t>x</a:t>
            </a:r>
          </a:p>
          <a:p>
            <a:pPr algn="ctr" eaLnBrk="1" hangingPunct="1">
              <a:spcBef>
                <a:spcPct val="0"/>
              </a:spcBef>
              <a:buFontTx/>
              <a:buNone/>
            </a:pPr>
            <a:r>
              <a:rPr lang="fr-FR" altLang="en-US" sz="1400">
                <a:solidFill>
                  <a:prstClr val="black"/>
                </a:solidFill>
                <a:latin typeface="Arial" pitchFamily="34" charset="0"/>
              </a:rPr>
              <a:t>MegAllele</a:t>
            </a:r>
            <a:r>
              <a:rPr lang="fr-FR" altLang="en-US" sz="1800">
                <a:solidFill>
                  <a:prstClr val="black"/>
                </a:solidFill>
                <a:latin typeface="Times" pitchFamily="18" charset="0"/>
              </a:rPr>
              <a:t> </a:t>
            </a:r>
          </a:p>
        </p:txBody>
      </p:sp>
      <p:sp>
        <p:nvSpPr>
          <p:cNvPr id="19491" name="Text Box 35"/>
          <p:cNvSpPr txBox="1">
            <a:spLocks noChangeArrowheads="1"/>
          </p:cNvSpPr>
          <p:nvPr/>
        </p:nvSpPr>
        <p:spPr bwMode="auto">
          <a:xfrm>
            <a:off x="1770113" y="6248500"/>
            <a:ext cx="8707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2400">
                <a:solidFill>
                  <a:prstClr val="black"/>
                </a:solidFill>
                <a:latin typeface="Arial" pitchFamily="34" charset="0"/>
              </a:rPr>
              <a:t>2001</a:t>
            </a:r>
          </a:p>
        </p:txBody>
      </p:sp>
      <p:sp>
        <p:nvSpPr>
          <p:cNvPr id="19492" name="Text Box 36"/>
          <p:cNvSpPr txBox="1">
            <a:spLocks noChangeArrowheads="1"/>
          </p:cNvSpPr>
          <p:nvPr/>
        </p:nvSpPr>
        <p:spPr bwMode="auto">
          <a:xfrm>
            <a:off x="7696249" y="6243737"/>
            <a:ext cx="8002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2400">
                <a:solidFill>
                  <a:prstClr val="black"/>
                </a:solidFill>
                <a:latin typeface="Times" pitchFamily="18" charset="0"/>
              </a:rPr>
              <a:t>2010</a:t>
            </a:r>
          </a:p>
        </p:txBody>
      </p:sp>
      <p:sp>
        <p:nvSpPr>
          <p:cNvPr id="19493" name="Text Box 37"/>
          <p:cNvSpPr txBox="1">
            <a:spLocks noChangeArrowheads="1"/>
          </p:cNvSpPr>
          <p:nvPr/>
        </p:nvSpPr>
        <p:spPr bwMode="auto">
          <a:xfrm>
            <a:off x="4500563" y="4149725"/>
            <a:ext cx="136366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en-US" sz="1800">
                <a:solidFill>
                  <a:prstClr val="black"/>
                </a:solidFill>
                <a:latin typeface="Arial" pitchFamily="34" charset="0"/>
              </a:rPr>
              <a:t>Affymetrix</a:t>
            </a:r>
          </a:p>
          <a:p>
            <a:pPr algn="ctr" eaLnBrk="1" hangingPunct="1">
              <a:spcBef>
                <a:spcPct val="0"/>
              </a:spcBef>
              <a:buFontTx/>
              <a:buNone/>
            </a:pPr>
            <a:r>
              <a:rPr lang="fr-FR" altLang="en-US" sz="1400">
                <a:solidFill>
                  <a:prstClr val="black"/>
                </a:solidFill>
                <a:latin typeface="Arial" pitchFamily="34" charset="0"/>
              </a:rPr>
              <a:t>10K</a:t>
            </a:r>
            <a:endParaRPr lang="fr-FR" altLang="en-US" sz="1800">
              <a:solidFill>
                <a:prstClr val="black"/>
              </a:solidFill>
              <a:latin typeface="Arial" pitchFamily="34" charset="0"/>
            </a:endParaRPr>
          </a:p>
        </p:txBody>
      </p:sp>
      <p:sp>
        <p:nvSpPr>
          <p:cNvPr id="19494" name="Text Box 38"/>
          <p:cNvSpPr txBox="1">
            <a:spLocks noChangeArrowheads="1"/>
          </p:cNvSpPr>
          <p:nvPr/>
        </p:nvSpPr>
        <p:spPr bwMode="auto">
          <a:xfrm>
            <a:off x="2286001" y="2833688"/>
            <a:ext cx="13003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latin typeface="Arial" pitchFamily="34" charset="0"/>
              </a:rPr>
              <a:t>Sequenom</a:t>
            </a:r>
            <a:endParaRPr lang="en-US" altLang="en-US" sz="2400">
              <a:solidFill>
                <a:prstClr val="black"/>
              </a:solidFill>
              <a:latin typeface="Arial" pitchFamily="34" charset="0"/>
            </a:endParaRPr>
          </a:p>
        </p:txBody>
      </p:sp>
      <p:sp>
        <p:nvSpPr>
          <p:cNvPr id="19495" name="Text Box 39"/>
          <p:cNvSpPr txBox="1">
            <a:spLocks noChangeArrowheads="1"/>
          </p:cNvSpPr>
          <p:nvPr/>
        </p:nvSpPr>
        <p:spPr bwMode="auto">
          <a:xfrm>
            <a:off x="2916270" y="6392863"/>
            <a:ext cx="43846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prstClr val="black"/>
                </a:solidFill>
                <a:latin typeface="Arial" pitchFamily="34" charset="0"/>
              </a:rPr>
              <a:t>Slide courtesy of Stephen </a:t>
            </a:r>
            <a:r>
              <a:rPr lang="en-US" altLang="en-US" sz="2000" dirty="0" err="1">
                <a:solidFill>
                  <a:prstClr val="black"/>
                </a:solidFill>
                <a:latin typeface="Arial" pitchFamily="34" charset="0"/>
              </a:rPr>
              <a:t>Chanock</a:t>
            </a:r>
            <a:endParaRPr lang="en-US" altLang="en-US" sz="2000" dirty="0">
              <a:solidFill>
                <a:prstClr val="black"/>
              </a:solidFill>
              <a:latin typeface="Arial" pitchFamily="34" charset="0"/>
            </a:endParaRPr>
          </a:p>
        </p:txBody>
      </p:sp>
      <p:sp>
        <p:nvSpPr>
          <p:cNvPr id="19496" name="TextBox 1"/>
          <p:cNvSpPr txBox="1">
            <a:spLocks noChangeArrowheads="1"/>
          </p:cNvSpPr>
          <p:nvPr/>
        </p:nvSpPr>
        <p:spPr bwMode="auto">
          <a:xfrm>
            <a:off x="2322563" y="1557342"/>
            <a:ext cx="66015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smtClean="0">
                <a:solidFill>
                  <a:srgbClr val="FF0000"/>
                </a:solidFill>
                <a:latin typeface="Arial" pitchFamily="34" charset="0"/>
              </a:rPr>
              <a:t>Now:  </a:t>
            </a:r>
            <a:r>
              <a:rPr lang="en-US" altLang="en-US" sz="2400" dirty="0">
                <a:solidFill>
                  <a:srgbClr val="FF0000"/>
                </a:solidFill>
                <a:latin typeface="Arial" pitchFamily="34" charset="0"/>
              </a:rPr>
              <a:t>$70 for 1M SNPs, </a:t>
            </a:r>
            <a:r>
              <a:rPr lang="en-US" altLang="en-US" sz="2400" dirty="0" smtClean="0">
                <a:solidFill>
                  <a:srgbClr val="FF0000"/>
                </a:solidFill>
                <a:latin typeface="Arial" pitchFamily="34" charset="0"/>
              </a:rPr>
              <a:t>&lt; </a:t>
            </a:r>
            <a:r>
              <a:rPr lang="en-US" altLang="en-US" sz="2400" dirty="0">
                <a:solidFill>
                  <a:srgbClr val="FF0000"/>
                </a:solidFill>
                <a:latin typeface="Arial" pitchFamily="34" charset="0"/>
              </a:rPr>
              <a:t>$</a:t>
            </a:r>
            <a:r>
              <a:rPr lang="en-US" altLang="en-US" sz="2400" dirty="0" smtClean="0">
                <a:solidFill>
                  <a:srgbClr val="FF0000"/>
                </a:solidFill>
                <a:latin typeface="Arial" pitchFamily="34" charset="0"/>
              </a:rPr>
              <a:t>10</a:t>
            </a:r>
            <a:r>
              <a:rPr lang="en-US" altLang="en-US" sz="2400" baseline="30000" dirty="0" smtClean="0">
                <a:solidFill>
                  <a:srgbClr val="FF0000"/>
                </a:solidFill>
                <a:latin typeface="Arial" pitchFamily="34" charset="0"/>
              </a:rPr>
              <a:t>-4</a:t>
            </a:r>
            <a:r>
              <a:rPr lang="en-US" altLang="en-US" sz="2400" dirty="0" smtClean="0">
                <a:solidFill>
                  <a:srgbClr val="FF0000"/>
                </a:solidFill>
                <a:latin typeface="Arial" pitchFamily="34" charset="0"/>
              </a:rPr>
              <a:t> </a:t>
            </a:r>
            <a:r>
              <a:rPr lang="en-US" altLang="en-US" sz="2400" dirty="0">
                <a:solidFill>
                  <a:srgbClr val="FF0000"/>
                </a:solidFill>
                <a:latin typeface="Arial" pitchFamily="34" charset="0"/>
              </a:rPr>
              <a:t>per </a:t>
            </a:r>
            <a:r>
              <a:rPr lang="en-US" altLang="en-US" sz="2400" dirty="0" smtClean="0">
                <a:solidFill>
                  <a:srgbClr val="FF0000"/>
                </a:solidFill>
                <a:latin typeface="Arial" pitchFamily="34" charset="0"/>
              </a:rPr>
              <a:t>genotype</a:t>
            </a:r>
            <a:endParaRPr lang="en-US" altLang="en-US" sz="2400" dirty="0">
              <a:solidFill>
                <a:srgbClr val="FF0000"/>
              </a:solidFill>
              <a:latin typeface="Arial" pitchFamily="34" charset="0"/>
            </a:endParaRPr>
          </a:p>
        </p:txBody>
      </p:sp>
    </p:spTree>
    <p:extLst>
      <p:ext uri="{BB962C8B-B14F-4D97-AF65-F5344CB8AC3E}">
        <p14:creationId xmlns:p14="http://schemas.microsoft.com/office/powerpoint/2010/main" xmlns="" val="329051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1723" y="6477007"/>
            <a:ext cx="1905000" cy="457200"/>
          </a:xfrm>
        </p:spPr>
        <p:txBody>
          <a:bodyPr/>
          <a:lstStyle/>
          <a:p>
            <a:pPr>
              <a:defRPr/>
            </a:pPr>
            <a:fld id="{C54FF998-0B1B-4330-A5CF-2C01927166C1}" type="slidenum">
              <a:rPr lang="en-US" altLang="en-US">
                <a:solidFill>
                  <a:schemeClr val="bg1">
                    <a:lumMod val="50000"/>
                  </a:schemeClr>
                </a:solidFill>
              </a:rPr>
              <a:pPr>
                <a:defRPr/>
              </a:pPr>
              <a:t>16</a:t>
            </a:fld>
            <a:endParaRPr lang="en-US" altLang="en-US" dirty="0">
              <a:solidFill>
                <a:schemeClr val="bg1">
                  <a:lumMod val="50000"/>
                </a:schemeClr>
              </a:solidFill>
            </a:endParaRPr>
          </a:p>
        </p:txBody>
      </p:sp>
      <p:sp>
        <p:nvSpPr>
          <p:cNvPr id="17411" name="Rectangle 2"/>
          <p:cNvSpPr>
            <a:spLocks noGrp="1" noChangeArrowheads="1"/>
          </p:cNvSpPr>
          <p:nvPr>
            <p:ph type="title"/>
          </p:nvPr>
        </p:nvSpPr>
        <p:spPr>
          <a:xfrm>
            <a:off x="0" y="254000"/>
            <a:ext cx="9144000" cy="579438"/>
          </a:xfrm>
          <a:noFill/>
        </p:spPr>
        <p:txBody>
          <a:bodyPr/>
          <a:lstStyle/>
          <a:p>
            <a:pPr eaLnBrk="1" hangingPunct="1"/>
            <a:r>
              <a:rPr lang="en-US" b="1" dirty="0">
                <a:solidFill>
                  <a:srgbClr val="4F81BD"/>
                </a:solidFill>
                <a:latin typeface="Calibri" panose="020F0502020204030204" pitchFamily="34" charset="0"/>
              </a:rPr>
              <a:t>FUSION </a:t>
            </a:r>
            <a:r>
              <a:rPr lang="en-US" b="1" dirty="0" smtClean="0">
                <a:solidFill>
                  <a:srgbClr val="4F81BD"/>
                </a:solidFill>
                <a:latin typeface="Calibri" panose="020F0502020204030204" pitchFamily="34" charset="0"/>
              </a:rPr>
              <a:t> GWAS and Follow-Up</a:t>
            </a:r>
            <a:endParaRPr lang="en-US" dirty="0" smtClean="0">
              <a:latin typeface="Times New Roman" pitchFamily="18" charset="0"/>
            </a:endParaRPr>
          </a:p>
        </p:txBody>
      </p:sp>
      <p:sp>
        <p:nvSpPr>
          <p:cNvPr id="17412" name="Rectangle 3"/>
          <p:cNvSpPr>
            <a:spLocks noGrp="1" noChangeArrowheads="1"/>
          </p:cNvSpPr>
          <p:nvPr>
            <p:ph type="body" idx="1"/>
          </p:nvPr>
        </p:nvSpPr>
        <p:spPr>
          <a:xfrm>
            <a:off x="176392" y="1057282"/>
            <a:ext cx="5961944" cy="5419725"/>
          </a:xfrm>
          <a:noFill/>
        </p:spPr>
        <p:txBody>
          <a:bodyPr/>
          <a:lstStyle/>
          <a:p>
            <a:pPr marL="609600" indent="-609600" eaLnBrk="1" hangingPunct="1">
              <a:lnSpc>
                <a:spcPct val="80000"/>
              </a:lnSpc>
              <a:buFontTx/>
              <a:buNone/>
            </a:pPr>
            <a:r>
              <a:rPr lang="en-US" sz="2900" dirty="0" smtClean="0">
                <a:solidFill>
                  <a:srgbClr val="000000"/>
                </a:solidFill>
                <a:latin typeface="Calibri" panose="020F0502020204030204" pitchFamily="34" charset="0"/>
              </a:rPr>
              <a:t>Stage 1 (GWAS) samples:</a:t>
            </a:r>
          </a:p>
          <a:p>
            <a:pPr marL="609600" indent="-609600">
              <a:lnSpc>
                <a:spcPct val="80000"/>
              </a:lnSpc>
              <a:buFontTx/>
              <a:buNone/>
            </a:pPr>
            <a:r>
              <a:rPr lang="en-US" sz="2900" dirty="0" smtClean="0">
                <a:solidFill>
                  <a:srgbClr val="000000"/>
                </a:solidFill>
                <a:latin typeface="Calibri" panose="020F0502020204030204" pitchFamily="34" charset="0"/>
              </a:rPr>
              <a:t>T2D cases       		      1161 </a:t>
            </a:r>
          </a:p>
          <a:p>
            <a:pPr marL="609600" indent="-609600">
              <a:lnSpc>
                <a:spcPct val="80000"/>
              </a:lnSpc>
              <a:buFontTx/>
              <a:buNone/>
            </a:pPr>
            <a:r>
              <a:rPr lang="en-US" sz="2900" dirty="0" smtClean="0">
                <a:solidFill>
                  <a:srgbClr val="000000"/>
                </a:solidFill>
                <a:latin typeface="Calibri" panose="020F0502020204030204" pitchFamily="34" charset="0"/>
              </a:rPr>
              <a:t>NGT controls     		      1174</a:t>
            </a:r>
          </a:p>
          <a:p>
            <a:pPr marL="609600" indent="-609600">
              <a:lnSpc>
                <a:spcPct val="80000"/>
              </a:lnSpc>
              <a:spcBef>
                <a:spcPct val="80000"/>
              </a:spcBef>
              <a:buFontTx/>
              <a:buNone/>
            </a:pPr>
            <a:r>
              <a:rPr lang="en-US" sz="2900" dirty="0" smtClean="0">
                <a:solidFill>
                  <a:srgbClr val="000000"/>
                </a:solidFill>
                <a:latin typeface="Calibri" panose="020F0502020204030204" pitchFamily="34" charset="0"/>
              </a:rPr>
              <a:t>Stage 2 (follow-up) samples:</a:t>
            </a:r>
          </a:p>
          <a:p>
            <a:pPr marL="609600" indent="-609600">
              <a:lnSpc>
                <a:spcPct val="80000"/>
              </a:lnSpc>
              <a:buFontTx/>
              <a:buNone/>
            </a:pPr>
            <a:r>
              <a:rPr lang="en-US" sz="2900" dirty="0" smtClean="0">
                <a:solidFill>
                  <a:srgbClr val="000000"/>
                </a:solidFill>
                <a:latin typeface="Calibri" panose="020F0502020204030204" pitchFamily="34" charset="0"/>
              </a:rPr>
              <a:t>T2D cases			      1215</a:t>
            </a:r>
          </a:p>
          <a:p>
            <a:pPr marL="609600" indent="-609600">
              <a:lnSpc>
                <a:spcPct val="80000"/>
              </a:lnSpc>
              <a:buFontTx/>
              <a:buNone/>
            </a:pPr>
            <a:r>
              <a:rPr lang="en-US" sz="2900" dirty="0" smtClean="0">
                <a:solidFill>
                  <a:srgbClr val="000000"/>
                </a:solidFill>
                <a:latin typeface="Calibri" panose="020F0502020204030204" pitchFamily="34" charset="0"/>
              </a:rPr>
              <a:t>NGT controls		      1258</a:t>
            </a:r>
          </a:p>
          <a:p>
            <a:pPr marL="609600" indent="-609600">
              <a:lnSpc>
                <a:spcPct val="80000"/>
              </a:lnSpc>
              <a:spcBef>
                <a:spcPct val="0"/>
              </a:spcBef>
              <a:buFontTx/>
              <a:buNone/>
            </a:pPr>
            <a:endParaRPr lang="en-US" sz="2900" dirty="0" smtClean="0">
              <a:solidFill>
                <a:srgbClr val="000000"/>
              </a:solidFill>
              <a:latin typeface="Calibri" panose="020F0502020204030204" pitchFamily="34" charset="0"/>
            </a:endParaRPr>
          </a:p>
          <a:p>
            <a:pPr marL="609600" indent="-609600">
              <a:spcBef>
                <a:spcPct val="0"/>
              </a:spcBef>
              <a:buFontTx/>
              <a:buNone/>
            </a:pPr>
            <a:r>
              <a:rPr lang="en-US" sz="2900" dirty="0" smtClean="0">
                <a:solidFill>
                  <a:srgbClr val="000000"/>
                </a:solidFill>
                <a:latin typeface="Calibri" panose="020F0502020204030204" pitchFamily="34" charset="0"/>
              </a:rPr>
              <a:t>Stage 1 genotyped on </a:t>
            </a:r>
            <a:r>
              <a:rPr lang="en-US" sz="2900" dirty="0" err="1" smtClean="0">
                <a:solidFill>
                  <a:srgbClr val="000000"/>
                </a:solidFill>
                <a:latin typeface="Calibri" panose="020F0502020204030204" pitchFamily="34" charset="0"/>
              </a:rPr>
              <a:t>Illumina</a:t>
            </a:r>
            <a:r>
              <a:rPr lang="en-US" sz="2900" dirty="0" smtClean="0">
                <a:solidFill>
                  <a:srgbClr val="000000"/>
                </a:solidFill>
                <a:latin typeface="Calibri" panose="020F0502020204030204" pitchFamily="34" charset="0"/>
              </a:rPr>
              <a:t> </a:t>
            </a:r>
          </a:p>
          <a:p>
            <a:pPr marL="609600" indent="-609600">
              <a:spcBef>
                <a:spcPct val="0"/>
              </a:spcBef>
              <a:buFontTx/>
              <a:buNone/>
            </a:pPr>
            <a:r>
              <a:rPr lang="en-US" sz="2900" dirty="0" smtClean="0">
                <a:solidFill>
                  <a:srgbClr val="000000"/>
                </a:solidFill>
                <a:latin typeface="Calibri" panose="020F0502020204030204" pitchFamily="34" charset="0"/>
              </a:rPr>
              <a:t>317K; best markers typed in Stage 2</a:t>
            </a:r>
          </a:p>
          <a:p>
            <a:pPr marL="609600" indent="-609600">
              <a:lnSpc>
                <a:spcPct val="80000"/>
              </a:lnSpc>
              <a:spcBef>
                <a:spcPct val="0"/>
              </a:spcBef>
              <a:buFontTx/>
              <a:buNone/>
            </a:pPr>
            <a:endParaRPr lang="en-US" sz="2900" dirty="0" smtClean="0">
              <a:solidFill>
                <a:srgbClr val="000000"/>
              </a:solidFill>
              <a:latin typeface="Calibri" panose="020F0502020204030204" pitchFamily="34" charset="0"/>
            </a:endParaRPr>
          </a:p>
          <a:p>
            <a:pPr marL="609600" indent="-609600">
              <a:lnSpc>
                <a:spcPct val="80000"/>
              </a:lnSpc>
              <a:spcBef>
                <a:spcPct val="0"/>
              </a:spcBef>
              <a:buFontTx/>
              <a:buNone/>
            </a:pPr>
            <a:r>
              <a:rPr lang="en-US" sz="2900" dirty="0" smtClean="0">
                <a:solidFill>
                  <a:srgbClr val="000000"/>
                </a:solidFill>
                <a:latin typeface="Calibri" panose="020F0502020204030204" pitchFamily="34" charset="0"/>
              </a:rPr>
              <a:t>80% power to detect OR of 1.3-1.4</a:t>
            </a:r>
          </a:p>
        </p:txBody>
      </p:sp>
      <p:pic>
        <p:nvPicPr>
          <p:cNvPr id="17413" name="Picture 4"/>
          <p:cNvPicPr>
            <a:picLocks noChangeAspect="1" noChangeArrowheads="1"/>
          </p:cNvPicPr>
          <p:nvPr/>
        </p:nvPicPr>
        <p:blipFill>
          <a:blip r:embed="rId3" cstate="print">
            <a:lum bright="-36000" contrast="6000"/>
          </a:blip>
          <a:srcRect t="7826" b="3424"/>
          <a:stretch>
            <a:fillRect/>
          </a:stretch>
        </p:blipFill>
        <p:spPr bwMode="auto">
          <a:xfrm>
            <a:off x="6141240" y="1038225"/>
            <a:ext cx="2865967" cy="5422900"/>
          </a:xfrm>
          <a:prstGeom prst="rect">
            <a:avLst/>
          </a:prstGeom>
          <a:noFill/>
          <a:ln w="9525">
            <a:noFill/>
            <a:miter lim="800000"/>
            <a:headEnd/>
            <a:tailEnd/>
          </a:ln>
        </p:spPr>
      </p:pic>
    </p:spTree>
    <p:extLst>
      <p:ext uri="{BB962C8B-B14F-4D97-AF65-F5344CB8AC3E}">
        <p14:creationId xmlns:p14="http://schemas.microsoft.com/office/powerpoint/2010/main" xmlns="" val="3042570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0221EDF5-942F-4BA2-A6B2-55264FD10548}" type="slidenum">
              <a:rPr lang="en-US" altLang="en-US">
                <a:solidFill>
                  <a:srgbClr val="FFFFFF"/>
                </a:solidFill>
              </a:rPr>
              <a:pPr>
                <a:defRPr/>
              </a:pPr>
              <a:t>17</a:t>
            </a:fld>
            <a:endParaRPr lang="en-US" altLang="en-US">
              <a:solidFill>
                <a:srgbClr val="FFFFFF"/>
              </a:solidFill>
            </a:endParaRPr>
          </a:p>
        </p:txBody>
      </p:sp>
      <p:pic>
        <p:nvPicPr>
          <p:cNvPr id="21507" name="Picture 2"/>
          <p:cNvPicPr>
            <a:picLocks noGrp="1" noChangeAspect="1" noChangeArrowheads="1"/>
          </p:cNvPicPr>
          <p:nvPr>
            <p:ph type="body" idx="1"/>
          </p:nvPr>
        </p:nvPicPr>
        <p:blipFill>
          <a:blip r:embed="rId3" cstate="print">
            <a:lum bright="-4000"/>
          </a:blip>
          <a:srcRect l="3142"/>
          <a:stretch>
            <a:fillRect/>
          </a:stretch>
        </p:blipFill>
        <p:spPr>
          <a:xfrm>
            <a:off x="429017" y="1484784"/>
            <a:ext cx="8482189" cy="5050548"/>
          </a:xfrm>
          <a:noFill/>
        </p:spPr>
      </p:pic>
      <p:sp>
        <p:nvSpPr>
          <p:cNvPr id="21508" name="Rectangle 3"/>
          <p:cNvSpPr>
            <a:spLocks noGrp="1" noChangeArrowheads="1"/>
          </p:cNvSpPr>
          <p:nvPr>
            <p:ph type="title"/>
          </p:nvPr>
        </p:nvSpPr>
        <p:spPr>
          <a:xfrm>
            <a:off x="0" y="274638"/>
            <a:ext cx="9144000" cy="603250"/>
          </a:xfrm>
        </p:spPr>
        <p:txBody>
          <a:bodyPr/>
          <a:lstStyle/>
          <a:p>
            <a:pPr eaLnBrk="1" hangingPunct="1"/>
            <a:r>
              <a:rPr lang="en-US" sz="4000" b="1" dirty="0">
                <a:solidFill>
                  <a:srgbClr val="4F81BD"/>
                </a:solidFill>
                <a:latin typeface="Calibri" panose="020F0502020204030204" pitchFamily="34" charset="0"/>
              </a:rPr>
              <a:t>FUSION </a:t>
            </a:r>
            <a:r>
              <a:rPr lang="en-US" sz="4000" b="1" dirty="0" smtClean="0">
                <a:solidFill>
                  <a:srgbClr val="4F81BD"/>
                </a:solidFill>
                <a:latin typeface="Calibri" panose="020F0502020204030204" pitchFamily="34" charset="0"/>
              </a:rPr>
              <a:t> Stage 1 GWAS</a:t>
            </a:r>
            <a:endParaRPr lang="en-US" sz="4000" dirty="0" smtClean="0">
              <a:latin typeface="Calibri" panose="020F0502020204030204" pitchFamily="34" charset="0"/>
            </a:endParaRPr>
          </a:p>
        </p:txBody>
      </p:sp>
      <p:sp>
        <p:nvSpPr>
          <p:cNvPr id="21509" name="Text Box 4"/>
          <p:cNvSpPr txBox="1">
            <a:spLocks noChangeArrowheads="1"/>
          </p:cNvSpPr>
          <p:nvPr/>
        </p:nvSpPr>
        <p:spPr bwMode="auto">
          <a:xfrm rot="-5400000">
            <a:off x="-2251869" y="3005401"/>
            <a:ext cx="4910138" cy="461665"/>
          </a:xfrm>
          <a:prstGeom prst="rect">
            <a:avLst/>
          </a:prstGeom>
          <a:noFill/>
          <a:ln w="9525">
            <a:noFill/>
            <a:miter lim="800000"/>
            <a:headEnd/>
            <a:tailEnd/>
          </a:ln>
        </p:spPr>
        <p:txBody>
          <a:bodyPr>
            <a:spAutoFit/>
          </a:bodyPr>
          <a:lstStyle/>
          <a:p>
            <a:pPr algn="ctr"/>
            <a:r>
              <a:rPr lang="en-US" sz="2400" dirty="0">
                <a:solidFill>
                  <a:srgbClr val="FFFFFF"/>
                </a:solidFill>
                <a:latin typeface="Calibri" panose="020F0502020204030204" pitchFamily="34" charset="0"/>
                <a:cs typeface="+mn-cs"/>
              </a:rPr>
              <a:t>-log</a:t>
            </a:r>
            <a:r>
              <a:rPr lang="en-US" sz="2400" baseline="-25000" dirty="0">
                <a:solidFill>
                  <a:srgbClr val="FFFFFF"/>
                </a:solidFill>
                <a:latin typeface="Calibri" panose="020F0502020204030204" pitchFamily="34" charset="0"/>
                <a:cs typeface="+mn-cs"/>
              </a:rPr>
              <a:t>10</a:t>
            </a:r>
            <a:r>
              <a:rPr lang="en-US" sz="2400" dirty="0">
                <a:solidFill>
                  <a:srgbClr val="FFFFFF"/>
                </a:solidFill>
                <a:latin typeface="Calibri" panose="020F0502020204030204" pitchFamily="34" charset="0"/>
                <a:cs typeface="+mn-cs"/>
              </a:rPr>
              <a:t>(p-value)</a:t>
            </a:r>
          </a:p>
        </p:txBody>
      </p:sp>
      <p:sp>
        <p:nvSpPr>
          <p:cNvPr id="21513" name="Text Box 14"/>
          <p:cNvSpPr txBox="1">
            <a:spLocks noChangeArrowheads="1"/>
          </p:cNvSpPr>
          <p:nvPr/>
        </p:nvSpPr>
        <p:spPr bwMode="auto">
          <a:xfrm>
            <a:off x="200414" y="1014413"/>
            <a:ext cx="8796867" cy="457200"/>
          </a:xfrm>
          <a:prstGeom prst="rect">
            <a:avLst/>
          </a:prstGeom>
          <a:noFill/>
          <a:ln w="9525">
            <a:noFill/>
            <a:miter lim="800000"/>
            <a:headEnd/>
            <a:tailEnd/>
          </a:ln>
        </p:spPr>
        <p:txBody>
          <a:bodyPr>
            <a:spAutoFit/>
          </a:bodyPr>
          <a:lstStyle/>
          <a:p>
            <a:pPr algn="ctr" eaLnBrk="0" hangingPunct="0"/>
            <a:r>
              <a:rPr lang="en-US" sz="2400" b="1" dirty="0">
                <a:solidFill>
                  <a:srgbClr val="FFFFFF"/>
                </a:solidFill>
                <a:latin typeface="Times New Roman" pitchFamily="18" charset="0"/>
                <a:cs typeface="+mn-cs"/>
              </a:rPr>
              <a:t>      </a:t>
            </a:r>
            <a:r>
              <a:rPr lang="en-US" sz="2400" dirty="0">
                <a:solidFill>
                  <a:srgbClr val="000000"/>
                </a:solidFill>
                <a:latin typeface="Calibri" panose="020F0502020204030204" pitchFamily="34" charset="0"/>
                <a:cs typeface="+mn-cs"/>
              </a:rPr>
              <a:t>1161 Finnish T2D cases + 1174 Finnish NGT controls</a:t>
            </a:r>
          </a:p>
        </p:txBody>
      </p:sp>
      <p:sp>
        <p:nvSpPr>
          <p:cNvPr id="17" name="Text Box 5"/>
          <p:cNvSpPr txBox="1">
            <a:spLocks noChangeArrowheads="1"/>
          </p:cNvSpPr>
          <p:nvPr/>
        </p:nvSpPr>
        <p:spPr bwMode="auto">
          <a:xfrm>
            <a:off x="1512168" y="6453336"/>
            <a:ext cx="5796136" cy="461665"/>
          </a:xfrm>
          <a:prstGeom prst="rect">
            <a:avLst/>
          </a:prstGeom>
          <a:noFill/>
          <a:ln w="9525">
            <a:noFill/>
            <a:miter lim="800000"/>
            <a:headEnd/>
            <a:tailEnd/>
          </a:ln>
        </p:spPr>
        <p:txBody>
          <a:bodyPr wrap="square">
            <a:spAutoFit/>
          </a:bodyPr>
          <a:lstStyle/>
          <a:p>
            <a:pPr eaLnBrk="0" hangingPunct="0"/>
            <a:r>
              <a:rPr lang="en-US" sz="2400" dirty="0">
                <a:solidFill>
                  <a:srgbClr val="FFFFFF"/>
                </a:solidFill>
                <a:latin typeface="Times New Roman" pitchFamily="18" charset="0"/>
                <a:cs typeface="+mn-cs"/>
              </a:rPr>
              <a:t>   </a:t>
            </a:r>
            <a:r>
              <a:rPr lang="en-US" sz="2400" dirty="0">
                <a:solidFill>
                  <a:srgbClr val="000000"/>
                </a:solidFill>
                <a:latin typeface="Calibri" panose="020F0502020204030204" pitchFamily="34" charset="0"/>
                <a:cs typeface="+mn-cs"/>
              </a:rPr>
              <a:t>Logistic </a:t>
            </a:r>
            <a:r>
              <a:rPr lang="en-US" sz="2400" dirty="0" smtClean="0">
                <a:solidFill>
                  <a:srgbClr val="000000"/>
                </a:solidFill>
                <a:latin typeface="Calibri" panose="020F0502020204030204" pitchFamily="34" charset="0"/>
                <a:cs typeface="+mn-cs"/>
              </a:rPr>
              <a:t>regression</a:t>
            </a:r>
            <a:r>
              <a:rPr lang="en-US" sz="2400" dirty="0">
                <a:solidFill>
                  <a:srgbClr val="000000"/>
                </a:solidFill>
                <a:latin typeface="Calibri" panose="020F0502020204030204" pitchFamily="34" charset="0"/>
                <a:cs typeface="+mn-cs"/>
              </a:rPr>
              <a:t>,</a:t>
            </a:r>
            <a:r>
              <a:rPr lang="en-US" sz="2400" dirty="0" smtClean="0">
                <a:solidFill>
                  <a:srgbClr val="000000"/>
                </a:solidFill>
                <a:latin typeface="Calibri" panose="020F0502020204030204" pitchFamily="34" charset="0"/>
                <a:cs typeface="+mn-cs"/>
              </a:rPr>
              <a:t> </a:t>
            </a:r>
            <a:r>
              <a:rPr lang="en-US" sz="2400" dirty="0">
                <a:solidFill>
                  <a:srgbClr val="000000"/>
                </a:solidFill>
                <a:latin typeface="Calibri" panose="020F0502020204030204" pitchFamily="34" charset="0"/>
                <a:cs typeface="+mn-cs"/>
              </a:rPr>
              <a:t>additive genetic </a:t>
            </a:r>
            <a:r>
              <a:rPr lang="en-US" sz="2400" dirty="0" smtClean="0">
                <a:solidFill>
                  <a:srgbClr val="000000"/>
                </a:solidFill>
                <a:latin typeface="Calibri" panose="020F0502020204030204" pitchFamily="34" charset="0"/>
                <a:cs typeface="+mn-cs"/>
              </a:rPr>
              <a:t>model</a:t>
            </a:r>
            <a:endParaRPr lang="en-US" sz="2400"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xmlns="" val="351774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0221EDF5-942F-4BA2-A6B2-55264FD10548}" type="slidenum">
              <a:rPr lang="en-US" altLang="en-US">
                <a:solidFill>
                  <a:srgbClr val="FFFFFF"/>
                </a:solidFill>
              </a:rPr>
              <a:pPr>
                <a:defRPr/>
              </a:pPr>
              <a:t>18</a:t>
            </a:fld>
            <a:endParaRPr lang="en-US" altLang="en-US">
              <a:solidFill>
                <a:srgbClr val="FFFFFF"/>
              </a:solidFill>
            </a:endParaRPr>
          </a:p>
        </p:txBody>
      </p:sp>
      <p:pic>
        <p:nvPicPr>
          <p:cNvPr id="21507" name="Picture 2"/>
          <p:cNvPicPr>
            <a:picLocks noGrp="1" noChangeAspect="1" noChangeArrowheads="1"/>
          </p:cNvPicPr>
          <p:nvPr>
            <p:ph type="body" idx="1"/>
          </p:nvPr>
        </p:nvPicPr>
        <p:blipFill>
          <a:blip r:embed="rId3" cstate="print">
            <a:lum bright="-4000"/>
          </a:blip>
          <a:srcRect l="3142"/>
          <a:stretch>
            <a:fillRect/>
          </a:stretch>
        </p:blipFill>
        <p:spPr>
          <a:xfrm>
            <a:off x="429017" y="1484784"/>
            <a:ext cx="8482189" cy="5050548"/>
          </a:xfrm>
          <a:noFill/>
        </p:spPr>
      </p:pic>
      <p:sp>
        <p:nvSpPr>
          <p:cNvPr id="21508" name="Rectangle 3"/>
          <p:cNvSpPr>
            <a:spLocks noGrp="1" noChangeArrowheads="1"/>
          </p:cNvSpPr>
          <p:nvPr>
            <p:ph type="title"/>
          </p:nvPr>
        </p:nvSpPr>
        <p:spPr>
          <a:xfrm>
            <a:off x="0" y="274638"/>
            <a:ext cx="9144000" cy="603250"/>
          </a:xfrm>
        </p:spPr>
        <p:txBody>
          <a:bodyPr/>
          <a:lstStyle/>
          <a:p>
            <a:pPr eaLnBrk="1" hangingPunct="1"/>
            <a:r>
              <a:rPr lang="en-US" sz="4000" b="1" dirty="0" smtClean="0">
                <a:solidFill>
                  <a:srgbClr val="4F81BD"/>
                </a:solidFill>
                <a:latin typeface="Calibri" panose="020F0502020204030204" pitchFamily="34" charset="0"/>
              </a:rPr>
              <a:t>FUSION Stage 1 GWAS: Known Positives</a:t>
            </a:r>
            <a:endParaRPr lang="en-US" sz="4000" dirty="0" smtClean="0">
              <a:solidFill>
                <a:srgbClr val="000000"/>
              </a:solidFill>
              <a:latin typeface="Calibri" panose="020F0502020204030204" pitchFamily="34" charset="0"/>
            </a:endParaRPr>
          </a:p>
        </p:txBody>
      </p:sp>
      <p:sp>
        <p:nvSpPr>
          <p:cNvPr id="21509" name="Text Box 4"/>
          <p:cNvSpPr txBox="1">
            <a:spLocks noChangeArrowheads="1"/>
          </p:cNvSpPr>
          <p:nvPr/>
        </p:nvSpPr>
        <p:spPr bwMode="auto">
          <a:xfrm rot="-5400000">
            <a:off x="-2251869" y="3005401"/>
            <a:ext cx="4910138" cy="461665"/>
          </a:xfrm>
          <a:prstGeom prst="rect">
            <a:avLst/>
          </a:prstGeom>
          <a:noFill/>
          <a:ln w="9525">
            <a:noFill/>
            <a:miter lim="800000"/>
            <a:headEnd/>
            <a:tailEnd/>
          </a:ln>
        </p:spPr>
        <p:txBody>
          <a:bodyPr>
            <a:spAutoFit/>
          </a:bodyPr>
          <a:lstStyle/>
          <a:p>
            <a:pPr algn="ctr"/>
            <a:r>
              <a:rPr lang="en-US" sz="2400" dirty="0">
                <a:solidFill>
                  <a:srgbClr val="000000"/>
                </a:solidFill>
                <a:latin typeface="Calibri" panose="020F0502020204030204" pitchFamily="34" charset="0"/>
                <a:cs typeface="+mn-cs"/>
              </a:rPr>
              <a:t>-log</a:t>
            </a:r>
            <a:r>
              <a:rPr lang="en-US" sz="2400" baseline="-25000" dirty="0">
                <a:solidFill>
                  <a:srgbClr val="000000"/>
                </a:solidFill>
                <a:latin typeface="Calibri" panose="020F0502020204030204" pitchFamily="34" charset="0"/>
                <a:cs typeface="+mn-cs"/>
              </a:rPr>
              <a:t>10</a:t>
            </a:r>
            <a:r>
              <a:rPr lang="en-US" sz="2400" dirty="0">
                <a:solidFill>
                  <a:srgbClr val="000000"/>
                </a:solidFill>
                <a:latin typeface="Calibri" panose="020F0502020204030204" pitchFamily="34" charset="0"/>
                <a:cs typeface="+mn-cs"/>
              </a:rPr>
              <a:t>(p-value)</a:t>
            </a:r>
          </a:p>
        </p:txBody>
      </p:sp>
      <p:grpSp>
        <p:nvGrpSpPr>
          <p:cNvPr id="21510" name="Group 5"/>
          <p:cNvGrpSpPr>
            <a:grpSpLocks/>
          </p:cNvGrpSpPr>
          <p:nvPr/>
        </p:nvGrpSpPr>
        <p:grpSpPr bwMode="auto">
          <a:xfrm>
            <a:off x="5289069" y="2329061"/>
            <a:ext cx="1577623" cy="523875"/>
            <a:chOff x="3748" y="1417"/>
            <a:chExt cx="1118" cy="330"/>
          </a:xfrm>
        </p:grpSpPr>
        <p:sp>
          <p:nvSpPr>
            <p:cNvPr id="21518" name="Text Box 6"/>
            <p:cNvSpPr txBox="1">
              <a:spLocks noChangeArrowheads="1"/>
            </p:cNvSpPr>
            <p:nvPr/>
          </p:nvSpPr>
          <p:spPr bwMode="auto">
            <a:xfrm>
              <a:off x="3997" y="1417"/>
              <a:ext cx="869" cy="330"/>
            </a:xfrm>
            <a:prstGeom prst="rect">
              <a:avLst/>
            </a:prstGeom>
            <a:solidFill>
              <a:schemeClr val="bg1"/>
            </a:solidFill>
            <a:ln w="57150">
              <a:solidFill>
                <a:schemeClr val="tx1"/>
              </a:solidFill>
              <a:miter lim="800000"/>
              <a:headEnd/>
              <a:tailEnd/>
            </a:ln>
          </p:spPr>
          <p:txBody>
            <a:bodyPr wrap="none">
              <a:spAutoFit/>
            </a:bodyPr>
            <a:lstStyle/>
            <a:p>
              <a:r>
                <a:rPr lang="en-US" sz="2800" b="1" i="1" dirty="0">
                  <a:solidFill>
                    <a:srgbClr val="FFFFFF"/>
                  </a:solidFill>
                  <a:latin typeface="Calibri" panose="020F0502020204030204" pitchFamily="34" charset="0"/>
                  <a:cs typeface="+mn-cs"/>
                </a:rPr>
                <a:t>TCF7L2</a:t>
              </a:r>
            </a:p>
          </p:txBody>
        </p:sp>
        <p:sp>
          <p:nvSpPr>
            <p:cNvPr id="21519" name="Oval 7"/>
            <p:cNvSpPr>
              <a:spLocks noChangeArrowheads="1"/>
            </p:cNvSpPr>
            <p:nvPr/>
          </p:nvSpPr>
          <p:spPr bwMode="auto">
            <a:xfrm>
              <a:off x="3748" y="1512"/>
              <a:ext cx="166" cy="192"/>
            </a:xfrm>
            <a:prstGeom prst="ellipse">
              <a:avLst/>
            </a:prstGeom>
            <a:noFill/>
            <a:ln w="57150">
              <a:solidFill>
                <a:srgbClr val="FF0000"/>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grpSp>
      <p:grpSp>
        <p:nvGrpSpPr>
          <p:cNvPr id="21511" name="Group 8"/>
          <p:cNvGrpSpPr>
            <a:grpSpLocks/>
          </p:cNvGrpSpPr>
          <p:nvPr/>
        </p:nvGrpSpPr>
        <p:grpSpPr bwMode="auto">
          <a:xfrm>
            <a:off x="5427200" y="4057253"/>
            <a:ext cx="1655234" cy="523875"/>
            <a:chOff x="3846" y="2513"/>
            <a:chExt cx="1173" cy="330"/>
          </a:xfrm>
        </p:grpSpPr>
        <p:sp>
          <p:nvSpPr>
            <p:cNvPr id="21516" name="Oval 9"/>
            <p:cNvSpPr>
              <a:spLocks noChangeArrowheads="1"/>
            </p:cNvSpPr>
            <p:nvPr/>
          </p:nvSpPr>
          <p:spPr bwMode="auto">
            <a:xfrm>
              <a:off x="3846" y="2608"/>
              <a:ext cx="162" cy="144"/>
            </a:xfrm>
            <a:prstGeom prst="ellipse">
              <a:avLst/>
            </a:prstGeom>
            <a:noFill/>
            <a:ln w="57150">
              <a:solidFill>
                <a:srgbClr val="FF0000"/>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sp>
          <p:nvSpPr>
            <p:cNvPr id="21517" name="Text Box 10"/>
            <p:cNvSpPr txBox="1">
              <a:spLocks noChangeArrowheads="1"/>
            </p:cNvSpPr>
            <p:nvPr/>
          </p:nvSpPr>
          <p:spPr bwMode="auto">
            <a:xfrm>
              <a:off x="4116" y="2513"/>
              <a:ext cx="903" cy="330"/>
            </a:xfrm>
            <a:prstGeom prst="rect">
              <a:avLst/>
            </a:prstGeom>
            <a:solidFill>
              <a:schemeClr val="bg1"/>
            </a:solidFill>
            <a:ln w="57150">
              <a:solidFill>
                <a:schemeClr val="tx1"/>
              </a:solidFill>
              <a:miter lim="800000"/>
              <a:headEnd/>
              <a:tailEnd/>
            </a:ln>
          </p:spPr>
          <p:txBody>
            <a:bodyPr wrap="none">
              <a:spAutoFit/>
            </a:bodyPr>
            <a:lstStyle/>
            <a:p>
              <a:r>
                <a:rPr lang="en-US" sz="2800" b="1" i="1" dirty="0">
                  <a:solidFill>
                    <a:srgbClr val="FFFFFF"/>
                  </a:solidFill>
                  <a:latin typeface="Calibri" panose="020F0502020204030204" pitchFamily="34" charset="0"/>
                  <a:cs typeface="+mn-cs"/>
                </a:rPr>
                <a:t>KCNJ11</a:t>
              </a:r>
            </a:p>
          </p:txBody>
        </p:sp>
      </p:grpSp>
      <p:grpSp>
        <p:nvGrpSpPr>
          <p:cNvPr id="21512" name="Group 11"/>
          <p:cNvGrpSpPr>
            <a:grpSpLocks/>
          </p:cNvGrpSpPr>
          <p:nvPr/>
        </p:nvGrpSpPr>
        <p:grpSpPr bwMode="auto">
          <a:xfrm>
            <a:off x="1967088" y="3769221"/>
            <a:ext cx="1573390" cy="523875"/>
            <a:chOff x="1394" y="2242"/>
            <a:chExt cx="1115" cy="330"/>
          </a:xfrm>
        </p:grpSpPr>
        <p:sp>
          <p:nvSpPr>
            <p:cNvPr id="21514" name="Oval 12"/>
            <p:cNvSpPr>
              <a:spLocks noChangeArrowheads="1"/>
            </p:cNvSpPr>
            <p:nvPr/>
          </p:nvSpPr>
          <p:spPr bwMode="auto">
            <a:xfrm>
              <a:off x="1394" y="2376"/>
              <a:ext cx="162" cy="144"/>
            </a:xfrm>
            <a:prstGeom prst="ellipse">
              <a:avLst/>
            </a:prstGeom>
            <a:noFill/>
            <a:ln w="57150">
              <a:solidFill>
                <a:srgbClr val="FF0000"/>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sp>
          <p:nvSpPr>
            <p:cNvPr id="21515" name="Text Box 13"/>
            <p:cNvSpPr txBox="1">
              <a:spLocks noChangeArrowheads="1"/>
            </p:cNvSpPr>
            <p:nvPr/>
          </p:nvSpPr>
          <p:spPr bwMode="auto">
            <a:xfrm>
              <a:off x="1664" y="2242"/>
              <a:ext cx="845" cy="330"/>
            </a:xfrm>
            <a:prstGeom prst="rect">
              <a:avLst/>
            </a:prstGeom>
            <a:solidFill>
              <a:schemeClr val="bg1"/>
            </a:solidFill>
            <a:ln w="57150">
              <a:solidFill>
                <a:schemeClr val="tx1"/>
              </a:solidFill>
              <a:miter lim="800000"/>
              <a:headEnd/>
              <a:tailEnd/>
            </a:ln>
          </p:spPr>
          <p:txBody>
            <a:bodyPr wrap="none">
              <a:spAutoFit/>
            </a:bodyPr>
            <a:lstStyle/>
            <a:p>
              <a:r>
                <a:rPr lang="en-US" sz="2800" b="1" i="1" dirty="0" smtClean="0">
                  <a:solidFill>
                    <a:srgbClr val="FFFFFF"/>
                  </a:solidFill>
                  <a:latin typeface="Calibri" panose="020F0502020204030204" pitchFamily="34" charset="0"/>
                  <a:cs typeface="+mn-cs"/>
                </a:rPr>
                <a:t>PPARG</a:t>
              </a:r>
              <a:endParaRPr lang="en-US" sz="2800" b="1" i="1" dirty="0">
                <a:solidFill>
                  <a:srgbClr val="FFFFFF"/>
                </a:solidFill>
                <a:latin typeface="Calibri" panose="020F0502020204030204" pitchFamily="34" charset="0"/>
                <a:cs typeface="+mn-cs"/>
              </a:endParaRPr>
            </a:p>
          </p:txBody>
        </p:sp>
      </p:grpSp>
      <p:sp>
        <p:nvSpPr>
          <p:cNvPr id="21513" name="Text Box 14"/>
          <p:cNvSpPr txBox="1">
            <a:spLocks noChangeArrowheads="1"/>
          </p:cNvSpPr>
          <p:nvPr/>
        </p:nvSpPr>
        <p:spPr bwMode="auto">
          <a:xfrm>
            <a:off x="200414" y="1014413"/>
            <a:ext cx="8796867" cy="457200"/>
          </a:xfrm>
          <a:prstGeom prst="rect">
            <a:avLst/>
          </a:prstGeom>
          <a:noFill/>
          <a:ln w="9525">
            <a:noFill/>
            <a:miter lim="800000"/>
            <a:headEnd/>
            <a:tailEnd/>
          </a:ln>
        </p:spPr>
        <p:txBody>
          <a:bodyPr>
            <a:spAutoFit/>
          </a:bodyPr>
          <a:lstStyle/>
          <a:p>
            <a:pPr algn="ctr" eaLnBrk="0" hangingPunct="0"/>
            <a:r>
              <a:rPr lang="en-US" sz="2400" b="1" dirty="0">
                <a:solidFill>
                  <a:srgbClr val="FFFFFF"/>
                </a:solidFill>
                <a:latin typeface="Times New Roman" pitchFamily="18" charset="0"/>
                <a:cs typeface="+mn-cs"/>
              </a:rPr>
              <a:t>      </a:t>
            </a:r>
            <a:r>
              <a:rPr lang="en-US" sz="2400" dirty="0">
                <a:solidFill>
                  <a:srgbClr val="000000"/>
                </a:solidFill>
                <a:latin typeface="Calibri" panose="020F0502020204030204" pitchFamily="34" charset="0"/>
                <a:cs typeface="+mn-cs"/>
              </a:rPr>
              <a:t>1161 Finnish T2D cases + 1174 Finnish NGT controls</a:t>
            </a:r>
          </a:p>
        </p:txBody>
      </p:sp>
      <p:sp>
        <p:nvSpPr>
          <p:cNvPr id="17" name="Text Box 5"/>
          <p:cNvSpPr txBox="1">
            <a:spLocks noChangeArrowheads="1"/>
          </p:cNvSpPr>
          <p:nvPr/>
        </p:nvSpPr>
        <p:spPr bwMode="auto">
          <a:xfrm>
            <a:off x="1512168" y="6453336"/>
            <a:ext cx="5796136" cy="461665"/>
          </a:xfrm>
          <a:prstGeom prst="rect">
            <a:avLst/>
          </a:prstGeom>
          <a:noFill/>
          <a:ln w="9525">
            <a:noFill/>
            <a:miter lim="800000"/>
            <a:headEnd/>
            <a:tailEnd/>
          </a:ln>
        </p:spPr>
        <p:txBody>
          <a:bodyPr wrap="square">
            <a:spAutoFit/>
          </a:bodyPr>
          <a:lstStyle/>
          <a:p>
            <a:pPr eaLnBrk="0" hangingPunct="0"/>
            <a:r>
              <a:rPr lang="en-US" sz="2400" dirty="0">
                <a:solidFill>
                  <a:srgbClr val="FFFFFF"/>
                </a:solidFill>
                <a:latin typeface="Times New Roman" pitchFamily="18" charset="0"/>
                <a:cs typeface="+mn-cs"/>
              </a:rPr>
              <a:t>   </a:t>
            </a:r>
            <a:r>
              <a:rPr lang="en-US" sz="2400" dirty="0">
                <a:solidFill>
                  <a:schemeClr val="bg1">
                    <a:lumMod val="50000"/>
                  </a:schemeClr>
                </a:solidFill>
                <a:latin typeface="Calibri" panose="020F0502020204030204" pitchFamily="34" charset="0"/>
                <a:cs typeface="+mn-cs"/>
              </a:rPr>
              <a:t>Logistic </a:t>
            </a:r>
            <a:r>
              <a:rPr lang="en-US" sz="2400" dirty="0" smtClean="0">
                <a:solidFill>
                  <a:schemeClr val="bg1">
                    <a:lumMod val="50000"/>
                  </a:schemeClr>
                </a:solidFill>
                <a:latin typeface="Calibri" panose="020F0502020204030204" pitchFamily="34" charset="0"/>
                <a:cs typeface="+mn-cs"/>
              </a:rPr>
              <a:t>regression</a:t>
            </a:r>
            <a:r>
              <a:rPr lang="en-US" sz="2400" dirty="0">
                <a:solidFill>
                  <a:schemeClr val="bg1">
                    <a:lumMod val="50000"/>
                  </a:schemeClr>
                </a:solidFill>
                <a:latin typeface="Calibri" panose="020F0502020204030204" pitchFamily="34" charset="0"/>
                <a:cs typeface="+mn-cs"/>
              </a:rPr>
              <a:t>,</a:t>
            </a:r>
            <a:r>
              <a:rPr lang="en-US" sz="2400" dirty="0" smtClean="0">
                <a:solidFill>
                  <a:schemeClr val="bg1">
                    <a:lumMod val="50000"/>
                  </a:schemeClr>
                </a:solidFill>
                <a:latin typeface="Calibri" panose="020F0502020204030204" pitchFamily="34" charset="0"/>
                <a:cs typeface="+mn-cs"/>
              </a:rPr>
              <a:t> </a:t>
            </a:r>
            <a:r>
              <a:rPr lang="en-US" sz="2400" dirty="0">
                <a:solidFill>
                  <a:schemeClr val="bg1">
                    <a:lumMod val="50000"/>
                  </a:schemeClr>
                </a:solidFill>
                <a:latin typeface="Calibri" panose="020F0502020204030204" pitchFamily="34" charset="0"/>
                <a:cs typeface="+mn-cs"/>
              </a:rPr>
              <a:t>additive genetic </a:t>
            </a:r>
            <a:r>
              <a:rPr lang="en-US" sz="2400" dirty="0" smtClean="0">
                <a:solidFill>
                  <a:schemeClr val="bg1">
                    <a:lumMod val="50000"/>
                  </a:schemeClr>
                </a:solidFill>
                <a:latin typeface="Calibri" panose="020F0502020204030204" pitchFamily="34" charset="0"/>
                <a:cs typeface="+mn-cs"/>
              </a:rPr>
              <a:t>model</a:t>
            </a:r>
            <a:endParaRPr lang="en-US" sz="2400" dirty="0">
              <a:solidFill>
                <a:schemeClr val="bg1">
                  <a:lumMod val="50000"/>
                </a:schemeClr>
              </a:solidFill>
              <a:latin typeface="Calibri" panose="020F0502020204030204" pitchFamily="34" charset="0"/>
              <a:cs typeface="+mn-cs"/>
            </a:endParaRPr>
          </a:p>
        </p:txBody>
      </p:sp>
    </p:spTree>
    <p:extLst>
      <p:ext uri="{BB962C8B-B14F-4D97-AF65-F5344CB8AC3E}">
        <p14:creationId xmlns:p14="http://schemas.microsoft.com/office/powerpoint/2010/main" xmlns="" val="2474239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13FABEF-4FC6-4495-95D9-3D5D6393748C}" type="slidenum">
              <a:rPr lang="en-US" altLang="en-US">
                <a:solidFill>
                  <a:srgbClr val="FFFFFF"/>
                </a:solidFill>
              </a:rPr>
              <a:pPr>
                <a:defRPr/>
              </a:pPr>
              <a:t>19</a:t>
            </a:fld>
            <a:endParaRPr lang="en-US" altLang="en-US">
              <a:solidFill>
                <a:srgbClr val="FFFFFF"/>
              </a:solidFill>
            </a:endParaRPr>
          </a:p>
        </p:txBody>
      </p:sp>
      <p:sp>
        <p:nvSpPr>
          <p:cNvPr id="5"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CF1127B9-BC8B-4A19-A625-1BDEAADC38EE}" type="slidenum">
              <a:rPr lang="en-US" altLang="en-US" sz="1400">
                <a:solidFill>
                  <a:srgbClr val="FFFFFF"/>
                </a:solidFill>
                <a:latin typeface="Times"/>
                <a:cs typeface="+mn-cs"/>
              </a:rPr>
              <a:pPr algn="r" eaLnBrk="0" hangingPunct="0">
                <a:defRPr/>
              </a:pPr>
              <a:t>19</a:t>
            </a:fld>
            <a:endParaRPr lang="en-US" altLang="en-US" sz="1400">
              <a:solidFill>
                <a:srgbClr val="FFFFFF"/>
              </a:solidFill>
              <a:latin typeface="Times"/>
              <a:cs typeface="+mn-cs"/>
            </a:endParaRPr>
          </a:p>
        </p:txBody>
      </p:sp>
      <p:sp>
        <p:nvSpPr>
          <p:cNvPr id="22532" name="Rectangle 2"/>
          <p:cNvSpPr>
            <a:spLocks noGrp="1" noChangeArrowheads="1"/>
          </p:cNvSpPr>
          <p:nvPr>
            <p:ph type="title" idx="4294967295"/>
          </p:nvPr>
        </p:nvSpPr>
        <p:spPr>
          <a:xfrm>
            <a:off x="194791" y="44626"/>
            <a:ext cx="8679745" cy="893763"/>
          </a:xfrm>
        </p:spPr>
        <p:txBody>
          <a:bodyPr/>
          <a:lstStyle/>
          <a:p>
            <a:pPr eaLnBrk="1" hangingPunct="1"/>
            <a:r>
              <a:rPr lang="en-US" sz="4000" b="1" dirty="0" smtClean="0">
                <a:solidFill>
                  <a:srgbClr val="4F81BD"/>
                </a:solidFill>
                <a:latin typeface="Calibri" panose="020F0502020204030204" pitchFamily="34" charset="0"/>
              </a:rPr>
              <a:t>FUSION-Alone GWAS and Follow-Up</a:t>
            </a:r>
            <a:endParaRPr lang="en-US" sz="4100" dirty="0" smtClean="0">
              <a:solidFill>
                <a:schemeClr val="bg1">
                  <a:lumMod val="50000"/>
                </a:schemeClr>
              </a:solidFill>
              <a:latin typeface="Calibri" panose="020F0502020204030204" pitchFamily="34" charset="0"/>
            </a:endParaRPr>
          </a:p>
        </p:txBody>
      </p:sp>
      <p:sp>
        <p:nvSpPr>
          <p:cNvPr id="22533" name="Rectangle 3"/>
          <p:cNvSpPr>
            <a:spLocks noGrp="1" noChangeArrowheads="1"/>
          </p:cNvSpPr>
          <p:nvPr>
            <p:ph type="body" idx="4294967295"/>
          </p:nvPr>
        </p:nvSpPr>
        <p:spPr>
          <a:xfrm>
            <a:off x="251520" y="1052736"/>
            <a:ext cx="8562622" cy="5517232"/>
          </a:xfrm>
        </p:spPr>
        <p:txBody>
          <a:bodyPr/>
          <a:lstStyle/>
          <a:p>
            <a:pPr eaLnBrk="1" hangingPunct="1">
              <a:spcBef>
                <a:spcPct val="60000"/>
              </a:spcBef>
            </a:pPr>
            <a:r>
              <a:rPr lang="en-US" sz="3600" dirty="0" smtClean="0">
                <a:solidFill>
                  <a:srgbClr val="000000"/>
                </a:solidFill>
                <a:latin typeface="Calibri" panose="020F0502020204030204" pitchFamily="34" charset="0"/>
              </a:rPr>
              <a:t>No compelling findings in FUSION stage 1</a:t>
            </a:r>
          </a:p>
          <a:p>
            <a:pPr eaLnBrk="1" hangingPunct="1">
              <a:spcBef>
                <a:spcPct val="60000"/>
              </a:spcBef>
            </a:pPr>
            <a:r>
              <a:rPr lang="en-US" sz="3600" dirty="0" smtClean="0">
                <a:solidFill>
                  <a:srgbClr val="000000"/>
                </a:solidFill>
                <a:latin typeface="Calibri" panose="020F0502020204030204" pitchFamily="34" charset="0"/>
              </a:rPr>
              <a:t>After follow-up of 31 most promising SNPs, clear evidence for </a:t>
            </a:r>
            <a:r>
              <a:rPr lang="en-US" sz="3600" i="1" dirty="0" smtClean="0">
                <a:solidFill>
                  <a:srgbClr val="000000"/>
                </a:solidFill>
                <a:latin typeface="Calibri" panose="020F0502020204030204" pitchFamily="34" charset="0"/>
              </a:rPr>
              <a:t>TCF7L2</a:t>
            </a:r>
            <a:r>
              <a:rPr lang="en-US" sz="3600" dirty="0" smtClean="0">
                <a:solidFill>
                  <a:srgbClr val="000000"/>
                </a:solidFill>
                <a:latin typeface="Calibri" panose="020F0502020204030204" pitchFamily="34" charset="0"/>
              </a:rPr>
              <a:t>, nothing else</a:t>
            </a:r>
          </a:p>
          <a:p>
            <a:pPr eaLnBrk="1" hangingPunct="1">
              <a:spcBef>
                <a:spcPct val="60000"/>
              </a:spcBef>
            </a:pPr>
            <a:r>
              <a:rPr lang="en-US" sz="3600" dirty="0" smtClean="0">
                <a:solidFill>
                  <a:srgbClr val="000000"/>
                </a:solidFill>
                <a:latin typeface="Calibri" panose="020F0502020204030204" pitchFamily="34" charset="0"/>
              </a:rPr>
              <a:t>For “geneticist’s nightmare,”                needed more samples</a:t>
            </a:r>
          </a:p>
          <a:p>
            <a:pPr eaLnBrk="1" hangingPunct="1">
              <a:spcBef>
                <a:spcPct val="60000"/>
              </a:spcBef>
            </a:pPr>
            <a:r>
              <a:rPr lang="en-US" sz="3600" dirty="0" smtClean="0">
                <a:solidFill>
                  <a:srgbClr val="000000"/>
                </a:solidFill>
                <a:latin typeface="Calibri" panose="020F0502020204030204" pitchFamily="34" charset="0"/>
              </a:rPr>
              <a:t>Happily, decided that before</a:t>
            </a:r>
            <a:br>
              <a:rPr lang="en-US" sz="3600" dirty="0" smtClean="0">
                <a:solidFill>
                  <a:srgbClr val="000000"/>
                </a:solidFill>
                <a:latin typeface="Calibri" panose="020F0502020204030204" pitchFamily="34" charset="0"/>
              </a:rPr>
            </a:br>
            <a:r>
              <a:rPr lang="en-US" sz="3600" dirty="0" smtClean="0">
                <a:solidFill>
                  <a:srgbClr val="000000"/>
                </a:solidFill>
                <a:latin typeface="Calibri" panose="020F0502020204030204" pitchFamily="34" charset="0"/>
              </a:rPr>
              <a:t>carrying out our study</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1" y="3929955"/>
            <a:ext cx="2590808" cy="2914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4681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64096"/>
          </a:xfrm>
        </p:spPr>
        <p:txBody>
          <a:bodyPr/>
          <a:lstStyle/>
          <a:p>
            <a:r>
              <a:rPr lang="en-US" altLang="en-US" b="1" dirty="0" smtClean="0">
                <a:solidFill>
                  <a:srgbClr val="4F81BD"/>
                </a:solidFill>
                <a:latin typeface="+mn-lt"/>
                <a:cs typeface="Arial" pitchFamily="34" charset="0"/>
              </a:rPr>
              <a:t>Introduction</a:t>
            </a:r>
            <a:endParaRPr lang="en-US" b="1" dirty="0">
              <a:solidFill>
                <a:srgbClr val="4F81BD"/>
              </a:solidFill>
              <a:latin typeface="+mn-lt"/>
            </a:endParaRPr>
          </a:p>
        </p:txBody>
      </p:sp>
      <p:sp>
        <p:nvSpPr>
          <p:cNvPr id="3" name="Content Placeholder 2"/>
          <p:cNvSpPr>
            <a:spLocks noGrp="1"/>
          </p:cNvSpPr>
          <p:nvPr>
            <p:ph idx="1"/>
          </p:nvPr>
        </p:nvSpPr>
        <p:spPr>
          <a:xfrm>
            <a:off x="323528" y="764704"/>
            <a:ext cx="8589640" cy="5832648"/>
          </a:xfrm>
        </p:spPr>
        <p:txBody>
          <a:bodyPr/>
          <a:lstStyle/>
          <a:p>
            <a:r>
              <a:rPr lang="en-US" dirty="0" smtClean="0"/>
              <a:t>Discovery genetics seeks to identify the genetic basis for human diseases (and traits)</a:t>
            </a:r>
          </a:p>
          <a:p>
            <a:r>
              <a:rPr lang="en-US" dirty="0" smtClean="0"/>
              <a:t>Why?</a:t>
            </a:r>
          </a:p>
          <a:p>
            <a:pPr lvl="1">
              <a:spcBef>
                <a:spcPts val="300"/>
              </a:spcBef>
            </a:pPr>
            <a:r>
              <a:rPr lang="en-US" dirty="0" smtClean="0"/>
              <a:t>better understand </a:t>
            </a:r>
            <a:r>
              <a:rPr lang="en-US" dirty="0"/>
              <a:t>human </a:t>
            </a:r>
            <a:r>
              <a:rPr lang="en-US" dirty="0" smtClean="0"/>
              <a:t>biology, </a:t>
            </a:r>
            <a:r>
              <a:rPr lang="en-US" dirty="0"/>
              <a:t>disease etiology</a:t>
            </a:r>
          </a:p>
          <a:p>
            <a:pPr lvl="1">
              <a:spcBef>
                <a:spcPts val="300"/>
              </a:spcBef>
            </a:pPr>
            <a:r>
              <a:rPr lang="en-US" dirty="0"/>
              <a:t>suggest targets for </a:t>
            </a:r>
            <a:r>
              <a:rPr lang="en-US" dirty="0" smtClean="0"/>
              <a:t>therapy</a:t>
            </a:r>
          </a:p>
          <a:p>
            <a:pPr lvl="1">
              <a:spcBef>
                <a:spcPts val="300"/>
              </a:spcBef>
            </a:pPr>
            <a:r>
              <a:rPr lang="en-US" dirty="0" smtClean="0"/>
              <a:t>allow </a:t>
            </a:r>
            <a:r>
              <a:rPr lang="en-US" dirty="0"/>
              <a:t>better targeting of therapies</a:t>
            </a:r>
          </a:p>
          <a:p>
            <a:pPr lvl="1">
              <a:spcBef>
                <a:spcPts val="300"/>
              </a:spcBef>
            </a:pPr>
            <a:r>
              <a:rPr lang="en-US" dirty="0"/>
              <a:t>improve risk prediction</a:t>
            </a:r>
          </a:p>
          <a:p>
            <a:r>
              <a:rPr lang="en-US" dirty="0" smtClean="0"/>
              <a:t>Common variant association studies have identified &gt;90 loci for type 2 diabetes (T2D)</a:t>
            </a:r>
          </a:p>
          <a:p>
            <a:r>
              <a:rPr lang="en-US" dirty="0" smtClean="0"/>
              <a:t>Now using sequencing to explore the full frequency spectrum of genetic variation</a:t>
            </a:r>
          </a:p>
          <a:p>
            <a:pPr lvl="1"/>
            <a:endParaRPr lang="en-US" sz="3000" dirty="0" smtClean="0"/>
          </a:p>
          <a:p>
            <a:pPr lvl="1"/>
            <a:endParaRPr lang="en-US" dirty="0"/>
          </a:p>
        </p:txBody>
      </p:sp>
      <p:sp>
        <p:nvSpPr>
          <p:cNvPr id="4" name="Slide Number Placeholder 3"/>
          <p:cNvSpPr>
            <a:spLocks noGrp="1"/>
          </p:cNvSpPr>
          <p:nvPr>
            <p:ph type="sldNum" sz="quarter" idx="12"/>
          </p:nvPr>
        </p:nvSpPr>
        <p:spPr/>
        <p:txBody>
          <a:bodyPr/>
          <a:lstStyle/>
          <a:p>
            <a:pPr>
              <a:defRPr/>
            </a:pPr>
            <a:fld id="{14776415-9376-4A2C-A85B-646CC3F6ABBD}"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xmlns="" val="1265185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6747934" y="6419927"/>
            <a:ext cx="1905000" cy="457200"/>
          </a:xfrm>
        </p:spPr>
        <p:txBody>
          <a:bodyPr/>
          <a:lstStyle/>
          <a:p>
            <a:pPr>
              <a:defRPr/>
            </a:pPr>
            <a:fld id="{2ABCB9B9-0729-4132-AC1A-60F75DADF6BC}" type="slidenum">
              <a:rPr lang="en-US" altLang="en-US">
                <a:solidFill>
                  <a:schemeClr val="bg1">
                    <a:lumMod val="50000"/>
                  </a:schemeClr>
                </a:solidFill>
              </a:rPr>
              <a:pPr>
                <a:defRPr/>
              </a:pPr>
              <a:t>20</a:t>
            </a:fld>
            <a:endParaRPr lang="en-US" altLang="en-US" dirty="0">
              <a:solidFill>
                <a:schemeClr val="bg1">
                  <a:lumMod val="50000"/>
                </a:schemeClr>
              </a:solidFill>
            </a:endParaRPr>
          </a:p>
        </p:txBody>
      </p:sp>
      <p:sp>
        <p:nvSpPr>
          <p:cNvPr id="23555" name="Rectangle 2"/>
          <p:cNvSpPr>
            <a:spLocks noGrp="1" noChangeArrowheads="1"/>
          </p:cNvSpPr>
          <p:nvPr>
            <p:ph type="title"/>
          </p:nvPr>
        </p:nvSpPr>
        <p:spPr>
          <a:xfrm>
            <a:off x="214489" y="12702"/>
            <a:ext cx="7299678" cy="885825"/>
          </a:xfrm>
        </p:spPr>
        <p:txBody>
          <a:bodyPr/>
          <a:lstStyle/>
          <a:p>
            <a:pPr eaLnBrk="1" hangingPunct="1"/>
            <a:r>
              <a:rPr lang="en-US" sz="4800" b="1" dirty="0" smtClean="0">
                <a:solidFill>
                  <a:srgbClr val="4F81BD"/>
                </a:solidFill>
                <a:latin typeface="Calibri" panose="020F0502020204030204" pitchFamily="34" charset="0"/>
              </a:rPr>
              <a:t>Three-Study Collaboration</a:t>
            </a:r>
            <a:endParaRPr lang="en-US" sz="4700" dirty="0" smtClean="0">
              <a:solidFill>
                <a:srgbClr val="000000"/>
              </a:solidFill>
              <a:latin typeface="Calibri" panose="020F0502020204030204" pitchFamily="34" charset="0"/>
            </a:endParaRPr>
          </a:p>
        </p:txBody>
      </p:sp>
      <p:sp>
        <p:nvSpPr>
          <p:cNvPr id="23556" name="Rectangle 3"/>
          <p:cNvSpPr>
            <a:spLocks noGrp="1" noChangeArrowheads="1"/>
          </p:cNvSpPr>
          <p:nvPr>
            <p:ph type="body" idx="1"/>
          </p:nvPr>
        </p:nvSpPr>
        <p:spPr>
          <a:xfrm>
            <a:off x="107504" y="1124744"/>
            <a:ext cx="6183232" cy="5328592"/>
          </a:xfrm>
        </p:spPr>
        <p:txBody>
          <a:bodyPr/>
          <a:lstStyle/>
          <a:p>
            <a:pPr eaLnBrk="1" hangingPunct="1">
              <a:spcBef>
                <a:spcPts val="1800"/>
              </a:spcBef>
            </a:pPr>
            <a:r>
              <a:rPr lang="en-US" sz="3000" dirty="0" smtClean="0">
                <a:solidFill>
                  <a:srgbClr val="000000"/>
                </a:solidFill>
                <a:latin typeface="Calibri" panose="020F0502020204030204" pitchFamily="34" charset="0"/>
              </a:rPr>
              <a:t>FUSION: Finnish cases and controls</a:t>
            </a:r>
          </a:p>
          <a:p>
            <a:pPr eaLnBrk="1" hangingPunct="1">
              <a:spcBef>
                <a:spcPts val="1800"/>
              </a:spcBef>
            </a:pPr>
            <a:r>
              <a:rPr lang="en-US" sz="3000" dirty="0" smtClean="0">
                <a:solidFill>
                  <a:srgbClr val="000000"/>
                </a:solidFill>
                <a:latin typeface="Calibri" panose="020F0502020204030204" pitchFamily="34" charset="0"/>
              </a:rPr>
              <a:t>Diabetes Genetic Initiative (DGI):  Finnish, Swedish cases and controls</a:t>
            </a:r>
          </a:p>
          <a:p>
            <a:pPr eaLnBrk="1" hangingPunct="1">
              <a:spcBef>
                <a:spcPts val="1800"/>
              </a:spcBef>
            </a:pPr>
            <a:r>
              <a:rPr lang="en-US" sz="3000" dirty="0" smtClean="0">
                <a:solidFill>
                  <a:srgbClr val="000000"/>
                </a:solidFill>
                <a:latin typeface="Calibri" panose="020F0502020204030204" pitchFamily="34" charset="0"/>
              </a:rPr>
              <a:t>UKT2D:  UK cases, controls</a:t>
            </a:r>
          </a:p>
          <a:p>
            <a:pPr eaLnBrk="1" hangingPunct="1">
              <a:spcBef>
                <a:spcPts val="1800"/>
              </a:spcBef>
            </a:pPr>
            <a:r>
              <a:rPr lang="en-US" sz="3000" dirty="0" smtClean="0">
                <a:solidFill>
                  <a:srgbClr val="000000"/>
                </a:solidFill>
                <a:latin typeface="Calibri" panose="020F0502020204030204" pitchFamily="34" charset="0"/>
              </a:rPr>
              <a:t>FUSION genotyped </a:t>
            </a:r>
            <a:r>
              <a:rPr lang="en-US" sz="3000" dirty="0" err="1" smtClean="0">
                <a:solidFill>
                  <a:srgbClr val="000000"/>
                </a:solidFill>
                <a:latin typeface="Calibri" panose="020F0502020204030204" pitchFamily="34" charset="0"/>
              </a:rPr>
              <a:t>Illumina</a:t>
            </a:r>
            <a:r>
              <a:rPr lang="en-US" sz="3000" dirty="0" smtClean="0">
                <a:solidFill>
                  <a:srgbClr val="000000"/>
                </a:solidFill>
                <a:latin typeface="Calibri" panose="020F0502020204030204" pitchFamily="34" charset="0"/>
              </a:rPr>
              <a:t> 317K     DGI, UK </a:t>
            </a:r>
            <a:r>
              <a:rPr lang="en-US" sz="3000" dirty="0" err="1" smtClean="0">
                <a:solidFill>
                  <a:srgbClr val="000000"/>
                </a:solidFill>
                <a:latin typeface="Calibri" panose="020F0502020204030204" pitchFamily="34" charset="0"/>
              </a:rPr>
              <a:t>Affymetrix</a:t>
            </a:r>
            <a:r>
              <a:rPr lang="en-US" sz="3000" dirty="0" smtClean="0">
                <a:solidFill>
                  <a:srgbClr val="000000"/>
                </a:solidFill>
                <a:latin typeface="Calibri" panose="020F0502020204030204" pitchFamily="34" charset="0"/>
              </a:rPr>
              <a:t> 500K </a:t>
            </a:r>
          </a:p>
          <a:p>
            <a:pPr eaLnBrk="1" hangingPunct="1">
              <a:spcBef>
                <a:spcPts val="1200"/>
              </a:spcBef>
            </a:pPr>
            <a:endParaRPr lang="en-US" sz="3000" b="1" dirty="0" smtClean="0">
              <a:latin typeface="Times New Roman" pitchFamily="18" charset="0"/>
            </a:endParaRPr>
          </a:p>
          <a:p>
            <a:pPr eaLnBrk="1" hangingPunct="1">
              <a:spcBef>
                <a:spcPct val="60000"/>
              </a:spcBef>
            </a:pPr>
            <a:endParaRPr lang="en-US" dirty="0" smtClean="0">
              <a:latin typeface="Times New Roman" pitchFamily="18" charset="0"/>
            </a:endParaRPr>
          </a:p>
        </p:txBody>
      </p:sp>
      <p:pic>
        <p:nvPicPr>
          <p:cNvPr id="23558" name="Picture 5" descr="altshuler"/>
          <p:cNvPicPr>
            <a:picLocks noChangeAspect="1" noChangeArrowheads="1"/>
          </p:cNvPicPr>
          <p:nvPr/>
        </p:nvPicPr>
        <p:blipFill>
          <a:blip r:embed="rId3" cstate="print"/>
          <a:srcRect/>
          <a:stretch>
            <a:fillRect/>
          </a:stretch>
        </p:blipFill>
        <p:spPr bwMode="auto">
          <a:xfrm>
            <a:off x="6407856" y="804937"/>
            <a:ext cx="1216378" cy="1831975"/>
          </a:xfrm>
          <a:prstGeom prst="rect">
            <a:avLst/>
          </a:prstGeom>
          <a:noFill/>
          <a:ln w="9525">
            <a:noFill/>
            <a:miter lim="800000"/>
            <a:headEnd/>
            <a:tailEnd/>
          </a:ln>
        </p:spPr>
      </p:pic>
      <p:pic>
        <p:nvPicPr>
          <p:cNvPr id="23559" name="Picture 6" descr="mccarthy"/>
          <p:cNvPicPr>
            <a:picLocks noChangeAspect="1" noChangeArrowheads="1"/>
          </p:cNvPicPr>
          <p:nvPr/>
        </p:nvPicPr>
        <p:blipFill>
          <a:blip r:embed="rId4" cstate="print"/>
          <a:srcRect t="2299" b="2956"/>
          <a:stretch>
            <a:fillRect/>
          </a:stretch>
        </p:blipFill>
        <p:spPr bwMode="auto">
          <a:xfrm>
            <a:off x="6458656" y="2677145"/>
            <a:ext cx="1168400" cy="1831975"/>
          </a:xfrm>
          <a:prstGeom prst="rect">
            <a:avLst/>
          </a:prstGeom>
          <a:noFill/>
          <a:ln w="9525">
            <a:noFill/>
            <a:miter lim="800000"/>
            <a:headEnd/>
            <a:tailEnd/>
          </a:ln>
        </p:spPr>
      </p:pic>
      <p:pic>
        <p:nvPicPr>
          <p:cNvPr id="23562" name="Picture 5"/>
          <p:cNvPicPr>
            <a:picLocks noChangeAspect="1" noChangeArrowheads="1"/>
          </p:cNvPicPr>
          <p:nvPr/>
        </p:nvPicPr>
        <p:blipFill>
          <a:blip r:embed="rId5" cstate="print"/>
          <a:srcRect/>
          <a:stretch>
            <a:fillRect/>
          </a:stretch>
        </p:blipFill>
        <p:spPr bwMode="auto">
          <a:xfrm>
            <a:off x="7691968" y="841449"/>
            <a:ext cx="1193800" cy="1795463"/>
          </a:xfrm>
          <a:prstGeom prst="rect">
            <a:avLst/>
          </a:prstGeom>
          <a:noFill/>
          <a:ln w="9525">
            <a:noFill/>
            <a:miter lim="800000"/>
            <a:headEnd/>
            <a:tailEnd/>
          </a:ln>
        </p:spPr>
      </p:pic>
      <p:pic>
        <p:nvPicPr>
          <p:cNvPr id="23563" name="Picture 6" descr="Andrew Hattersley 0"/>
          <p:cNvPicPr>
            <a:picLocks noChangeAspect="1" noChangeArrowheads="1"/>
          </p:cNvPicPr>
          <p:nvPr/>
        </p:nvPicPr>
        <p:blipFill>
          <a:blip r:embed="rId6" cstate="print"/>
          <a:srcRect/>
          <a:stretch>
            <a:fillRect/>
          </a:stretch>
        </p:blipFill>
        <p:spPr bwMode="auto">
          <a:xfrm>
            <a:off x="7697696" y="2724770"/>
            <a:ext cx="1182511" cy="1784350"/>
          </a:xfrm>
          <a:prstGeom prst="rect">
            <a:avLst/>
          </a:prstGeom>
          <a:noFill/>
          <a:ln w="9525">
            <a:noFill/>
            <a:miter lim="800000"/>
            <a:headEnd/>
            <a:tailEnd/>
          </a:ln>
        </p:spPr>
      </p:pic>
    </p:spTree>
    <p:extLst>
      <p:ext uri="{BB962C8B-B14F-4D97-AF65-F5344CB8AC3E}">
        <p14:creationId xmlns:p14="http://schemas.microsoft.com/office/powerpoint/2010/main" xmlns="" val="1403060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6747934" y="6419927"/>
            <a:ext cx="1905000" cy="457200"/>
          </a:xfrm>
        </p:spPr>
        <p:txBody>
          <a:bodyPr/>
          <a:lstStyle/>
          <a:p>
            <a:pPr>
              <a:defRPr/>
            </a:pPr>
            <a:fld id="{2ABCB9B9-0729-4132-AC1A-60F75DADF6BC}" type="slidenum">
              <a:rPr lang="en-US" altLang="en-US">
                <a:solidFill>
                  <a:srgbClr val="000070">
                    <a:lumMod val="50000"/>
                  </a:srgbClr>
                </a:solidFill>
              </a:rPr>
              <a:pPr>
                <a:defRPr/>
              </a:pPr>
              <a:t>21</a:t>
            </a:fld>
            <a:endParaRPr lang="en-US" altLang="en-US" dirty="0">
              <a:solidFill>
                <a:srgbClr val="000070">
                  <a:lumMod val="50000"/>
                </a:srgbClr>
              </a:solidFill>
            </a:endParaRPr>
          </a:p>
        </p:txBody>
      </p:sp>
      <p:sp>
        <p:nvSpPr>
          <p:cNvPr id="23555" name="Rectangle 2"/>
          <p:cNvSpPr>
            <a:spLocks noGrp="1" noChangeArrowheads="1"/>
          </p:cNvSpPr>
          <p:nvPr>
            <p:ph type="title"/>
          </p:nvPr>
        </p:nvSpPr>
        <p:spPr>
          <a:xfrm>
            <a:off x="214489" y="12702"/>
            <a:ext cx="7299678" cy="885825"/>
          </a:xfrm>
        </p:spPr>
        <p:txBody>
          <a:bodyPr/>
          <a:lstStyle/>
          <a:p>
            <a:pPr eaLnBrk="1" hangingPunct="1"/>
            <a:r>
              <a:rPr lang="en-US" sz="4800" b="1" dirty="0" smtClean="0">
                <a:solidFill>
                  <a:srgbClr val="4F81BD"/>
                </a:solidFill>
                <a:latin typeface="Calibri" panose="020F0502020204030204" pitchFamily="34" charset="0"/>
              </a:rPr>
              <a:t>Three-Study Collaboration</a:t>
            </a:r>
            <a:endParaRPr lang="en-US" sz="4700" dirty="0" smtClean="0">
              <a:solidFill>
                <a:srgbClr val="000000"/>
              </a:solidFill>
              <a:latin typeface="Calibri" panose="020F0502020204030204" pitchFamily="34" charset="0"/>
            </a:endParaRPr>
          </a:p>
        </p:txBody>
      </p:sp>
      <p:sp>
        <p:nvSpPr>
          <p:cNvPr id="23556" name="Rectangle 3"/>
          <p:cNvSpPr>
            <a:spLocks noGrp="1" noChangeArrowheads="1"/>
          </p:cNvSpPr>
          <p:nvPr>
            <p:ph type="body" idx="1"/>
          </p:nvPr>
        </p:nvSpPr>
        <p:spPr>
          <a:xfrm>
            <a:off x="107504" y="1124744"/>
            <a:ext cx="6183232" cy="5328592"/>
          </a:xfrm>
        </p:spPr>
        <p:txBody>
          <a:bodyPr/>
          <a:lstStyle/>
          <a:p>
            <a:pPr eaLnBrk="1" hangingPunct="1">
              <a:spcBef>
                <a:spcPts val="1800"/>
              </a:spcBef>
            </a:pPr>
            <a:r>
              <a:rPr lang="en-US" sz="3000" dirty="0" smtClean="0">
                <a:solidFill>
                  <a:srgbClr val="000000"/>
                </a:solidFill>
                <a:latin typeface="Calibri" panose="020F0502020204030204" pitchFamily="34" charset="0"/>
              </a:rPr>
              <a:t>FUSION: Finnish cases and controls</a:t>
            </a:r>
          </a:p>
          <a:p>
            <a:pPr eaLnBrk="1" hangingPunct="1">
              <a:spcBef>
                <a:spcPts val="1800"/>
              </a:spcBef>
            </a:pPr>
            <a:r>
              <a:rPr lang="en-US" sz="3000" dirty="0" smtClean="0">
                <a:solidFill>
                  <a:srgbClr val="000000"/>
                </a:solidFill>
                <a:latin typeface="Calibri" panose="020F0502020204030204" pitchFamily="34" charset="0"/>
              </a:rPr>
              <a:t>Diabetes Genetic Initiative (DGI):  Finnish, Swedish cases and controls</a:t>
            </a:r>
          </a:p>
          <a:p>
            <a:pPr eaLnBrk="1" hangingPunct="1">
              <a:spcBef>
                <a:spcPts val="1800"/>
              </a:spcBef>
            </a:pPr>
            <a:r>
              <a:rPr lang="en-US" sz="3000" dirty="0" smtClean="0">
                <a:solidFill>
                  <a:srgbClr val="000000"/>
                </a:solidFill>
                <a:latin typeface="Calibri" panose="020F0502020204030204" pitchFamily="34" charset="0"/>
              </a:rPr>
              <a:t>UKT2D:  UK cases, controls</a:t>
            </a:r>
          </a:p>
          <a:p>
            <a:pPr eaLnBrk="1" hangingPunct="1">
              <a:spcBef>
                <a:spcPts val="1800"/>
              </a:spcBef>
            </a:pPr>
            <a:r>
              <a:rPr lang="en-US" sz="3000" dirty="0" smtClean="0">
                <a:solidFill>
                  <a:srgbClr val="000000"/>
                </a:solidFill>
                <a:latin typeface="Calibri" panose="020F0502020204030204" pitchFamily="34" charset="0"/>
              </a:rPr>
              <a:t>FUSION genotyped </a:t>
            </a:r>
            <a:r>
              <a:rPr lang="en-US" sz="3000" dirty="0" err="1" smtClean="0">
                <a:solidFill>
                  <a:srgbClr val="000000"/>
                </a:solidFill>
                <a:latin typeface="Calibri" panose="020F0502020204030204" pitchFamily="34" charset="0"/>
              </a:rPr>
              <a:t>Illumina</a:t>
            </a:r>
            <a:r>
              <a:rPr lang="en-US" sz="3000" dirty="0" smtClean="0">
                <a:solidFill>
                  <a:srgbClr val="000000"/>
                </a:solidFill>
                <a:latin typeface="Calibri" panose="020F0502020204030204" pitchFamily="34" charset="0"/>
              </a:rPr>
              <a:t> 317K     DGI, UK </a:t>
            </a:r>
            <a:r>
              <a:rPr lang="en-US" sz="3000" dirty="0" err="1" smtClean="0">
                <a:solidFill>
                  <a:srgbClr val="000000"/>
                </a:solidFill>
                <a:latin typeface="Calibri" panose="020F0502020204030204" pitchFamily="34" charset="0"/>
              </a:rPr>
              <a:t>Affymetrix</a:t>
            </a:r>
            <a:r>
              <a:rPr lang="en-US" sz="3000" dirty="0" smtClean="0">
                <a:solidFill>
                  <a:srgbClr val="000000"/>
                </a:solidFill>
                <a:latin typeface="Calibri" panose="020F0502020204030204" pitchFamily="34" charset="0"/>
              </a:rPr>
              <a:t> 500K </a:t>
            </a:r>
          </a:p>
          <a:p>
            <a:pPr>
              <a:spcBef>
                <a:spcPts val="1800"/>
              </a:spcBef>
            </a:pPr>
            <a:r>
              <a:rPr lang="en-US" sz="3000" dirty="0">
                <a:solidFill>
                  <a:srgbClr val="000000"/>
                </a:solidFill>
                <a:latin typeface="Calibri" panose="020F0502020204030204" pitchFamily="34" charset="0"/>
              </a:rPr>
              <a:t>Combine results across studies with     </a:t>
            </a:r>
            <a:r>
              <a:rPr lang="en-US" sz="3000" dirty="0" smtClean="0">
                <a:solidFill>
                  <a:srgbClr val="000000"/>
                </a:solidFill>
                <a:latin typeface="Calibri" panose="020F0502020204030204" pitchFamily="34" charset="0"/>
              </a:rPr>
              <a:t>different </a:t>
            </a:r>
            <a:r>
              <a:rPr lang="en-US" sz="3000" dirty="0">
                <a:solidFill>
                  <a:srgbClr val="000000"/>
                </a:solidFill>
                <a:latin typeface="Calibri" panose="020F0502020204030204" pitchFamily="34" charset="0"/>
              </a:rPr>
              <a:t>marker sets </a:t>
            </a:r>
            <a:r>
              <a:rPr lang="en-US" sz="3000" dirty="0" smtClean="0">
                <a:solidFill>
                  <a:srgbClr val="000000"/>
                </a:solidFill>
                <a:latin typeface="Calibri" panose="020F0502020204030204" pitchFamily="34" charset="0"/>
              </a:rPr>
              <a:t>by </a:t>
            </a:r>
            <a:r>
              <a:rPr lang="en-US" sz="3000" dirty="0">
                <a:solidFill>
                  <a:srgbClr val="000000"/>
                </a:solidFill>
                <a:latin typeface="Calibri" panose="020F0502020204030204" pitchFamily="34" charset="0"/>
              </a:rPr>
              <a:t>genotype </a:t>
            </a:r>
            <a:r>
              <a:rPr lang="en-US" sz="3000" dirty="0" smtClean="0">
                <a:solidFill>
                  <a:srgbClr val="000000"/>
                </a:solidFill>
                <a:latin typeface="Calibri" panose="020F0502020204030204" pitchFamily="34" charset="0"/>
              </a:rPr>
              <a:t>imputation (Li, </a:t>
            </a:r>
            <a:r>
              <a:rPr lang="en-US" sz="3000" dirty="0" err="1" smtClean="0">
                <a:solidFill>
                  <a:srgbClr val="000000"/>
                </a:solidFill>
                <a:latin typeface="Calibri" panose="020F0502020204030204" pitchFamily="34" charset="0"/>
              </a:rPr>
              <a:t>Abecasis</a:t>
            </a:r>
            <a:r>
              <a:rPr lang="en-US" sz="3000" dirty="0" smtClean="0">
                <a:solidFill>
                  <a:srgbClr val="000000"/>
                </a:solidFill>
                <a:latin typeface="Calibri" panose="020F0502020204030204" pitchFamily="34" charset="0"/>
              </a:rPr>
              <a:t> et </a:t>
            </a:r>
            <a:r>
              <a:rPr lang="en-US" sz="3000" dirty="0">
                <a:solidFill>
                  <a:srgbClr val="000000"/>
                </a:solidFill>
                <a:latin typeface="Calibri" panose="020F0502020204030204" pitchFamily="34" charset="0"/>
              </a:rPr>
              <a:t>al.)</a:t>
            </a:r>
          </a:p>
          <a:p>
            <a:pPr eaLnBrk="1" hangingPunct="1">
              <a:spcBef>
                <a:spcPts val="1200"/>
              </a:spcBef>
            </a:pPr>
            <a:endParaRPr lang="en-US" sz="3000" b="1" dirty="0" smtClean="0">
              <a:latin typeface="Times New Roman" pitchFamily="18" charset="0"/>
            </a:endParaRPr>
          </a:p>
          <a:p>
            <a:pPr eaLnBrk="1" hangingPunct="1">
              <a:spcBef>
                <a:spcPct val="60000"/>
              </a:spcBef>
            </a:pPr>
            <a:endParaRPr lang="en-US" dirty="0" smtClean="0">
              <a:latin typeface="Times New Roman" pitchFamily="18" charset="0"/>
            </a:endParaRPr>
          </a:p>
        </p:txBody>
      </p:sp>
      <p:pic>
        <p:nvPicPr>
          <p:cNvPr id="3085316" name="Picture 4"/>
          <p:cNvPicPr>
            <a:picLocks noChangeAspect="1" noChangeArrowheads="1"/>
          </p:cNvPicPr>
          <p:nvPr/>
        </p:nvPicPr>
        <p:blipFill>
          <a:blip r:embed="rId3" cstate="print"/>
          <a:srcRect t="3616" b="4324"/>
          <a:stretch>
            <a:fillRect/>
          </a:stretch>
        </p:blipFill>
        <p:spPr bwMode="auto">
          <a:xfrm>
            <a:off x="7700434" y="4594373"/>
            <a:ext cx="1188156" cy="1858963"/>
          </a:xfrm>
          <a:prstGeom prst="rect">
            <a:avLst/>
          </a:prstGeom>
          <a:noFill/>
          <a:ln w="9525">
            <a:noFill/>
            <a:miter lim="800000"/>
            <a:headEnd/>
            <a:tailEnd/>
          </a:ln>
        </p:spPr>
      </p:pic>
      <p:pic>
        <p:nvPicPr>
          <p:cNvPr id="23558" name="Picture 5" descr="altshuler"/>
          <p:cNvPicPr>
            <a:picLocks noChangeAspect="1" noChangeArrowheads="1"/>
          </p:cNvPicPr>
          <p:nvPr/>
        </p:nvPicPr>
        <p:blipFill>
          <a:blip r:embed="rId4" cstate="print"/>
          <a:srcRect/>
          <a:stretch>
            <a:fillRect/>
          </a:stretch>
        </p:blipFill>
        <p:spPr bwMode="auto">
          <a:xfrm>
            <a:off x="6407856" y="804937"/>
            <a:ext cx="1216378" cy="1831975"/>
          </a:xfrm>
          <a:prstGeom prst="rect">
            <a:avLst/>
          </a:prstGeom>
          <a:noFill/>
          <a:ln w="9525">
            <a:noFill/>
            <a:miter lim="800000"/>
            <a:headEnd/>
            <a:tailEnd/>
          </a:ln>
        </p:spPr>
      </p:pic>
      <p:pic>
        <p:nvPicPr>
          <p:cNvPr id="23559" name="Picture 6" descr="mccarthy"/>
          <p:cNvPicPr>
            <a:picLocks noChangeAspect="1" noChangeArrowheads="1"/>
          </p:cNvPicPr>
          <p:nvPr/>
        </p:nvPicPr>
        <p:blipFill>
          <a:blip r:embed="rId5" cstate="print"/>
          <a:srcRect t="2299" b="2956"/>
          <a:stretch>
            <a:fillRect/>
          </a:stretch>
        </p:blipFill>
        <p:spPr bwMode="auto">
          <a:xfrm>
            <a:off x="6458656" y="2677145"/>
            <a:ext cx="1168400" cy="1831975"/>
          </a:xfrm>
          <a:prstGeom prst="rect">
            <a:avLst/>
          </a:prstGeom>
          <a:noFill/>
          <a:ln w="9525">
            <a:noFill/>
            <a:miter lim="800000"/>
            <a:headEnd/>
            <a:tailEnd/>
          </a:ln>
        </p:spPr>
      </p:pic>
      <p:pic>
        <p:nvPicPr>
          <p:cNvPr id="3085320" name="Picture 8"/>
          <p:cNvPicPr>
            <a:picLocks noChangeAspect="1" noChangeArrowheads="1"/>
          </p:cNvPicPr>
          <p:nvPr/>
        </p:nvPicPr>
        <p:blipFill>
          <a:blip r:embed="rId6" cstate="print"/>
          <a:srcRect r="3885" b="4486"/>
          <a:stretch>
            <a:fillRect/>
          </a:stretch>
        </p:blipFill>
        <p:spPr bwMode="auto">
          <a:xfrm>
            <a:off x="6400802" y="4594373"/>
            <a:ext cx="1257300" cy="1858963"/>
          </a:xfrm>
          <a:prstGeom prst="rect">
            <a:avLst/>
          </a:prstGeom>
          <a:noFill/>
          <a:ln w="9525">
            <a:noFill/>
            <a:miter lim="800000"/>
            <a:headEnd/>
            <a:tailEnd/>
          </a:ln>
        </p:spPr>
      </p:pic>
      <p:pic>
        <p:nvPicPr>
          <p:cNvPr id="23562" name="Picture 5"/>
          <p:cNvPicPr>
            <a:picLocks noChangeAspect="1" noChangeArrowheads="1"/>
          </p:cNvPicPr>
          <p:nvPr/>
        </p:nvPicPr>
        <p:blipFill>
          <a:blip r:embed="rId7" cstate="print"/>
          <a:srcRect/>
          <a:stretch>
            <a:fillRect/>
          </a:stretch>
        </p:blipFill>
        <p:spPr bwMode="auto">
          <a:xfrm>
            <a:off x="7691968" y="841449"/>
            <a:ext cx="1193800" cy="1795463"/>
          </a:xfrm>
          <a:prstGeom prst="rect">
            <a:avLst/>
          </a:prstGeom>
          <a:noFill/>
          <a:ln w="9525">
            <a:noFill/>
            <a:miter lim="800000"/>
            <a:headEnd/>
            <a:tailEnd/>
          </a:ln>
        </p:spPr>
      </p:pic>
      <p:pic>
        <p:nvPicPr>
          <p:cNvPr id="23563" name="Picture 6" descr="Andrew Hattersley 0"/>
          <p:cNvPicPr>
            <a:picLocks noChangeAspect="1" noChangeArrowheads="1"/>
          </p:cNvPicPr>
          <p:nvPr/>
        </p:nvPicPr>
        <p:blipFill>
          <a:blip r:embed="rId8" cstate="print"/>
          <a:srcRect/>
          <a:stretch>
            <a:fillRect/>
          </a:stretch>
        </p:blipFill>
        <p:spPr bwMode="auto">
          <a:xfrm>
            <a:off x="7697696" y="2724770"/>
            <a:ext cx="1182511" cy="1784350"/>
          </a:xfrm>
          <a:prstGeom prst="rect">
            <a:avLst/>
          </a:prstGeom>
          <a:noFill/>
          <a:ln w="9525">
            <a:noFill/>
            <a:miter lim="800000"/>
            <a:headEnd/>
            <a:tailEnd/>
          </a:ln>
        </p:spPr>
      </p:pic>
    </p:spTree>
    <p:extLst>
      <p:ext uri="{BB962C8B-B14F-4D97-AF65-F5344CB8AC3E}">
        <p14:creationId xmlns:p14="http://schemas.microsoft.com/office/powerpoint/2010/main" xmlns="" val="408056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pPr>
              <a:defRPr/>
            </a:pPr>
            <a:fld id="{FE88C165-5A03-49CB-9337-E952AB34666F}" type="slidenum">
              <a:rPr lang="en-US" altLang="en-US">
                <a:solidFill>
                  <a:srgbClr val="FFFFFF"/>
                </a:solidFill>
              </a:rPr>
              <a:pPr>
                <a:defRPr/>
              </a:pPr>
              <a:t>22</a:t>
            </a:fld>
            <a:endParaRPr lang="en-US" altLang="en-US">
              <a:solidFill>
                <a:srgbClr val="FFFFFF"/>
              </a:solidFill>
            </a:endParaRPr>
          </a:p>
        </p:txBody>
      </p:sp>
      <p:sp>
        <p:nvSpPr>
          <p:cNvPr id="19"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08088D71-208F-4CA6-A11D-0DFFDBAC0EF7}" type="slidenum">
              <a:rPr lang="en-US" altLang="en-US" sz="1400">
                <a:solidFill>
                  <a:srgbClr val="FFFFFF"/>
                </a:solidFill>
                <a:latin typeface="Times"/>
                <a:cs typeface="+mn-cs"/>
              </a:rPr>
              <a:pPr algn="r" eaLnBrk="0" hangingPunct="0">
                <a:defRPr/>
              </a:pPr>
              <a:t>22</a:t>
            </a:fld>
            <a:endParaRPr lang="en-US" altLang="en-US" sz="1400">
              <a:solidFill>
                <a:srgbClr val="FFFFFF"/>
              </a:solidFill>
              <a:latin typeface="Times"/>
              <a:cs typeface="+mn-cs"/>
            </a:endParaRPr>
          </a:p>
        </p:txBody>
      </p:sp>
      <p:sp>
        <p:nvSpPr>
          <p:cNvPr id="25604" name="Rectangle 2"/>
          <p:cNvSpPr>
            <a:spLocks noGrp="1" noChangeArrowheads="1"/>
          </p:cNvSpPr>
          <p:nvPr>
            <p:ph type="title" idx="4294967295"/>
          </p:nvPr>
        </p:nvSpPr>
        <p:spPr>
          <a:xfrm>
            <a:off x="197556" y="114300"/>
            <a:ext cx="8748889" cy="927100"/>
          </a:xfrm>
        </p:spPr>
        <p:txBody>
          <a:bodyPr/>
          <a:lstStyle/>
          <a:p>
            <a:pPr eaLnBrk="1" hangingPunct="1"/>
            <a:r>
              <a:rPr lang="en-US" b="1" dirty="0" smtClean="0">
                <a:solidFill>
                  <a:srgbClr val="4F81BD"/>
                </a:solidFill>
                <a:latin typeface="Calibri" panose="020F0502020204030204" pitchFamily="34" charset="0"/>
              </a:rPr>
              <a:t>FUSION, DGI, UK Cases + Controls</a:t>
            </a:r>
            <a:endParaRPr lang="en-US" sz="3200" dirty="0" smtClean="0">
              <a:solidFill>
                <a:srgbClr val="000000"/>
              </a:solidFill>
              <a:latin typeface="Calibri" panose="020F0502020204030204" pitchFamily="34" charset="0"/>
            </a:endParaRPr>
          </a:p>
        </p:txBody>
      </p:sp>
      <p:sp>
        <p:nvSpPr>
          <p:cNvPr id="25605" name="Rectangle 3"/>
          <p:cNvSpPr>
            <a:spLocks noGrp="1" noChangeArrowheads="1"/>
          </p:cNvSpPr>
          <p:nvPr>
            <p:ph type="body" idx="4294967295"/>
          </p:nvPr>
        </p:nvSpPr>
        <p:spPr>
          <a:xfrm>
            <a:off x="7964" y="1168400"/>
            <a:ext cx="8596489" cy="5524500"/>
          </a:xfrm>
        </p:spPr>
        <p:txBody>
          <a:bodyPr/>
          <a:lstStyle/>
          <a:p>
            <a:pPr eaLnBrk="1" hangingPunct="1">
              <a:lnSpc>
                <a:spcPct val="90000"/>
              </a:lnSpc>
              <a:buFontTx/>
              <a:buNone/>
            </a:pPr>
            <a:endParaRPr lang="en-US" sz="900" b="1" dirty="0" smtClean="0">
              <a:solidFill>
                <a:schemeClr val="tx2"/>
              </a:solidFill>
            </a:endParaRPr>
          </a:p>
          <a:p>
            <a:pPr eaLnBrk="1" hangingPunct="1">
              <a:lnSpc>
                <a:spcPct val="90000"/>
              </a:lnSpc>
              <a:spcBef>
                <a:spcPct val="0"/>
              </a:spcBef>
            </a:pPr>
            <a:r>
              <a:rPr lang="en-US" sz="2800" b="1" dirty="0" smtClean="0">
                <a:solidFill>
                  <a:srgbClr val="7030A0"/>
                </a:solidFill>
                <a:latin typeface="Calibri" panose="020F0502020204030204" pitchFamily="34" charset="0"/>
              </a:rPr>
              <a:t>FUSION</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1: 1161 + 1174</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2: 1215 + 1258</a:t>
            </a:r>
          </a:p>
          <a:p>
            <a:pPr eaLnBrk="1" hangingPunct="1">
              <a:lnSpc>
                <a:spcPct val="90000"/>
              </a:lnSpc>
              <a:spcBef>
                <a:spcPct val="30000"/>
              </a:spcBef>
            </a:pPr>
            <a:r>
              <a:rPr lang="en-US" sz="2800" b="1" dirty="0" smtClean="0">
                <a:solidFill>
                  <a:schemeClr val="accent2"/>
                </a:solidFill>
                <a:latin typeface="Calibri" panose="020F0502020204030204" pitchFamily="34" charset="0"/>
              </a:rPr>
              <a:t>DGI</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1: 1464 + 1467</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2: 5065 + 5785</a:t>
            </a:r>
          </a:p>
          <a:p>
            <a:pPr eaLnBrk="1" hangingPunct="1">
              <a:lnSpc>
                <a:spcPct val="90000"/>
              </a:lnSpc>
              <a:spcBef>
                <a:spcPct val="30000"/>
              </a:spcBef>
            </a:pPr>
            <a:r>
              <a:rPr lang="en-US" sz="2800" b="1" dirty="0" smtClean="0">
                <a:solidFill>
                  <a:srgbClr val="00FF00"/>
                </a:solidFill>
                <a:latin typeface="Calibri" panose="020F0502020204030204" pitchFamily="34" charset="0"/>
              </a:rPr>
              <a:t>WTCCC/UKT2DGC</a:t>
            </a:r>
            <a:endParaRPr lang="en-US" sz="2800" b="1" dirty="0" smtClean="0">
              <a:latin typeface="Calibri" panose="020F0502020204030204" pitchFamily="34" charset="0"/>
            </a:endParaRP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1: 1924 + 2938</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2: 3757 + 5346</a:t>
            </a:r>
          </a:p>
          <a:p>
            <a:pPr eaLnBrk="1" hangingPunct="1">
              <a:lnSpc>
                <a:spcPct val="90000"/>
              </a:lnSpc>
              <a:spcBef>
                <a:spcPct val="30000"/>
              </a:spcBef>
            </a:pPr>
            <a:r>
              <a:rPr lang="en-US" sz="2800" b="1" dirty="0" smtClean="0">
                <a:solidFill>
                  <a:srgbClr val="FF0000"/>
                </a:solidFill>
                <a:latin typeface="Calibri" panose="020F0502020204030204" pitchFamily="34" charset="0"/>
              </a:rPr>
              <a:t>TOTAL</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1: 4549 + 5579</a:t>
            </a:r>
          </a:p>
          <a:p>
            <a:pPr lvl="1" eaLnBrk="1" hangingPunct="1">
              <a:lnSpc>
                <a:spcPct val="90000"/>
              </a:lnSpc>
              <a:spcBef>
                <a:spcPct val="0"/>
              </a:spcBef>
              <a:buFontTx/>
              <a:buNone/>
            </a:pPr>
            <a:r>
              <a:rPr lang="en-US" b="1" dirty="0" smtClean="0">
                <a:solidFill>
                  <a:srgbClr val="000000"/>
                </a:solidFill>
                <a:latin typeface="Calibri" panose="020F0502020204030204" pitchFamily="34" charset="0"/>
              </a:rPr>
              <a:t>2: 10037+12389</a:t>
            </a:r>
          </a:p>
        </p:txBody>
      </p:sp>
      <p:grpSp>
        <p:nvGrpSpPr>
          <p:cNvPr id="25606" name="Group 4"/>
          <p:cNvGrpSpPr>
            <a:grpSpLocks/>
          </p:cNvGrpSpPr>
          <p:nvPr/>
        </p:nvGrpSpPr>
        <p:grpSpPr bwMode="auto">
          <a:xfrm>
            <a:off x="3706730" y="1227138"/>
            <a:ext cx="5329766" cy="5230812"/>
            <a:chOff x="2409" y="896"/>
            <a:chExt cx="3791" cy="3116"/>
          </a:xfrm>
        </p:grpSpPr>
        <p:pic>
          <p:nvPicPr>
            <p:cNvPr id="25618" name="Picture 5" descr="Picture 1"/>
            <p:cNvPicPr>
              <a:picLocks noChangeAspect="1" noChangeArrowheads="1"/>
            </p:cNvPicPr>
            <p:nvPr/>
          </p:nvPicPr>
          <p:blipFill>
            <a:blip r:embed="rId3" cstate="print">
              <a:lum bright="-26000" contrast="10000"/>
            </a:blip>
            <a:srcRect/>
            <a:stretch>
              <a:fillRect/>
            </a:stretch>
          </p:blipFill>
          <p:spPr bwMode="auto">
            <a:xfrm>
              <a:off x="2409" y="896"/>
              <a:ext cx="3791" cy="3116"/>
            </a:xfrm>
            <a:prstGeom prst="rect">
              <a:avLst/>
            </a:prstGeom>
            <a:noFill/>
            <a:ln w="9525">
              <a:noFill/>
              <a:miter lim="800000"/>
              <a:headEnd/>
              <a:tailEnd/>
            </a:ln>
          </p:spPr>
        </p:pic>
        <p:sp>
          <p:nvSpPr>
            <p:cNvPr id="25619" name="Text Box 6"/>
            <p:cNvSpPr txBox="1">
              <a:spLocks noChangeArrowheads="1"/>
            </p:cNvSpPr>
            <p:nvPr/>
          </p:nvSpPr>
          <p:spPr bwMode="auto">
            <a:xfrm>
              <a:off x="4422" y="2240"/>
              <a:ext cx="459" cy="147"/>
            </a:xfrm>
            <a:prstGeom prst="rect">
              <a:avLst/>
            </a:prstGeom>
            <a:noFill/>
            <a:ln w="9525">
              <a:noFill/>
              <a:miter lim="800000"/>
              <a:headEnd/>
              <a:tailEnd/>
            </a:ln>
          </p:spPr>
          <p:txBody>
            <a:bodyPr wrap="none">
              <a:spAutoFit/>
            </a:bodyPr>
            <a:lstStyle/>
            <a:p>
              <a:pPr eaLnBrk="0" hangingPunct="0"/>
              <a:r>
                <a:rPr lang="en-US" sz="1000">
                  <a:solidFill>
                    <a:srgbClr val="000000"/>
                  </a:solidFill>
                  <a:cs typeface="+mn-cs"/>
                </a:rPr>
                <a:t>Sweden</a:t>
              </a:r>
            </a:p>
          </p:txBody>
        </p:sp>
      </p:grpSp>
      <p:sp>
        <p:nvSpPr>
          <p:cNvPr id="25607" name="Oval 7"/>
          <p:cNvSpPr>
            <a:spLocks noChangeArrowheads="1"/>
          </p:cNvSpPr>
          <p:nvPr/>
        </p:nvSpPr>
        <p:spPr bwMode="auto">
          <a:xfrm>
            <a:off x="4058356" y="5116513"/>
            <a:ext cx="848078" cy="698500"/>
          </a:xfrm>
          <a:prstGeom prst="ellipse">
            <a:avLst/>
          </a:prstGeom>
          <a:noFill/>
          <a:ln w="76200">
            <a:solidFill>
              <a:srgbClr val="00FF00"/>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grpSp>
        <p:nvGrpSpPr>
          <p:cNvPr id="25608" name="Group 8"/>
          <p:cNvGrpSpPr>
            <a:grpSpLocks/>
          </p:cNvGrpSpPr>
          <p:nvPr/>
        </p:nvGrpSpPr>
        <p:grpSpPr bwMode="auto">
          <a:xfrm>
            <a:off x="6159501" y="2835444"/>
            <a:ext cx="1827388" cy="1152525"/>
            <a:chOff x="4365" y="1786"/>
            <a:chExt cx="1295" cy="726"/>
          </a:xfrm>
        </p:grpSpPr>
        <p:sp>
          <p:nvSpPr>
            <p:cNvPr id="25616" name="Oval 9"/>
            <p:cNvSpPr>
              <a:spLocks noChangeArrowheads="1"/>
            </p:cNvSpPr>
            <p:nvPr/>
          </p:nvSpPr>
          <p:spPr bwMode="auto">
            <a:xfrm>
              <a:off x="4365" y="2073"/>
              <a:ext cx="601" cy="439"/>
            </a:xfrm>
            <a:prstGeom prst="ellipse">
              <a:avLst/>
            </a:prstGeom>
            <a:noFill/>
            <a:ln w="76200">
              <a:solidFill>
                <a:schemeClr val="accent2"/>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sp>
          <p:nvSpPr>
            <p:cNvPr id="25617" name="Oval 10"/>
            <p:cNvSpPr>
              <a:spLocks noChangeArrowheads="1"/>
            </p:cNvSpPr>
            <p:nvPr/>
          </p:nvSpPr>
          <p:spPr bwMode="auto">
            <a:xfrm>
              <a:off x="5152" y="1786"/>
              <a:ext cx="508" cy="363"/>
            </a:xfrm>
            <a:prstGeom prst="ellipse">
              <a:avLst/>
            </a:prstGeom>
            <a:noFill/>
            <a:ln w="76200">
              <a:solidFill>
                <a:schemeClr val="accent2"/>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grpSp>
      <p:sp>
        <p:nvSpPr>
          <p:cNvPr id="25609" name="Rectangle 11"/>
          <p:cNvSpPr>
            <a:spLocks noChangeArrowheads="1"/>
          </p:cNvSpPr>
          <p:nvPr/>
        </p:nvSpPr>
        <p:spPr bwMode="auto">
          <a:xfrm>
            <a:off x="6550378" y="6039019"/>
            <a:ext cx="580608" cy="246221"/>
          </a:xfrm>
          <a:prstGeom prst="rect">
            <a:avLst/>
          </a:prstGeom>
          <a:noFill/>
          <a:ln w="9525">
            <a:noFill/>
            <a:miter lim="800000"/>
            <a:headEnd/>
            <a:tailEnd/>
          </a:ln>
        </p:spPr>
        <p:txBody>
          <a:bodyPr wrap="none">
            <a:spAutoFit/>
          </a:bodyPr>
          <a:lstStyle/>
          <a:p>
            <a:pPr eaLnBrk="0" hangingPunct="0"/>
            <a:r>
              <a:rPr lang="en-US" sz="1000">
                <a:solidFill>
                  <a:srgbClr val="000000"/>
                </a:solidFill>
                <a:cs typeface="+mn-cs"/>
              </a:rPr>
              <a:t>Poland</a:t>
            </a:r>
          </a:p>
        </p:txBody>
      </p:sp>
      <p:grpSp>
        <p:nvGrpSpPr>
          <p:cNvPr id="25610" name="Group 12"/>
          <p:cNvGrpSpPr>
            <a:grpSpLocks/>
          </p:cNvGrpSpPr>
          <p:nvPr/>
        </p:nvGrpSpPr>
        <p:grpSpPr bwMode="auto">
          <a:xfrm>
            <a:off x="6434667" y="5797719"/>
            <a:ext cx="2414412" cy="595313"/>
            <a:chOff x="4560" y="3652"/>
            <a:chExt cx="1711" cy="375"/>
          </a:xfrm>
        </p:grpSpPr>
        <p:sp>
          <p:nvSpPr>
            <p:cNvPr id="25612" name="Oval 13"/>
            <p:cNvSpPr>
              <a:spLocks noChangeArrowheads="1"/>
            </p:cNvSpPr>
            <p:nvPr/>
          </p:nvSpPr>
          <p:spPr bwMode="auto">
            <a:xfrm>
              <a:off x="4560" y="3664"/>
              <a:ext cx="507" cy="363"/>
            </a:xfrm>
            <a:prstGeom prst="ellipse">
              <a:avLst/>
            </a:prstGeom>
            <a:noFill/>
            <a:ln w="76200">
              <a:solidFill>
                <a:schemeClr val="accent2"/>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grpSp>
          <p:nvGrpSpPr>
            <p:cNvPr id="25613" name="Group 14"/>
            <p:cNvGrpSpPr>
              <a:grpSpLocks/>
            </p:cNvGrpSpPr>
            <p:nvPr/>
          </p:nvGrpSpPr>
          <p:grpSpPr bwMode="auto">
            <a:xfrm>
              <a:off x="5758" y="3652"/>
              <a:ext cx="513" cy="366"/>
              <a:chOff x="5758" y="3652"/>
              <a:chExt cx="513" cy="366"/>
            </a:xfrm>
          </p:grpSpPr>
          <p:sp>
            <p:nvSpPr>
              <p:cNvPr id="25614" name="Oval 15"/>
              <p:cNvSpPr>
                <a:spLocks noChangeArrowheads="1"/>
              </p:cNvSpPr>
              <p:nvPr/>
            </p:nvSpPr>
            <p:spPr bwMode="auto">
              <a:xfrm>
                <a:off x="5758" y="3652"/>
                <a:ext cx="513" cy="366"/>
              </a:xfrm>
              <a:prstGeom prst="ellipse">
                <a:avLst/>
              </a:prstGeom>
              <a:solidFill>
                <a:schemeClr val="folHlink"/>
              </a:solidFill>
              <a:ln w="76200">
                <a:solidFill>
                  <a:schemeClr val="accent2"/>
                </a:solidFill>
                <a:round/>
                <a:headEnd/>
                <a:tailEnd/>
              </a:ln>
            </p:spPr>
            <p:txBody>
              <a:bodyPr wrap="none" anchor="ctr"/>
              <a:lstStyle/>
              <a:p>
                <a:pPr eaLnBrk="0" hangingPunct="0"/>
                <a:endParaRPr lang="en-US" sz="4400">
                  <a:solidFill>
                    <a:srgbClr val="FFFFFF"/>
                  </a:solidFill>
                  <a:latin typeface="Times New Roman" pitchFamily="18" charset="0"/>
                  <a:cs typeface="+mn-cs"/>
                </a:endParaRPr>
              </a:p>
            </p:txBody>
          </p:sp>
          <p:sp>
            <p:nvSpPr>
              <p:cNvPr id="25615" name="Rectangle 16"/>
              <p:cNvSpPr>
                <a:spLocks noChangeArrowheads="1"/>
              </p:cNvSpPr>
              <p:nvPr/>
            </p:nvSpPr>
            <p:spPr bwMode="auto">
              <a:xfrm>
                <a:off x="5784" y="3660"/>
                <a:ext cx="462" cy="320"/>
              </a:xfrm>
              <a:prstGeom prst="rect">
                <a:avLst/>
              </a:prstGeom>
              <a:noFill/>
              <a:ln w="9525">
                <a:noFill/>
                <a:miter lim="800000"/>
                <a:headEnd/>
                <a:tailEnd/>
              </a:ln>
            </p:spPr>
            <p:txBody>
              <a:bodyPr>
                <a:spAutoFit/>
              </a:bodyPr>
              <a:lstStyle/>
              <a:p>
                <a:pPr algn="ctr" eaLnBrk="0" hangingPunct="0"/>
                <a:r>
                  <a:rPr lang="en-US" sz="900">
                    <a:solidFill>
                      <a:srgbClr val="000000"/>
                    </a:solidFill>
                    <a:cs typeface="+mn-cs"/>
                  </a:rPr>
                  <a:t>United States </a:t>
                </a:r>
                <a:br>
                  <a:rPr lang="en-US" sz="900">
                    <a:solidFill>
                      <a:srgbClr val="000000"/>
                    </a:solidFill>
                    <a:cs typeface="+mn-cs"/>
                  </a:rPr>
                </a:br>
                <a:r>
                  <a:rPr lang="en-US" sz="900">
                    <a:solidFill>
                      <a:srgbClr val="000000"/>
                    </a:solidFill>
                    <a:cs typeface="+mn-cs"/>
                  </a:rPr>
                  <a:t>(off map)</a:t>
                </a:r>
              </a:p>
            </p:txBody>
          </p:sp>
        </p:grpSp>
      </p:grpSp>
      <p:sp>
        <p:nvSpPr>
          <p:cNvPr id="25611" name="Rectangle 17"/>
          <p:cNvSpPr>
            <a:spLocks noChangeArrowheads="1"/>
          </p:cNvSpPr>
          <p:nvPr/>
        </p:nvSpPr>
        <p:spPr bwMode="auto">
          <a:xfrm>
            <a:off x="7174089" y="2779713"/>
            <a:ext cx="896056" cy="711200"/>
          </a:xfrm>
          <a:prstGeom prst="rect">
            <a:avLst/>
          </a:prstGeom>
          <a:noFill/>
          <a:ln w="76200">
            <a:solidFill>
              <a:srgbClr val="68438D"/>
            </a:solidFill>
            <a:miter lim="800000"/>
            <a:headEnd/>
            <a:tailEnd/>
          </a:ln>
        </p:spPr>
        <p:txBody>
          <a:bodyPr wrap="none" anchor="ctr"/>
          <a:lstStyle/>
          <a:p>
            <a:pPr eaLnBrk="0" hangingPunct="0"/>
            <a:endParaRPr lang="en-US" sz="4400">
              <a:solidFill>
                <a:srgbClr val="FFFFFF"/>
              </a:solidFill>
              <a:latin typeface="Times New Roman" pitchFamily="18" charset="0"/>
              <a:cs typeface="+mn-cs"/>
            </a:endParaRPr>
          </a:p>
        </p:txBody>
      </p:sp>
    </p:spTree>
    <p:extLst>
      <p:ext uri="{BB962C8B-B14F-4D97-AF65-F5344CB8AC3E}">
        <p14:creationId xmlns:p14="http://schemas.microsoft.com/office/powerpoint/2010/main" xmlns="" val="3146908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C5D9255B-01F5-4D1A-803D-9C1766E4AF71}" type="slidenum">
              <a:rPr lang="en-US" altLang="en-US">
                <a:solidFill>
                  <a:srgbClr val="FFFFFF"/>
                </a:solidFill>
              </a:rPr>
              <a:pPr>
                <a:defRPr/>
              </a:pPr>
              <a:t>23</a:t>
            </a:fld>
            <a:endParaRPr lang="en-US" altLang="en-US">
              <a:solidFill>
                <a:srgbClr val="FFFFFF"/>
              </a:solidFill>
            </a:endParaRPr>
          </a:p>
        </p:txBody>
      </p:sp>
      <p:sp>
        <p:nvSpPr>
          <p:cNvPr id="11"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082AFC9C-8ABC-4534-817D-CD9EDC3107BD}" type="slidenum">
              <a:rPr lang="en-US" altLang="en-US" sz="1400">
                <a:solidFill>
                  <a:srgbClr val="FFFFFF"/>
                </a:solidFill>
                <a:latin typeface="Times"/>
                <a:cs typeface="+mn-cs"/>
              </a:rPr>
              <a:pPr algn="r" eaLnBrk="0" hangingPunct="0">
                <a:defRPr/>
              </a:pPr>
              <a:t>23</a:t>
            </a:fld>
            <a:endParaRPr lang="en-US" altLang="en-US" sz="1400">
              <a:solidFill>
                <a:srgbClr val="FFFFFF"/>
              </a:solidFill>
              <a:latin typeface="Times"/>
              <a:cs typeface="+mn-cs"/>
            </a:endParaRPr>
          </a:p>
        </p:txBody>
      </p:sp>
      <p:sp>
        <p:nvSpPr>
          <p:cNvPr id="7"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CF01B13B-E880-4C29-B1BA-BD3B89402DEE}" type="slidenum">
              <a:rPr lang="en-US" altLang="en-US" sz="1400">
                <a:solidFill>
                  <a:srgbClr val="FFFFFF"/>
                </a:solidFill>
                <a:latin typeface="Times"/>
                <a:cs typeface="+mn-cs"/>
              </a:rPr>
              <a:pPr algn="r" eaLnBrk="0" hangingPunct="0">
                <a:defRPr/>
              </a:pPr>
              <a:t>23</a:t>
            </a:fld>
            <a:endParaRPr lang="en-US" altLang="en-US" sz="1400">
              <a:solidFill>
                <a:srgbClr val="FFFFFF"/>
              </a:solidFill>
              <a:latin typeface="Times"/>
              <a:cs typeface="+mn-cs"/>
            </a:endParaRPr>
          </a:p>
        </p:txBody>
      </p:sp>
      <p:pic>
        <p:nvPicPr>
          <p:cNvPr id="26629" name="Picture 2"/>
          <p:cNvPicPr>
            <a:picLocks noChangeAspect="1" noChangeArrowheads="1"/>
          </p:cNvPicPr>
          <p:nvPr/>
        </p:nvPicPr>
        <p:blipFill>
          <a:blip r:embed="rId2" cstate="print"/>
          <a:srcRect/>
          <a:stretch>
            <a:fillRect/>
          </a:stretch>
        </p:blipFill>
        <p:spPr bwMode="auto">
          <a:xfrm>
            <a:off x="282224" y="215902"/>
            <a:ext cx="5969000" cy="3103563"/>
          </a:xfrm>
          <a:prstGeom prst="rect">
            <a:avLst/>
          </a:prstGeom>
          <a:noFill/>
          <a:ln w="9525">
            <a:noFill/>
            <a:miter lim="800000"/>
            <a:headEnd/>
            <a:tailEnd/>
          </a:ln>
        </p:spPr>
      </p:pic>
      <p:pic>
        <p:nvPicPr>
          <p:cNvPr id="26630" name="Picture 3"/>
          <p:cNvPicPr>
            <a:picLocks noChangeAspect="1" noChangeArrowheads="1"/>
          </p:cNvPicPr>
          <p:nvPr/>
        </p:nvPicPr>
        <p:blipFill>
          <a:blip r:embed="rId3" cstate="print"/>
          <a:srcRect/>
          <a:stretch>
            <a:fillRect/>
          </a:stretch>
        </p:blipFill>
        <p:spPr bwMode="auto">
          <a:xfrm>
            <a:off x="571584" y="2294107"/>
            <a:ext cx="7075311" cy="2244725"/>
          </a:xfrm>
          <a:prstGeom prst="rect">
            <a:avLst/>
          </a:prstGeom>
          <a:noFill/>
          <a:ln w="9525">
            <a:noFill/>
            <a:miter lim="800000"/>
            <a:headEnd/>
            <a:tailEnd/>
          </a:ln>
        </p:spPr>
      </p:pic>
      <p:pic>
        <p:nvPicPr>
          <p:cNvPr id="26631" name="Picture 4"/>
          <p:cNvPicPr>
            <a:picLocks noChangeAspect="1" noChangeArrowheads="1"/>
          </p:cNvPicPr>
          <p:nvPr/>
        </p:nvPicPr>
        <p:blipFill>
          <a:blip r:embed="rId4" cstate="print"/>
          <a:srcRect/>
          <a:stretch>
            <a:fillRect/>
          </a:stretch>
        </p:blipFill>
        <p:spPr bwMode="auto">
          <a:xfrm>
            <a:off x="3493916" y="3409950"/>
            <a:ext cx="5650089" cy="3448050"/>
          </a:xfrm>
          <a:prstGeom prst="rect">
            <a:avLst/>
          </a:prstGeom>
          <a:noFill/>
          <a:ln w="9525">
            <a:noFill/>
            <a:miter lim="800000"/>
            <a:headEnd/>
            <a:tailEnd/>
          </a:ln>
        </p:spPr>
      </p:pic>
      <p:sp>
        <p:nvSpPr>
          <p:cNvPr id="26632" name="Text Box 6"/>
          <p:cNvSpPr txBox="1">
            <a:spLocks noChangeArrowheads="1"/>
          </p:cNvSpPr>
          <p:nvPr/>
        </p:nvSpPr>
        <p:spPr bwMode="auto">
          <a:xfrm>
            <a:off x="193323" y="5465763"/>
            <a:ext cx="1854200" cy="1569660"/>
          </a:xfrm>
          <a:prstGeom prst="rect">
            <a:avLst/>
          </a:prstGeom>
          <a:noFill/>
          <a:ln w="9525">
            <a:noFill/>
            <a:miter lim="800000"/>
            <a:headEnd/>
            <a:tailEnd/>
          </a:ln>
        </p:spPr>
        <p:txBody>
          <a:bodyPr>
            <a:spAutoFit/>
          </a:bodyPr>
          <a:lstStyle/>
          <a:p>
            <a:pPr eaLnBrk="0" hangingPunct="0"/>
            <a:r>
              <a:rPr lang="en-US" sz="3200" i="1">
                <a:solidFill>
                  <a:srgbClr val="FFFFFF"/>
                </a:solidFill>
                <a:latin typeface="Times New Roman" pitchFamily="18" charset="0"/>
                <a:cs typeface="+mn-cs"/>
              </a:rPr>
              <a:t>Science  </a:t>
            </a:r>
          </a:p>
          <a:p>
            <a:pPr eaLnBrk="0" hangingPunct="0"/>
            <a:r>
              <a:rPr lang="en-US" sz="3200">
                <a:solidFill>
                  <a:srgbClr val="FFFFFF"/>
                </a:solidFill>
                <a:latin typeface="Times New Roman" pitchFamily="18" charset="0"/>
                <a:cs typeface="+mn-cs"/>
              </a:rPr>
              <a:t>April</a:t>
            </a:r>
            <a:r>
              <a:rPr lang="en-US" sz="3200" i="1">
                <a:solidFill>
                  <a:srgbClr val="FFFFFF"/>
                </a:solidFill>
                <a:latin typeface="Times New Roman" pitchFamily="18" charset="0"/>
                <a:cs typeface="+mn-cs"/>
              </a:rPr>
              <a:t> </a:t>
            </a:r>
            <a:r>
              <a:rPr lang="en-US" sz="3200">
                <a:solidFill>
                  <a:srgbClr val="FFFFFF"/>
                </a:solidFill>
                <a:latin typeface="Times New Roman" pitchFamily="18" charset="0"/>
                <a:cs typeface="+mn-cs"/>
              </a:rPr>
              <a:t>2007</a:t>
            </a:r>
          </a:p>
        </p:txBody>
      </p:sp>
      <p:pic>
        <p:nvPicPr>
          <p:cNvPr id="26633" name="Picture 7"/>
          <p:cNvPicPr>
            <a:picLocks noChangeAspect="1" noChangeArrowheads="1"/>
          </p:cNvPicPr>
          <p:nvPr/>
        </p:nvPicPr>
        <p:blipFill>
          <a:blip r:embed="rId5" cstate="print"/>
          <a:srcRect/>
          <a:stretch>
            <a:fillRect/>
          </a:stretch>
        </p:blipFill>
        <p:spPr bwMode="auto">
          <a:xfrm>
            <a:off x="2099734" y="4546600"/>
            <a:ext cx="1388533" cy="2311400"/>
          </a:xfrm>
          <a:prstGeom prst="rect">
            <a:avLst/>
          </a:prstGeom>
          <a:noFill/>
          <a:ln w="9525">
            <a:noFill/>
            <a:miter lim="800000"/>
            <a:headEnd/>
            <a:tailEnd/>
          </a:ln>
        </p:spPr>
      </p:pic>
      <p:pic>
        <p:nvPicPr>
          <p:cNvPr id="26634" name="Picture 10"/>
          <p:cNvPicPr>
            <a:picLocks noChangeAspect="1" noChangeArrowheads="1"/>
          </p:cNvPicPr>
          <p:nvPr/>
        </p:nvPicPr>
        <p:blipFill>
          <a:blip r:embed="rId6" cstate="print"/>
          <a:srcRect r="11514" b="16508"/>
          <a:stretch>
            <a:fillRect/>
          </a:stretch>
        </p:blipFill>
        <p:spPr bwMode="auto">
          <a:xfrm>
            <a:off x="7594602" y="1577975"/>
            <a:ext cx="1315156" cy="1841500"/>
          </a:xfrm>
          <a:prstGeom prst="rect">
            <a:avLst/>
          </a:prstGeom>
          <a:noFill/>
          <a:ln w="9525">
            <a:noFill/>
            <a:miter lim="800000"/>
            <a:headEnd/>
            <a:tailEnd/>
          </a:ln>
        </p:spPr>
      </p:pic>
      <p:pic>
        <p:nvPicPr>
          <p:cNvPr id="26635" name="Picture 9" descr="C:\Users\ppwhite\AppData\Local\Microsoft\Windows\Temporary Internet Files\Content.Outlook\AC6AP332\Ele-Zeggini.jpg"/>
          <p:cNvPicPr>
            <a:picLocks noChangeAspect="1" noChangeArrowheads="1"/>
          </p:cNvPicPr>
          <p:nvPr/>
        </p:nvPicPr>
        <p:blipFill>
          <a:blip r:embed="rId7" cstate="print"/>
          <a:srcRect/>
          <a:stretch>
            <a:fillRect/>
          </a:stretch>
        </p:blipFill>
        <p:spPr bwMode="auto">
          <a:xfrm>
            <a:off x="6241345" y="374650"/>
            <a:ext cx="1371600" cy="1919288"/>
          </a:xfrm>
          <a:prstGeom prst="rect">
            <a:avLst/>
          </a:prstGeom>
          <a:noFill/>
          <a:ln w="9525">
            <a:noFill/>
            <a:miter lim="800000"/>
            <a:headEnd/>
            <a:tailEnd/>
          </a:ln>
        </p:spPr>
      </p:pic>
      <p:pic>
        <p:nvPicPr>
          <p:cNvPr id="26636" name="Picture 10"/>
          <p:cNvPicPr>
            <a:picLocks noChangeAspect="1" noChangeArrowheads="1"/>
          </p:cNvPicPr>
          <p:nvPr/>
        </p:nvPicPr>
        <p:blipFill>
          <a:blip r:embed="rId8" cstate="print"/>
          <a:srcRect/>
          <a:stretch>
            <a:fillRect/>
          </a:stretch>
        </p:blipFill>
        <p:spPr bwMode="auto">
          <a:xfrm>
            <a:off x="7540978" y="1577975"/>
            <a:ext cx="1315156" cy="1841500"/>
          </a:xfrm>
          <a:prstGeom prst="rect">
            <a:avLst/>
          </a:prstGeom>
          <a:noFill/>
          <a:ln w="9525">
            <a:noFill/>
            <a:miter lim="800000"/>
            <a:headEnd/>
            <a:tailEnd/>
          </a:ln>
        </p:spPr>
      </p:pic>
      <p:pic>
        <p:nvPicPr>
          <p:cNvPr id="26637" name="Picture 9" descr="C:\Users\ppwhite\AppData\Local\Microsoft\Windows\Temporary Internet Files\Content.Outlook\AC6AP332\Ele-Zeggini.jpg"/>
          <p:cNvPicPr>
            <a:picLocks noChangeAspect="1" noChangeArrowheads="1"/>
          </p:cNvPicPr>
          <p:nvPr/>
        </p:nvPicPr>
        <p:blipFill>
          <a:blip r:embed="rId9" cstate="print"/>
          <a:srcRect/>
          <a:stretch>
            <a:fillRect/>
          </a:stretch>
        </p:blipFill>
        <p:spPr bwMode="auto">
          <a:xfrm>
            <a:off x="6187723" y="374650"/>
            <a:ext cx="1371600" cy="1919288"/>
          </a:xfrm>
          <a:prstGeom prst="rect">
            <a:avLst/>
          </a:prstGeom>
          <a:noFill/>
          <a:ln w="9525">
            <a:noFill/>
            <a:miter lim="800000"/>
            <a:headEnd/>
            <a:tailEnd/>
          </a:ln>
        </p:spPr>
      </p:pic>
    </p:spTree>
    <p:extLst>
      <p:ext uri="{BB962C8B-B14F-4D97-AF65-F5344CB8AC3E}">
        <p14:creationId xmlns:p14="http://schemas.microsoft.com/office/powerpoint/2010/main" xmlns="" val="2792808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D9FB6DB6-E88B-43A4-AE3E-FE4D7FF14946}" type="slidenum">
              <a:rPr lang="en-US" altLang="en-US">
                <a:solidFill>
                  <a:srgbClr val="FFFFFF"/>
                </a:solidFill>
              </a:rPr>
              <a:pPr>
                <a:defRPr/>
              </a:pPr>
              <a:t>24</a:t>
            </a:fld>
            <a:endParaRPr lang="en-US" altLang="en-US">
              <a:solidFill>
                <a:srgbClr val="FFFFFF"/>
              </a:solidFill>
            </a:endParaRPr>
          </a:p>
        </p:txBody>
      </p:sp>
      <p:sp>
        <p:nvSpPr>
          <p:cNvPr id="55"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6AD671FF-821B-496B-9173-EAB517CF2665}" type="slidenum">
              <a:rPr lang="en-US" altLang="en-US" sz="1400">
                <a:solidFill>
                  <a:srgbClr val="FFFFFF"/>
                </a:solidFill>
                <a:latin typeface="Times"/>
                <a:cs typeface="+mn-cs"/>
              </a:rPr>
              <a:pPr algn="r" eaLnBrk="0" hangingPunct="0">
                <a:defRPr/>
              </a:pPr>
              <a:t>24</a:t>
            </a:fld>
            <a:endParaRPr lang="en-US" altLang="en-US" sz="1400">
              <a:solidFill>
                <a:srgbClr val="FFFFFF"/>
              </a:solidFill>
              <a:latin typeface="Times"/>
              <a:cs typeface="+mn-cs"/>
            </a:endParaRPr>
          </a:p>
        </p:txBody>
      </p:sp>
      <p:sp>
        <p:nvSpPr>
          <p:cNvPr id="29700" name="Rectangle 2"/>
          <p:cNvSpPr>
            <a:spLocks noGrp="1" noChangeArrowheads="1"/>
          </p:cNvSpPr>
          <p:nvPr>
            <p:ph type="title" idx="4294967295"/>
          </p:nvPr>
        </p:nvSpPr>
        <p:spPr>
          <a:xfrm>
            <a:off x="239953" y="0"/>
            <a:ext cx="8634589" cy="1409700"/>
          </a:xfrm>
        </p:spPr>
        <p:txBody>
          <a:bodyPr/>
          <a:lstStyle/>
          <a:p>
            <a:pPr eaLnBrk="1" hangingPunct="1"/>
            <a:r>
              <a:rPr lang="en-US" sz="3600" b="1" dirty="0" smtClean="0">
                <a:solidFill>
                  <a:srgbClr val="4F81BD"/>
                </a:solidFill>
                <a:latin typeface="Calibri" panose="020F0502020204030204" pitchFamily="34" charset="0"/>
              </a:rPr>
              <a:t>Association Results: FUSION, DGI, UK</a:t>
            </a:r>
            <a:br>
              <a:rPr lang="en-US" sz="3600" b="1" dirty="0" smtClean="0">
                <a:solidFill>
                  <a:srgbClr val="4F81BD"/>
                </a:solidFill>
                <a:latin typeface="Calibri" panose="020F0502020204030204" pitchFamily="34" charset="0"/>
              </a:rPr>
            </a:br>
            <a:r>
              <a:rPr lang="en-US" sz="3600" b="1" dirty="0" smtClean="0">
                <a:solidFill>
                  <a:srgbClr val="4F81BD"/>
                </a:solidFill>
                <a:latin typeface="Calibri" panose="020F0502020204030204" pitchFamily="34" charset="0"/>
              </a:rPr>
              <a:t>Scott, </a:t>
            </a:r>
            <a:r>
              <a:rPr lang="en-US" sz="3600" b="1" dirty="0" err="1" smtClean="0">
                <a:solidFill>
                  <a:srgbClr val="4F81BD"/>
                </a:solidFill>
                <a:latin typeface="Calibri" panose="020F0502020204030204" pitchFamily="34" charset="0"/>
              </a:rPr>
              <a:t>Saxena</a:t>
            </a:r>
            <a:r>
              <a:rPr lang="en-US" sz="3600" b="1" dirty="0" smtClean="0">
                <a:solidFill>
                  <a:srgbClr val="4F81BD"/>
                </a:solidFill>
                <a:latin typeface="Calibri" panose="020F0502020204030204" pitchFamily="34" charset="0"/>
              </a:rPr>
              <a:t>, </a:t>
            </a:r>
            <a:r>
              <a:rPr lang="en-US" sz="3600" b="1" dirty="0" err="1" smtClean="0">
                <a:solidFill>
                  <a:srgbClr val="4F81BD"/>
                </a:solidFill>
                <a:latin typeface="Calibri" panose="020F0502020204030204" pitchFamily="34" charset="0"/>
              </a:rPr>
              <a:t>Zeggini</a:t>
            </a:r>
            <a:r>
              <a:rPr lang="en-US" sz="3600" b="1" dirty="0" smtClean="0">
                <a:solidFill>
                  <a:srgbClr val="4F81BD"/>
                </a:solidFill>
                <a:latin typeface="Calibri" panose="020F0502020204030204" pitchFamily="34" charset="0"/>
              </a:rPr>
              <a:t> et al. </a:t>
            </a:r>
            <a:r>
              <a:rPr lang="en-US" sz="3600" b="1" i="1" dirty="0" smtClean="0">
                <a:solidFill>
                  <a:srgbClr val="4F81BD"/>
                </a:solidFill>
                <a:latin typeface="Calibri" panose="020F0502020204030204" pitchFamily="34" charset="0"/>
              </a:rPr>
              <a:t>Science</a:t>
            </a:r>
            <a:r>
              <a:rPr lang="en-US" sz="3600" b="1" dirty="0" smtClean="0">
                <a:solidFill>
                  <a:srgbClr val="4F81BD"/>
                </a:solidFill>
                <a:latin typeface="Calibri" panose="020F0502020204030204" pitchFamily="34" charset="0"/>
              </a:rPr>
              <a:t> 2007</a:t>
            </a:r>
            <a:endParaRPr lang="en-US" sz="3600" dirty="0" smtClean="0">
              <a:solidFill>
                <a:srgbClr val="000000"/>
              </a:solidFill>
              <a:latin typeface="Calibri" panose="020F0502020204030204" pitchFamily="34" charset="0"/>
            </a:endParaRPr>
          </a:p>
        </p:txBody>
      </p:sp>
      <p:graphicFrame>
        <p:nvGraphicFramePr>
          <p:cNvPr id="2355256" name="Group 56"/>
          <p:cNvGraphicFramePr>
            <a:graphicFrameLocks noGrp="1"/>
          </p:cNvGraphicFramePr>
          <p:nvPr>
            <p:ph idx="4294967295"/>
            <p:extLst>
              <p:ext uri="{D42A27DB-BD31-4B8C-83A1-F6EECF244321}">
                <p14:modId xmlns:p14="http://schemas.microsoft.com/office/powerpoint/2010/main" xmlns="" val="1407954512"/>
              </p:ext>
            </p:extLst>
          </p:nvPr>
        </p:nvGraphicFramePr>
        <p:xfrm>
          <a:off x="107504" y="1670050"/>
          <a:ext cx="8960416" cy="4914900"/>
        </p:xfrm>
        <a:graphic>
          <a:graphicData uri="http://schemas.openxmlformats.org/drawingml/2006/table">
            <a:tbl>
              <a:tblPr/>
              <a:tblGrid>
                <a:gridCol w="2135822"/>
                <a:gridCol w="781756"/>
                <a:gridCol w="1405467"/>
                <a:gridCol w="1992948"/>
                <a:gridCol w="959556"/>
                <a:gridCol w="1684867"/>
              </a:tblGrid>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anose="020F0502020204030204" pitchFamily="34" charset="0"/>
                        </a:rPr>
                        <a:t>Nearby Gene</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rPr>
                        <a:t>OR</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rPr>
                        <a:t>P-value</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rPr>
                        <a:t>Nearby Gene</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rPr>
                        <a:t>OR</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rPr>
                        <a:t>P-value</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dirty="0" smtClean="0">
                          <a:ln>
                            <a:noFill/>
                          </a:ln>
                          <a:solidFill>
                            <a:srgbClr val="C00000"/>
                          </a:solidFill>
                          <a:effectLst/>
                          <a:latin typeface="Calibri" panose="020F0502020204030204" pitchFamily="34" charset="0"/>
                        </a:rPr>
                        <a:t>TCF7L2</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C00000"/>
                          </a:solidFill>
                          <a:effectLst/>
                          <a:latin typeface="Calibri" panose="020F0502020204030204" pitchFamily="34" charset="0"/>
                          <a:cs typeface="Times New Roman" pitchFamily="18" charset="0"/>
                        </a:rPr>
                        <a:t>1.37</a:t>
                      </a:r>
                      <a:endParaRPr kumimoji="0" lang="en-US" sz="2700" b="0" i="0" u="none" strike="noStrike" cap="none" normalizeH="0" baseline="0" dirty="0" smtClean="0">
                        <a:ln>
                          <a:noFill/>
                        </a:ln>
                        <a:solidFill>
                          <a:srgbClr val="C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C00000"/>
                          </a:solidFill>
                          <a:effectLst/>
                          <a:latin typeface="Calibri" panose="020F0502020204030204" pitchFamily="34" charset="0"/>
                          <a:cs typeface="Times New Roman" pitchFamily="18" charset="0"/>
                        </a:rPr>
                        <a:t>1 x 10</a:t>
                      </a:r>
                      <a:r>
                        <a:rPr kumimoji="0" lang="en-US" sz="2700" b="0" i="0" u="none" strike="noStrike" cap="none" normalizeH="0" baseline="30000" dirty="0" smtClean="0">
                          <a:ln>
                            <a:noFill/>
                          </a:ln>
                          <a:solidFill>
                            <a:srgbClr val="C00000"/>
                          </a:solidFill>
                          <a:effectLst/>
                          <a:latin typeface="Calibri" panose="020F0502020204030204" pitchFamily="34" charset="0"/>
                          <a:cs typeface="Times New Roman" pitchFamily="18" charset="0"/>
                        </a:rPr>
                        <a:t>-48</a:t>
                      </a:r>
                      <a:endParaRPr kumimoji="0" lang="en-US" sz="2700" b="0" i="0" u="none" strike="noStrike" cap="none" normalizeH="0" baseline="0" dirty="0" smtClean="0">
                        <a:ln>
                          <a:noFill/>
                        </a:ln>
                        <a:solidFill>
                          <a:srgbClr val="C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dirty="0" smtClean="0">
                          <a:ln>
                            <a:noFill/>
                          </a:ln>
                          <a:solidFill>
                            <a:srgbClr val="000000"/>
                          </a:solidFill>
                          <a:effectLst/>
                          <a:latin typeface="Calibri" panose="020F0502020204030204" pitchFamily="34" charset="0"/>
                        </a:rPr>
                        <a:t>IGF2BP2</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000000"/>
                          </a:solidFill>
                          <a:effectLst/>
                          <a:latin typeface="Calibri" panose="020F0502020204030204" pitchFamily="34" charset="0"/>
                        </a:rPr>
                        <a:t>1.14</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000000"/>
                          </a:solidFill>
                          <a:effectLst/>
                          <a:latin typeface="Calibri" panose="020F0502020204030204" pitchFamily="34" charset="0"/>
                          <a:cs typeface="Times New Roman" pitchFamily="18" charset="0"/>
                        </a:rPr>
                        <a:t>9 x 10</a:t>
                      </a:r>
                      <a:r>
                        <a:rPr kumimoji="0" lang="en-US" sz="2700" b="0" i="0" u="none" strike="noStrike" cap="none" normalizeH="0" baseline="30000" smtClean="0">
                          <a:ln>
                            <a:noFill/>
                          </a:ln>
                          <a:solidFill>
                            <a:srgbClr val="000000"/>
                          </a:solidFill>
                          <a:effectLst/>
                          <a:latin typeface="Calibri" panose="020F0502020204030204" pitchFamily="34" charset="0"/>
                          <a:cs typeface="Times New Roman" pitchFamily="18" charset="0"/>
                        </a:rPr>
                        <a:t>-16</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smtClean="0">
                          <a:ln>
                            <a:noFill/>
                          </a:ln>
                          <a:solidFill>
                            <a:srgbClr val="C00000"/>
                          </a:solidFill>
                          <a:effectLst/>
                          <a:latin typeface="Calibri" panose="020F0502020204030204" pitchFamily="34" charset="0"/>
                        </a:rPr>
                        <a:t>KCNJ11</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C00000"/>
                          </a:solidFill>
                          <a:effectLst/>
                          <a:latin typeface="Calibri" panose="020F0502020204030204" pitchFamily="34" charset="0"/>
                          <a:cs typeface="Times New Roman" pitchFamily="18" charset="0"/>
                        </a:rPr>
                        <a:t>1.14</a:t>
                      </a:r>
                      <a:endParaRPr kumimoji="0" lang="en-US" sz="2700" b="0" i="0" u="none" strike="noStrike" cap="none" normalizeH="0" baseline="0" dirty="0" smtClean="0">
                        <a:ln>
                          <a:noFill/>
                        </a:ln>
                        <a:solidFill>
                          <a:srgbClr val="C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C00000"/>
                          </a:solidFill>
                          <a:effectLst/>
                          <a:latin typeface="Calibri" panose="020F0502020204030204" pitchFamily="34" charset="0"/>
                          <a:cs typeface="Times New Roman" pitchFamily="18" charset="0"/>
                        </a:rPr>
                        <a:t>7 x 10</a:t>
                      </a:r>
                      <a:r>
                        <a:rPr kumimoji="0" lang="en-US" sz="2700" b="0" i="0" u="none" strike="noStrike" cap="none" normalizeH="0" baseline="30000" dirty="0" smtClean="0">
                          <a:ln>
                            <a:noFill/>
                          </a:ln>
                          <a:solidFill>
                            <a:srgbClr val="C00000"/>
                          </a:solidFill>
                          <a:effectLst/>
                          <a:latin typeface="Calibri" panose="020F0502020204030204" pitchFamily="34" charset="0"/>
                          <a:cs typeface="Times New Roman" pitchFamily="18" charset="0"/>
                        </a:rPr>
                        <a:t>-11</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dirty="0" smtClean="0">
                          <a:ln>
                            <a:noFill/>
                          </a:ln>
                          <a:solidFill>
                            <a:srgbClr val="000000"/>
                          </a:solidFill>
                          <a:effectLst/>
                          <a:latin typeface="Calibri" panose="020F0502020204030204" pitchFamily="34" charset="0"/>
                        </a:rPr>
                        <a:t>CDKN2A/B</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1.20</a:t>
                      </a:r>
                      <a:endParaRPr kumimoji="0" lang="en-US" sz="2700" b="0" i="0" u="none" strike="noStrike" cap="none" normalizeH="0" baseline="0" dirty="0" smtClean="0">
                        <a:ln>
                          <a:noFill/>
                        </a:ln>
                        <a:solidFill>
                          <a:srgbClr val="0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8 x 10</a:t>
                      </a:r>
                      <a:r>
                        <a:rPr kumimoji="0" lang="en-US" sz="2700" b="0" i="0" u="none" strike="noStrike" cap="none" normalizeH="0" baseline="30000" dirty="0" smtClean="0">
                          <a:ln>
                            <a:noFill/>
                          </a:ln>
                          <a:solidFill>
                            <a:srgbClr val="000000"/>
                          </a:solidFill>
                          <a:effectLst/>
                          <a:latin typeface="Calibri" panose="020F0502020204030204" pitchFamily="34" charset="0"/>
                          <a:cs typeface="Times New Roman" pitchFamily="18" charset="0"/>
                        </a:rPr>
                        <a:t>-15</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smtClean="0">
                          <a:ln>
                            <a:noFill/>
                          </a:ln>
                          <a:solidFill>
                            <a:srgbClr val="C00000"/>
                          </a:solidFill>
                          <a:effectLst/>
                          <a:latin typeface="Calibri" panose="020F0502020204030204" pitchFamily="34" charset="0"/>
                        </a:rPr>
                        <a:t>PPARG</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C00000"/>
                          </a:solidFill>
                          <a:effectLst/>
                          <a:latin typeface="Calibri" panose="020F0502020204030204" pitchFamily="34" charset="0"/>
                          <a:cs typeface="Times New Roman" pitchFamily="18" charset="0"/>
                        </a:rPr>
                        <a:t>1.14</a:t>
                      </a:r>
                      <a:endParaRPr kumimoji="0" lang="en-US" sz="2700" b="0" i="0" u="none" strike="noStrike" cap="none" normalizeH="0" baseline="0" smtClean="0">
                        <a:ln>
                          <a:noFill/>
                        </a:ln>
                        <a:solidFill>
                          <a:srgbClr val="C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C00000"/>
                          </a:solidFill>
                          <a:effectLst/>
                          <a:latin typeface="Calibri" panose="020F0502020204030204" pitchFamily="34" charset="0"/>
                          <a:cs typeface="Times New Roman" pitchFamily="18" charset="0"/>
                        </a:rPr>
                        <a:t>2 x 10</a:t>
                      </a:r>
                      <a:r>
                        <a:rPr kumimoji="0" lang="en-US" sz="2700" b="0" i="0" u="none" strike="noStrike" cap="none" normalizeH="0" baseline="30000" dirty="0" smtClean="0">
                          <a:ln>
                            <a:noFill/>
                          </a:ln>
                          <a:solidFill>
                            <a:srgbClr val="C00000"/>
                          </a:solidFill>
                          <a:effectLst/>
                          <a:latin typeface="Calibri" panose="020F0502020204030204" pitchFamily="34" charset="0"/>
                          <a:cs typeface="Times New Roman" pitchFamily="18" charset="0"/>
                        </a:rPr>
                        <a:t>-6</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smtClean="0">
                          <a:ln>
                            <a:noFill/>
                          </a:ln>
                          <a:solidFill>
                            <a:srgbClr val="000000"/>
                          </a:solidFill>
                          <a:effectLst/>
                          <a:latin typeface="Calibri" panose="020F0502020204030204" pitchFamily="34" charset="0"/>
                        </a:rPr>
                        <a:t>FTO</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1.17</a:t>
                      </a:r>
                      <a:endParaRPr kumimoji="0" lang="en-US" sz="2700" b="0" i="0" u="none" strike="noStrike" cap="none" normalizeH="0" baseline="0" dirty="0" smtClean="0">
                        <a:ln>
                          <a:noFill/>
                        </a:ln>
                        <a:solidFill>
                          <a:srgbClr val="0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1 x 10</a:t>
                      </a:r>
                      <a:r>
                        <a:rPr kumimoji="0" lang="en-US" sz="2700" b="0" i="0" u="none" strike="noStrike" cap="none" normalizeH="0" baseline="30000" dirty="0" smtClean="0">
                          <a:ln>
                            <a:noFill/>
                          </a:ln>
                          <a:solidFill>
                            <a:srgbClr val="000000"/>
                          </a:solidFill>
                          <a:effectLst/>
                          <a:latin typeface="Calibri" panose="020F0502020204030204" pitchFamily="34" charset="0"/>
                          <a:cs typeface="Times New Roman" pitchFamily="18" charset="0"/>
                        </a:rPr>
                        <a:t>-12</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dirty="0" smtClean="0">
                          <a:ln>
                            <a:noFill/>
                          </a:ln>
                          <a:solidFill>
                            <a:srgbClr val="000000"/>
                          </a:solidFill>
                          <a:effectLst/>
                          <a:latin typeface="Calibri" panose="020F0502020204030204" pitchFamily="34" charset="0"/>
                        </a:rPr>
                        <a:t>HHEX</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1.13</a:t>
                      </a:r>
                      <a:endParaRPr kumimoji="0" lang="en-US" sz="2700" b="0" i="0" u="none" strike="noStrike" cap="none" normalizeH="0" baseline="0" dirty="0" smtClean="0">
                        <a:ln>
                          <a:noFill/>
                        </a:ln>
                        <a:solidFill>
                          <a:srgbClr val="0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6 x 10</a:t>
                      </a:r>
                      <a:r>
                        <a:rPr kumimoji="0" lang="en-US" sz="2700" b="0" i="0" u="none" strike="noStrike" cap="none" normalizeH="0" baseline="30000" dirty="0" smtClean="0">
                          <a:ln>
                            <a:noFill/>
                          </a:ln>
                          <a:solidFill>
                            <a:srgbClr val="000000"/>
                          </a:solidFill>
                          <a:effectLst/>
                          <a:latin typeface="Calibri" panose="020F0502020204030204" pitchFamily="34" charset="0"/>
                          <a:cs typeface="Times New Roman" pitchFamily="18" charset="0"/>
                        </a:rPr>
                        <a:t>-10</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smtClean="0">
                          <a:ln>
                            <a:noFill/>
                          </a:ln>
                          <a:solidFill>
                            <a:srgbClr val="000000"/>
                          </a:solidFill>
                          <a:effectLst/>
                          <a:latin typeface="Calibri" panose="020F0502020204030204" pitchFamily="34" charset="0"/>
                        </a:rPr>
                        <a:t>CDKAL1</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000000"/>
                          </a:solidFill>
                          <a:effectLst/>
                          <a:latin typeface="Calibri" panose="020F0502020204030204" pitchFamily="34" charset="0"/>
                          <a:cs typeface="Times New Roman" pitchFamily="18" charset="0"/>
                        </a:rPr>
                        <a:t>1.12</a:t>
                      </a:r>
                      <a:endParaRPr kumimoji="0" lang="en-US" sz="2700" b="0" i="0" u="none" strike="noStrike" cap="none" normalizeH="0" baseline="0" smtClean="0">
                        <a:ln>
                          <a:noFill/>
                        </a:ln>
                        <a:solidFill>
                          <a:srgbClr val="0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4 x 10</a:t>
                      </a:r>
                      <a:r>
                        <a:rPr kumimoji="0" lang="en-US" sz="2700" b="0" i="0" u="none" strike="noStrike" cap="none" normalizeH="0" baseline="30000" dirty="0" smtClean="0">
                          <a:ln>
                            <a:noFill/>
                          </a:ln>
                          <a:solidFill>
                            <a:srgbClr val="000000"/>
                          </a:solidFill>
                          <a:effectLst/>
                          <a:latin typeface="Calibri" panose="020F0502020204030204" pitchFamily="34" charset="0"/>
                          <a:cs typeface="Times New Roman" pitchFamily="18" charset="0"/>
                        </a:rPr>
                        <a:t>-11</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1" u="none" strike="noStrike" cap="none" normalizeH="0" baseline="0" smtClean="0">
                          <a:ln>
                            <a:noFill/>
                          </a:ln>
                          <a:solidFill>
                            <a:srgbClr val="000000"/>
                          </a:solidFill>
                          <a:effectLst/>
                          <a:latin typeface="Calibri" panose="020F0502020204030204" pitchFamily="34" charset="0"/>
                        </a:rPr>
                        <a:t>SLC30A8</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1.12</a:t>
                      </a:r>
                      <a:endParaRPr kumimoji="0" lang="en-US" sz="2700" b="0" i="0" u="none" strike="noStrike" cap="none" normalizeH="0" baseline="0" dirty="0" smtClean="0">
                        <a:ln>
                          <a:noFill/>
                        </a:ln>
                        <a:solidFill>
                          <a:srgbClr val="000000"/>
                        </a:solidFill>
                        <a:effectLst/>
                        <a:latin typeface="Calibri" panose="020F0502020204030204" pitchFamily="34"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000000"/>
                          </a:solidFill>
                          <a:effectLst/>
                          <a:latin typeface="Calibri" panose="020F0502020204030204" pitchFamily="34" charset="0"/>
                          <a:cs typeface="Times New Roman" pitchFamily="18" charset="0"/>
                        </a:rPr>
                        <a:t>5 x 10</a:t>
                      </a:r>
                      <a:r>
                        <a:rPr kumimoji="0" lang="en-US" sz="2700" b="0" i="0" u="none" strike="noStrike" cap="none" normalizeH="0" baseline="30000" dirty="0" smtClean="0">
                          <a:ln>
                            <a:noFill/>
                          </a:ln>
                          <a:solidFill>
                            <a:srgbClr val="000000"/>
                          </a:solidFill>
                          <a:effectLst/>
                          <a:latin typeface="Calibri" panose="020F0502020204030204" pitchFamily="34" charset="0"/>
                          <a:cs typeface="Times New Roman" pitchFamily="18" charset="0"/>
                        </a:rPr>
                        <a:t>-8</a:t>
                      </a: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pitchFamily="18" charset="0"/>
                      </a:endParaRPr>
                    </a:p>
                  </a:txBody>
                  <a:tcPr marL="81280" marR="812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970781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07A427C-7929-4F8A-AE80-BBFC25E63956}" type="slidenum">
              <a:rPr lang="en-US" altLang="en-US">
                <a:solidFill>
                  <a:srgbClr val="FFFFFF"/>
                </a:solidFill>
              </a:rPr>
              <a:pPr>
                <a:defRPr/>
              </a:pPr>
              <a:t>25</a:t>
            </a:fld>
            <a:endParaRPr lang="en-US" altLang="en-US">
              <a:solidFill>
                <a:srgbClr val="FFFFFF"/>
              </a:solidFill>
            </a:endParaRPr>
          </a:p>
        </p:txBody>
      </p:sp>
      <p:sp>
        <p:nvSpPr>
          <p:cNvPr id="31747" name="Rectangle 2"/>
          <p:cNvSpPr>
            <a:spLocks noGrp="1" noChangeArrowheads="1"/>
          </p:cNvSpPr>
          <p:nvPr>
            <p:ph type="title"/>
          </p:nvPr>
        </p:nvSpPr>
        <p:spPr>
          <a:xfrm>
            <a:off x="79064" y="44624"/>
            <a:ext cx="8954911" cy="668338"/>
          </a:xfrm>
        </p:spPr>
        <p:txBody>
          <a:bodyPr/>
          <a:lstStyle/>
          <a:p>
            <a:pPr eaLnBrk="1" hangingPunct="1"/>
            <a:r>
              <a:rPr lang="en-US" sz="4000" b="1" dirty="0" smtClean="0">
                <a:solidFill>
                  <a:srgbClr val="4F81BD"/>
                </a:solidFill>
                <a:latin typeface="Calibri" panose="020F0502020204030204" pitchFamily="34" charset="0"/>
              </a:rPr>
              <a:t>DIAGRAM Meta-Analysis and Follow-Up</a:t>
            </a:r>
            <a:endParaRPr lang="en-US" sz="4000" dirty="0" smtClean="0">
              <a:solidFill>
                <a:srgbClr val="000000"/>
              </a:solidFill>
              <a:latin typeface="Calibri" panose="020F0502020204030204" pitchFamily="34" charset="0"/>
            </a:endParaRPr>
          </a:p>
        </p:txBody>
      </p:sp>
      <p:sp>
        <p:nvSpPr>
          <p:cNvPr id="31748" name="Rectangle 3"/>
          <p:cNvSpPr>
            <a:spLocks noGrp="1" noChangeArrowheads="1"/>
          </p:cNvSpPr>
          <p:nvPr>
            <p:ph type="body" idx="1"/>
          </p:nvPr>
        </p:nvSpPr>
        <p:spPr>
          <a:xfrm>
            <a:off x="145346" y="836712"/>
            <a:ext cx="8674100" cy="5486400"/>
          </a:xfrm>
        </p:spPr>
        <p:txBody>
          <a:bodyPr/>
          <a:lstStyle/>
          <a:p>
            <a:pPr eaLnBrk="1" hangingPunct="1">
              <a:spcBef>
                <a:spcPts val="1800"/>
              </a:spcBef>
            </a:pPr>
            <a:r>
              <a:rPr lang="en-US" sz="3000" dirty="0" smtClean="0">
                <a:solidFill>
                  <a:srgbClr val="000000"/>
                </a:solidFill>
                <a:latin typeface="Calibri" panose="020F0502020204030204" pitchFamily="34" charset="0"/>
              </a:rPr>
              <a:t>DGI, UK subsequently carried out imputation allowing more complete meta-analysis of three GWAS samples </a:t>
            </a:r>
          </a:p>
          <a:p>
            <a:pPr eaLnBrk="1" hangingPunct="1">
              <a:spcBef>
                <a:spcPts val="1800"/>
              </a:spcBef>
            </a:pPr>
            <a:r>
              <a:rPr lang="en-US" sz="3000" dirty="0" smtClean="0">
                <a:solidFill>
                  <a:srgbClr val="000000"/>
                </a:solidFill>
                <a:latin typeface="Calibri" panose="020F0502020204030204" pitchFamily="34" charset="0"/>
              </a:rPr>
              <a:t>DIAGRAM = FUSION + DGI + UK meta-analysis</a:t>
            </a:r>
            <a:br>
              <a:rPr lang="en-US" sz="3000" dirty="0" smtClean="0">
                <a:solidFill>
                  <a:srgbClr val="000000"/>
                </a:solidFill>
                <a:latin typeface="Calibri" panose="020F0502020204030204" pitchFamily="34" charset="0"/>
              </a:rPr>
            </a:br>
            <a:r>
              <a:rPr lang="en-US" sz="3000" dirty="0" smtClean="0">
                <a:solidFill>
                  <a:srgbClr val="000000"/>
                </a:solidFill>
                <a:latin typeface="Calibri" panose="020F0502020204030204" pitchFamily="34" charset="0"/>
              </a:rPr>
              <a:t>of &gt;2.1 million genotyped and imputed</a:t>
            </a:r>
            <a:br>
              <a:rPr lang="en-US" sz="3000" dirty="0" smtClean="0">
                <a:solidFill>
                  <a:srgbClr val="000000"/>
                </a:solidFill>
                <a:latin typeface="Calibri" panose="020F0502020204030204" pitchFamily="34" charset="0"/>
              </a:rPr>
            </a:br>
            <a:r>
              <a:rPr lang="en-US" sz="3000" dirty="0" err="1" smtClean="0">
                <a:solidFill>
                  <a:srgbClr val="000000"/>
                </a:solidFill>
                <a:latin typeface="Calibri" panose="020F0502020204030204" pitchFamily="34" charset="0"/>
              </a:rPr>
              <a:t>HapMap</a:t>
            </a:r>
            <a:r>
              <a:rPr lang="en-US" sz="3000" dirty="0" smtClean="0">
                <a:solidFill>
                  <a:srgbClr val="000000"/>
                </a:solidFill>
                <a:latin typeface="Calibri" panose="020F0502020204030204" pitchFamily="34" charset="0"/>
              </a:rPr>
              <a:t> SNPs </a:t>
            </a:r>
          </a:p>
          <a:p>
            <a:pPr eaLnBrk="1" hangingPunct="1">
              <a:spcBef>
                <a:spcPts val="1800"/>
              </a:spcBef>
            </a:pPr>
            <a:r>
              <a:rPr lang="en-US" sz="3000" dirty="0" smtClean="0">
                <a:solidFill>
                  <a:srgbClr val="000000"/>
                </a:solidFill>
                <a:latin typeface="Calibri" panose="020F0502020204030204" pitchFamily="34" charset="0"/>
              </a:rPr>
              <a:t>69 SNPs followed up in stage 2 samples, 11       in stage 3</a:t>
            </a:r>
          </a:p>
          <a:p>
            <a:pPr eaLnBrk="1" hangingPunct="1">
              <a:spcBef>
                <a:spcPts val="1800"/>
              </a:spcBef>
            </a:pPr>
            <a:r>
              <a:rPr lang="en-US" sz="3000" dirty="0" smtClean="0">
                <a:solidFill>
                  <a:srgbClr val="000000"/>
                </a:solidFill>
                <a:latin typeface="Calibri" panose="020F0502020204030204" pitchFamily="34" charset="0"/>
              </a:rPr>
              <a:t>6 new T2D loci:  </a:t>
            </a:r>
            <a:r>
              <a:rPr lang="en-US" sz="3000" i="1" dirty="0" smtClean="0">
                <a:solidFill>
                  <a:srgbClr val="000000"/>
                </a:solidFill>
                <a:latin typeface="Calibri" panose="020F0502020204030204" pitchFamily="34" charset="0"/>
              </a:rPr>
              <a:t>JAZF1</a:t>
            </a:r>
            <a:r>
              <a:rPr lang="en-US" sz="3000" dirty="0" smtClean="0">
                <a:solidFill>
                  <a:srgbClr val="000000"/>
                </a:solidFill>
                <a:latin typeface="Calibri" panose="020F0502020204030204" pitchFamily="34" charset="0"/>
              </a:rPr>
              <a:t>,</a:t>
            </a:r>
            <a:r>
              <a:rPr lang="en-US" sz="3000" i="1" dirty="0" smtClean="0">
                <a:solidFill>
                  <a:srgbClr val="000000"/>
                </a:solidFill>
                <a:latin typeface="Calibri" panose="020F0502020204030204" pitchFamily="34" charset="0"/>
              </a:rPr>
              <a:t> CDC123/CAMK1D</a:t>
            </a:r>
            <a:r>
              <a:rPr lang="en-US" sz="3000" dirty="0" smtClean="0">
                <a:solidFill>
                  <a:srgbClr val="000000"/>
                </a:solidFill>
                <a:latin typeface="Calibri" panose="020F0502020204030204" pitchFamily="34" charset="0"/>
              </a:rPr>
              <a:t>,</a:t>
            </a:r>
            <a:r>
              <a:rPr lang="en-US" sz="3000" i="1" dirty="0" smtClean="0">
                <a:solidFill>
                  <a:srgbClr val="000000"/>
                </a:solidFill>
                <a:latin typeface="Calibri" panose="020F0502020204030204" pitchFamily="34" charset="0"/>
              </a:rPr>
              <a:t>      TSPAN8</a:t>
            </a:r>
            <a:r>
              <a:rPr lang="en-US" sz="3000" dirty="0" smtClean="0">
                <a:solidFill>
                  <a:srgbClr val="000000"/>
                </a:solidFill>
                <a:latin typeface="Calibri" panose="020F0502020204030204" pitchFamily="34" charset="0"/>
              </a:rPr>
              <a:t>,</a:t>
            </a:r>
            <a:r>
              <a:rPr lang="en-US" sz="3000" i="1" dirty="0" smtClean="0">
                <a:solidFill>
                  <a:srgbClr val="000000"/>
                </a:solidFill>
                <a:latin typeface="Calibri" panose="020F0502020204030204" pitchFamily="34" charset="0"/>
              </a:rPr>
              <a:t> THADA</a:t>
            </a:r>
            <a:r>
              <a:rPr lang="en-US" sz="3000" dirty="0" smtClean="0">
                <a:solidFill>
                  <a:srgbClr val="000000"/>
                </a:solidFill>
                <a:latin typeface="Calibri" panose="020F0502020204030204" pitchFamily="34" charset="0"/>
              </a:rPr>
              <a:t>,</a:t>
            </a:r>
            <a:r>
              <a:rPr lang="en-US" sz="3000" i="1" dirty="0" smtClean="0">
                <a:solidFill>
                  <a:srgbClr val="000000"/>
                </a:solidFill>
                <a:latin typeface="Calibri" panose="020F0502020204030204" pitchFamily="34" charset="0"/>
              </a:rPr>
              <a:t> ADAMTS9</a:t>
            </a:r>
            <a:r>
              <a:rPr lang="en-US" sz="3000" dirty="0" smtClean="0">
                <a:solidFill>
                  <a:srgbClr val="000000"/>
                </a:solidFill>
                <a:latin typeface="Calibri" panose="020F0502020204030204" pitchFamily="34" charset="0"/>
              </a:rPr>
              <a:t>,</a:t>
            </a:r>
            <a:r>
              <a:rPr lang="en-US" sz="3000" i="1" dirty="0" smtClean="0">
                <a:solidFill>
                  <a:srgbClr val="000000"/>
                </a:solidFill>
                <a:latin typeface="Calibri" panose="020F0502020204030204" pitchFamily="34" charset="0"/>
              </a:rPr>
              <a:t> NOTCH2</a:t>
            </a:r>
          </a:p>
          <a:p>
            <a:pPr eaLnBrk="1" hangingPunct="1">
              <a:spcBef>
                <a:spcPts val="1800"/>
              </a:spcBef>
            </a:pPr>
            <a:r>
              <a:rPr lang="en-US" sz="3000" dirty="0" err="1" smtClean="0">
                <a:solidFill>
                  <a:srgbClr val="000000"/>
                </a:solidFill>
                <a:latin typeface="Calibri" panose="020F0502020204030204" pitchFamily="34" charset="0"/>
              </a:rPr>
              <a:t>Zeggini</a:t>
            </a:r>
            <a:r>
              <a:rPr lang="en-US" sz="3000" dirty="0" smtClean="0">
                <a:solidFill>
                  <a:srgbClr val="000000"/>
                </a:solidFill>
                <a:latin typeface="Calibri" panose="020F0502020204030204" pitchFamily="34" charset="0"/>
              </a:rPr>
              <a:t>, Scott et al. </a:t>
            </a:r>
            <a:r>
              <a:rPr lang="en-US" sz="3000" i="1" dirty="0" smtClean="0">
                <a:solidFill>
                  <a:srgbClr val="000000"/>
                </a:solidFill>
                <a:latin typeface="Calibri" panose="020F0502020204030204" pitchFamily="34" charset="0"/>
              </a:rPr>
              <a:t>Nature Genetics </a:t>
            </a:r>
            <a:r>
              <a:rPr lang="en-US" sz="3000" dirty="0" smtClean="0">
                <a:solidFill>
                  <a:srgbClr val="000000"/>
                </a:solidFill>
                <a:latin typeface="Calibri" panose="020F0502020204030204" pitchFamily="34" charset="0"/>
              </a:rPr>
              <a:t>2008</a:t>
            </a:r>
          </a:p>
          <a:p>
            <a:pPr lvl="1" eaLnBrk="1" hangingPunct="1">
              <a:spcBef>
                <a:spcPts val="1800"/>
              </a:spcBef>
            </a:pPr>
            <a:endParaRPr lang="en-US" sz="3000" dirty="0" smtClean="0"/>
          </a:p>
        </p:txBody>
      </p:sp>
      <p:pic>
        <p:nvPicPr>
          <p:cNvPr id="31749" name="Picture 9" descr="C:\Users\ppwhite\AppData\Local\Microsoft\Windows\Temporary Internet Files\Content.Outlook\AC6AP332\Ele-Zeggini.jpg"/>
          <p:cNvPicPr>
            <a:picLocks noChangeAspect="1" noChangeArrowheads="1"/>
          </p:cNvPicPr>
          <p:nvPr/>
        </p:nvPicPr>
        <p:blipFill>
          <a:blip r:embed="rId3" cstate="print"/>
          <a:srcRect/>
          <a:stretch>
            <a:fillRect/>
          </a:stretch>
        </p:blipFill>
        <p:spPr bwMode="auto">
          <a:xfrm>
            <a:off x="7812360" y="3068960"/>
            <a:ext cx="1238605" cy="1733187"/>
          </a:xfrm>
          <a:prstGeom prst="rect">
            <a:avLst/>
          </a:prstGeom>
          <a:noFill/>
          <a:ln w="9525">
            <a:noFill/>
            <a:miter lim="800000"/>
            <a:headEnd/>
            <a:tailEnd/>
          </a:ln>
        </p:spPr>
      </p:pic>
      <p:pic>
        <p:nvPicPr>
          <p:cNvPr id="31750" name="Picture 7"/>
          <p:cNvPicPr>
            <a:picLocks noChangeAspect="1" noChangeArrowheads="1"/>
          </p:cNvPicPr>
          <p:nvPr/>
        </p:nvPicPr>
        <p:blipFill>
          <a:blip r:embed="rId4" cstate="print"/>
          <a:srcRect/>
          <a:stretch>
            <a:fillRect/>
          </a:stretch>
        </p:blipFill>
        <p:spPr bwMode="auto">
          <a:xfrm>
            <a:off x="7846930" y="4869160"/>
            <a:ext cx="1189566" cy="1919288"/>
          </a:xfrm>
          <a:prstGeom prst="rect">
            <a:avLst/>
          </a:prstGeom>
          <a:noFill/>
          <a:ln w="9525">
            <a:noFill/>
            <a:miter lim="800000"/>
            <a:headEnd/>
            <a:tailEnd/>
          </a:ln>
        </p:spPr>
      </p:pic>
    </p:spTree>
    <p:extLst>
      <p:ext uri="{BB962C8B-B14F-4D97-AF65-F5344CB8AC3E}">
        <p14:creationId xmlns:p14="http://schemas.microsoft.com/office/powerpoint/2010/main" xmlns="" val="3459540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2DE832DB-C30A-4F93-BDBD-005894E4BD27}" type="slidenum">
              <a:rPr lang="en-US" altLang="en-US">
                <a:solidFill>
                  <a:srgbClr val="FFFFFF"/>
                </a:solidFill>
              </a:rPr>
              <a:pPr>
                <a:defRPr/>
              </a:pPr>
              <a:t>26</a:t>
            </a:fld>
            <a:endParaRPr lang="en-US" altLang="en-US">
              <a:solidFill>
                <a:srgbClr val="FFFFFF"/>
              </a:solidFill>
            </a:endParaRPr>
          </a:p>
        </p:txBody>
      </p:sp>
      <p:sp>
        <p:nvSpPr>
          <p:cNvPr id="32771" name="Rectangle 2"/>
          <p:cNvSpPr>
            <a:spLocks noGrp="1" noChangeArrowheads="1"/>
          </p:cNvSpPr>
          <p:nvPr>
            <p:ph type="title"/>
          </p:nvPr>
        </p:nvSpPr>
        <p:spPr>
          <a:xfrm>
            <a:off x="0" y="174658"/>
            <a:ext cx="9143999" cy="1120775"/>
          </a:xfrm>
        </p:spPr>
        <p:txBody>
          <a:bodyPr/>
          <a:lstStyle/>
          <a:p>
            <a:pPr eaLnBrk="1" hangingPunct="1"/>
            <a:r>
              <a:rPr lang="en-US" sz="4000" b="1" dirty="0" smtClean="0">
                <a:solidFill>
                  <a:srgbClr val="4F81BD"/>
                </a:solidFill>
                <a:latin typeface="Calibri" panose="020F0502020204030204" pitchFamily="34" charset="0"/>
              </a:rPr>
              <a:t>DIAGRAM + T2D GWAS Meta-Analysis</a:t>
            </a:r>
            <a:r>
              <a:rPr lang="en-US" sz="4000" dirty="0" smtClean="0"/>
              <a:t/>
            </a:r>
            <a:br>
              <a:rPr lang="en-US" sz="4000" dirty="0" smtClean="0"/>
            </a:br>
            <a:endParaRPr lang="en-US" sz="2800" dirty="0" smtClean="0">
              <a:latin typeface="Times New Roman" pitchFamily="18" charset="0"/>
            </a:endParaRPr>
          </a:p>
        </p:txBody>
      </p:sp>
      <p:sp>
        <p:nvSpPr>
          <p:cNvPr id="32772" name="Rectangle 9"/>
          <p:cNvSpPr>
            <a:spLocks noGrp="1" noChangeArrowheads="1"/>
          </p:cNvSpPr>
          <p:nvPr>
            <p:ph type="body" idx="1"/>
          </p:nvPr>
        </p:nvSpPr>
        <p:spPr>
          <a:xfrm>
            <a:off x="1475656" y="3243308"/>
            <a:ext cx="6451888" cy="3392487"/>
          </a:xfrm>
        </p:spPr>
        <p:txBody>
          <a:bodyPr/>
          <a:lstStyle/>
          <a:p>
            <a:pPr eaLnBrk="1" hangingPunct="1">
              <a:spcBef>
                <a:spcPct val="50000"/>
              </a:spcBef>
            </a:pPr>
            <a:r>
              <a:rPr lang="en-US" sz="2800" dirty="0" err="1" smtClean="0">
                <a:solidFill>
                  <a:srgbClr val="000000"/>
                </a:solidFill>
                <a:latin typeface="Calibri" panose="020F0502020204030204" pitchFamily="34" charset="0"/>
              </a:rPr>
              <a:t>Voight</a:t>
            </a:r>
            <a:r>
              <a:rPr lang="en-US" sz="2800" dirty="0" smtClean="0">
                <a:solidFill>
                  <a:srgbClr val="000000"/>
                </a:solidFill>
                <a:latin typeface="Calibri" panose="020F0502020204030204" pitchFamily="34" charset="0"/>
              </a:rPr>
              <a:t>, Scott et al. DIAGRAM (2010)</a:t>
            </a:r>
          </a:p>
          <a:p>
            <a:pPr eaLnBrk="1" hangingPunct="1">
              <a:spcBef>
                <a:spcPct val="50000"/>
              </a:spcBef>
            </a:pPr>
            <a:r>
              <a:rPr lang="en-US" sz="2800" dirty="0" smtClean="0">
                <a:solidFill>
                  <a:srgbClr val="000000"/>
                </a:solidFill>
                <a:latin typeface="Calibri" panose="020F0502020204030204" pitchFamily="34" charset="0"/>
              </a:rPr>
              <a:t>Added GWAS results from KORA,</a:t>
            </a:r>
            <a:br>
              <a:rPr lang="en-US" sz="2800" dirty="0" smtClean="0">
                <a:solidFill>
                  <a:srgbClr val="000000"/>
                </a:solidFill>
                <a:latin typeface="Calibri" panose="020F0502020204030204" pitchFamily="34" charset="0"/>
              </a:rPr>
            </a:br>
            <a:r>
              <a:rPr lang="en-US" sz="2800" dirty="0" smtClean="0">
                <a:solidFill>
                  <a:srgbClr val="000000"/>
                </a:solidFill>
                <a:latin typeface="Calibri" panose="020F0502020204030204" pitchFamily="34" charset="0"/>
              </a:rPr>
              <a:t>DCDG, </a:t>
            </a:r>
            <a:r>
              <a:rPr lang="en-US" sz="2800" dirty="0" err="1" smtClean="0">
                <a:solidFill>
                  <a:srgbClr val="000000"/>
                </a:solidFill>
                <a:latin typeface="Calibri" panose="020F0502020204030204" pitchFamily="34" charset="0"/>
              </a:rPr>
              <a:t>deCODE</a:t>
            </a:r>
            <a:r>
              <a:rPr lang="en-US" sz="2800" dirty="0" smtClean="0">
                <a:solidFill>
                  <a:srgbClr val="000000"/>
                </a:solidFill>
                <a:latin typeface="Calibri" panose="020F0502020204030204" pitchFamily="34" charset="0"/>
              </a:rPr>
              <a:t>, Rotterdam, </a:t>
            </a:r>
            <a:r>
              <a:rPr lang="en-US" sz="2800" dirty="0" err="1" smtClean="0">
                <a:solidFill>
                  <a:srgbClr val="000000"/>
                </a:solidFill>
                <a:latin typeface="Calibri" panose="020F0502020204030204" pitchFamily="34" charset="0"/>
              </a:rPr>
              <a:t>Eurospan</a:t>
            </a:r>
            <a:endParaRPr lang="en-US" sz="2800" dirty="0" smtClean="0">
              <a:solidFill>
                <a:srgbClr val="000000"/>
              </a:solidFill>
              <a:latin typeface="Calibri" panose="020F0502020204030204" pitchFamily="34" charset="0"/>
            </a:endParaRPr>
          </a:p>
          <a:p>
            <a:pPr eaLnBrk="1" hangingPunct="1">
              <a:spcBef>
                <a:spcPct val="50000"/>
              </a:spcBef>
            </a:pPr>
            <a:r>
              <a:rPr lang="en-US" sz="2800" dirty="0" smtClean="0">
                <a:solidFill>
                  <a:srgbClr val="000000"/>
                </a:solidFill>
                <a:latin typeface="Calibri" panose="020F0502020204030204" pitchFamily="34" charset="0"/>
              </a:rPr>
              <a:t>GWAS:  8,130 T2D; 38,987 controls</a:t>
            </a:r>
          </a:p>
          <a:p>
            <a:pPr eaLnBrk="1" hangingPunct="1">
              <a:spcBef>
                <a:spcPct val="50000"/>
              </a:spcBef>
            </a:pPr>
            <a:r>
              <a:rPr lang="en-US" sz="2800" dirty="0" smtClean="0">
                <a:solidFill>
                  <a:srgbClr val="000000"/>
                </a:solidFill>
                <a:latin typeface="Calibri" panose="020F0502020204030204" pitchFamily="34" charset="0"/>
              </a:rPr>
              <a:t>Follow-up:  34K T2Ds; 60K controls</a:t>
            </a:r>
          </a:p>
          <a:p>
            <a:pPr eaLnBrk="1" hangingPunct="1">
              <a:spcBef>
                <a:spcPct val="50000"/>
              </a:spcBef>
            </a:pPr>
            <a:r>
              <a:rPr lang="en-US" sz="2800" dirty="0" smtClean="0">
                <a:solidFill>
                  <a:srgbClr val="000000"/>
                </a:solidFill>
                <a:latin typeface="Calibri" panose="020F0502020204030204" pitchFamily="34" charset="0"/>
              </a:rPr>
              <a:t>12 more T2D loci</a:t>
            </a:r>
          </a:p>
        </p:txBody>
      </p:sp>
      <p:pic>
        <p:nvPicPr>
          <p:cNvPr id="32773" name="Picture 10"/>
          <p:cNvPicPr>
            <a:picLocks noChangeAspect="1" noChangeArrowheads="1"/>
          </p:cNvPicPr>
          <p:nvPr/>
        </p:nvPicPr>
        <p:blipFill>
          <a:blip r:embed="rId2" cstate="print"/>
          <a:srcRect/>
          <a:stretch>
            <a:fillRect/>
          </a:stretch>
        </p:blipFill>
        <p:spPr bwMode="auto">
          <a:xfrm>
            <a:off x="475576" y="1951073"/>
            <a:ext cx="8192911" cy="1195387"/>
          </a:xfrm>
          <a:prstGeom prst="rect">
            <a:avLst/>
          </a:prstGeom>
          <a:noFill/>
          <a:ln w="9525">
            <a:noFill/>
            <a:miter lim="800000"/>
            <a:headEnd/>
            <a:tailEnd/>
          </a:ln>
        </p:spPr>
      </p:pic>
      <p:pic>
        <p:nvPicPr>
          <p:cNvPr id="32774" name="Picture 11"/>
          <p:cNvPicPr>
            <a:picLocks noChangeAspect="1" noChangeArrowheads="1"/>
          </p:cNvPicPr>
          <p:nvPr/>
        </p:nvPicPr>
        <p:blipFill>
          <a:blip r:embed="rId3" cstate="print"/>
          <a:srcRect/>
          <a:stretch>
            <a:fillRect/>
          </a:stretch>
        </p:blipFill>
        <p:spPr bwMode="auto">
          <a:xfrm>
            <a:off x="471313" y="901734"/>
            <a:ext cx="8188678" cy="1185863"/>
          </a:xfrm>
          <a:prstGeom prst="rect">
            <a:avLst/>
          </a:prstGeom>
          <a:noFill/>
          <a:ln w="9525">
            <a:noFill/>
            <a:miter lim="800000"/>
            <a:headEnd/>
            <a:tailEnd/>
          </a:ln>
        </p:spPr>
      </p:pic>
      <p:pic>
        <p:nvPicPr>
          <p:cNvPr id="32775" name="Picture 12"/>
          <p:cNvPicPr>
            <a:picLocks noChangeAspect="1" noChangeArrowheads="1"/>
          </p:cNvPicPr>
          <p:nvPr/>
        </p:nvPicPr>
        <p:blipFill>
          <a:blip r:embed="rId4" cstate="print"/>
          <a:srcRect/>
          <a:stretch>
            <a:fillRect/>
          </a:stretch>
        </p:blipFill>
        <p:spPr bwMode="auto">
          <a:xfrm>
            <a:off x="7596336" y="3794169"/>
            <a:ext cx="1388533" cy="2193925"/>
          </a:xfrm>
          <a:prstGeom prst="rect">
            <a:avLst/>
          </a:prstGeom>
          <a:noFill/>
          <a:ln w="9525">
            <a:noFill/>
            <a:miter lim="800000"/>
            <a:headEnd/>
            <a:tailEnd/>
          </a:ln>
        </p:spPr>
      </p:pic>
      <p:pic>
        <p:nvPicPr>
          <p:cNvPr id="32776" name="Picture 4"/>
          <p:cNvPicPr>
            <a:picLocks noChangeAspect="1" noChangeArrowheads="1"/>
          </p:cNvPicPr>
          <p:nvPr/>
        </p:nvPicPr>
        <p:blipFill>
          <a:blip r:embed="rId5" cstate="print"/>
          <a:srcRect l="15121" t="3673" r="9775" b="1921"/>
          <a:stretch>
            <a:fillRect/>
          </a:stretch>
        </p:blipFill>
        <p:spPr bwMode="auto">
          <a:xfrm>
            <a:off x="179512" y="3821113"/>
            <a:ext cx="1224844" cy="2233612"/>
          </a:xfrm>
          <a:prstGeom prst="rect">
            <a:avLst/>
          </a:prstGeom>
          <a:noFill/>
          <a:ln w="9525">
            <a:noFill/>
            <a:miter lim="800000"/>
            <a:headEnd/>
            <a:tailEnd/>
          </a:ln>
        </p:spPr>
      </p:pic>
    </p:spTree>
    <p:extLst>
      <p:ext uri="{BB962C8B-B14F-4D97-AF65-F5344CB8AC3E}">
        <p14:creationId xmlns:p14="http://schemas.microsoft.com/office/powerpoint/2010/main" xmlns="" val="3261549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F6F2CA-F302-4A56-A185-6B5A8F627D43}" type="slidenum">
              <a:rPr lang="en-US" altLang="en-US" smtClean="0">
                <a:solidFill>
                  <a:srgbClr val="FFFFFF"/>
                </a:solidFill>
              </a:rPr>
              <a:pPr>
                <a:defRPr/>
              </a:pPr>
              <a:t>27</a:t>
            </a:fld>
            <a:endParaRPr lang="en-US" altLang="en-US">
              <a:solidFill>
                <a:srgbClr val="FFFFFF"/>
              </a:solidFill>
            </a:endParaRPr>
          </a:p>
        </p:txBody>
      </p:sp>
      <p:sp>
        <p:nvSpPr>
          <p:cNvPr id="3" name="Title 1"/>
          <p:cNvSpPr txBox="1">
            <a:spLocks/>
          </p:cNvSpPr>
          <p:nvPr/>
        </p:nvSpPr>
        <p:spPr bwMode="auto">
          <a:xfrm>
            <a:off x="0" y="274638"/>
            <a:ext cx="9144000" cy="849312"/>
          </a:xfrm>
          <a:prstGeom prst="rect">
            <a:avLst/>
          </a:prstGeom>
          <a:noFill/>
          <a:ln w="9525">
            <a:noFill/>
            <a:miter lim="800000"/>
            <a:headEnd/>
            <a:tailEnd/>
          </a:ln>
        </p:spPr>
        <p:txBody>
          <a:bodyPr anchor="ctr"/>
          <a:lstStyle/>
          <a:p>
            <a:pPr algn="ctr" eaLnBrk="0" hangingPunct="0">
              <a:defRPr/>
            </a:pPr>
            <a:r>
              <a:rPr lang="en-US" sz="3700" b="1" dirty="0" smtClean="0">
                <a:solidFill>
                  <a:srgbClr val="4F81BD"/>
                </a:solidFill>
                <a:latin typeface="Calibri" panose="020F0502020204030204" pitchFamily="34" charset="0"/>
              </a:rPr>
              <a:t>Relative Roles of Insulin </a:t>
            </a:r>
            <a:r>
              <a:rPr lang="en-US" sz="3700" b="1" dirty="0">
                <a:solidFill>
                  <a:srgbClr val="4F81BD"/>
                </a:solidFill>
                <a:latin typeface="Calibri" panose="020F0502020204030204" pitchFamily="34" charset="0"/>
              </a:rPr>
              <a:t>S</a:t>
            </a:r>
            <a:r>
              <a:rPr lang="en-US" sz="3700" b="1" dirty="0" smtClean="0">
                <a:solidFill>
                  <a:srgbClr val="4F81BD"/>
                </a:solidFill>
                <a:latin typeface="Calibri" panose="020F0502020204030204" pitchFamily="34" charset="0"/>
              </a:rPr>
              <a:t>ecretion and Action</a:t>
            </a:r>
            <a:endParaRPr lang="en-GB" sz="3700" kern="0" dirty="0">
              <a:solidFill>
                <a:srgbClr val="000000"/>
              </a:solidFill>
              <a:latin typeface="Calibri" panose="020F0502020204030204" pitchFamily="34" charset="0"/>
            </a:endParaRPr>
          </a:p>
        </p:txBody>
      </p:sp>
      <p:pic>
        <p:nvPicPr>
          <p:cNvPr id="6246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6562" t="26170" r="58250" b="15955"/>
          <a:stretch>
            <a:fillRect/>
          </a:stretch>
        </p:blipFill>
        <p:spPr bwMode="auto">
          <a:xfrm>
            <a:off x="142529" y="1285881"/>
            <a:ext cx="7001933"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9" name="TextBox 5"/>
          <p:cNvSpPr txBox="1">
            <a:spLocks noChangeArrowheads="1"/>
          </p:cNvSpPr>
          <p:nvPr/>
        </p:nvSpPr>
        <p:spPr bwMode="auto">
          <a:xfrm>
            <a:off x="1500040" y="1285882"/>
            <a:ext cx="245240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800" b="1" dirty="0">
                <a:solidFill>
                  <a:srgbClr val="000000"/>
                </a:solidFill>
                <a:latin typeface="Calibri" pitchFamily="34" charset="0"/>
                <a:cs typeface="+mn-cs"/>
              </a:rPr>
              <a:t>HOMA-B and HOMA-IR</a:t>
            </a:r>
          </a:p>
          <a:p>
            <a:r>
              <a:rPr lang="en-GB" altLang="en-US" sz="1800" b="1" dirty="0">
                <a:solidFill>
                  <a:srgbClr val="000000"/>
                </a:solidFill>
                <a:latin typeface="Calibri" pitchFamily="34" charset="0"/>
                <a:cs typeface="+mn-cs"/>
              </a:rPr>
              <a:t>37,000 GWA individuals</a:t>
            </a:r>
          </a:p>
          <a:p>
            <a:r>
              <a:rPr lang="en-GB" altLang="en-US" sz="1800" b="1" dirty="0">
                <a:solidFill>
                  <a:srgbClr val="000000"/>
                </a:solidFill>
                <a:latin typeface="Calibri" pitchFamily="34" charset="0"/>
                <a:cs typeface="+mn-cs"/>
              </a:rPr>
              <a:t>Non-diabetic FG&lt;7</a:t>
            </a:r>
          </a:p>
          <a:p>
            <a:r>
              <a:rPr lang="en-GB" altLang="en-US" sz="1800" b="1" dirty="0">
                <a:solidFill>
                  <a:srgbClr val="000000"/>
                </a:solidFill>
                <a:latin typeface="Calibri" pitchFamily="34" charset="0"/>
                <a:cs typeface="+mn-cs"/>
              </a:rPr>
              <a:t>MAGIC consortium</a:t>
            </a:r>
            <a:endParaRPr lang="en-US" altLang="en-US" sz="1800" b="1" dirty="0">
              <a:solidFill>
                <a:srgbClr val="000000"/>
              </a:solidFill>
              <a:latin typeface="Calibri" pitchFamily="34" charset="0"/>
              <a:cs typeface="+mn-cs"/>
            </a:endParaRPr>
          </a:p>
        </p:txBody>
      </p:sp>
      <p:grpSp>
        <p:nvGrpSpPr>
          <p:cNvPr id="4" name="Group 8"/>
          <p:cNvGrpSpPr>
            <a:grpSpLocks/>
          </p:cNvGrpSpPr>
          <p:nvPr/>
        </p:nvGrpSpPr>
        <p:grpSpPr bwMode="auto">
          <a:xfrm>
            <a:off x="5143500" y="1289050"/>
            <a:ext cx="2171700" cy="2211388"/>
            <a:chOff x="5143504" y="1289139"/>
            <a:chExt cx="2171435" cy="2211299"/>
          </a:xfrm>
        </p:grpSpPr>
        <p:sp>
          <p:nvSpPr>
            <p:cNvPr id="7" name="Oval 6"/>
            <p:cNvSpPr/>
            <p:nvPr/>
          </p:nvSpPr>
          <p:spPr>
            <a:xfrm>
              <a:off x="5143504" y="1714572"/>
              <a:ext cx="1714291" cy="178586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477" name="TextBox 7"/>
            <p:cNvSpPr txBox="1">
              <a:spLocks noChangeArrowheads="1"/>
            </p:cNvSpPr>
            <p:nvPr/>
          </p:nvSpPr>
          <p:spPr bwMode="auto">
            <a:xfrm>
              <a:off x="5556307" y="1289139"/>
              <a:ext cx="1758632" cy="64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800" b="1">
                  <a:solidFill>
                    <a:srgbClr val="000000"/>
                  </a:solidFill>
                  <a:latin typeface="Calibri" pitchFamily="34" charset="0"/>
                  <a:cs typeface="+mn-cs"/>
                </a:rPr>
                <a:t>Insulin resistance</a:t>
              </a:r>
              <a:endParaRPr lang="en-US" altLang="en-US" sz="1800" b="1">
                <a:solidFill>
                  <a:srgbClr val="000000"/>
                </a:solidFill>
                <a:latin typeface="Calibri" pitchFamily="34" charset="0"/>
                <a:cs typeface="+mn-cs"/>
              </a:endParaRPr>
            </a:p>
          </p:txBody>
        </p:sp>
      </p:grpSp>
      <p:grpSp>
        <p:nvGrpSpPr>
          <p:cNvPr id="5" name="Group 12"/>
          <p:cNvGrpSpPr>
            <a:grpSpLocks/>
          </p:cNvGrpSpPr>
          <p:nvPr/>
        </p:nvGrpSpPr>
        <p:grpSpPr bwMode="auto">
          <a:xfrm>
            <a:off x="1500040" y="2928962"/>
            <a:ext cx="4256221" cy="2643187"/>
            <a:chOff x="1500166" y="2928934"/>
            <a:chExt cx="4256904" cy="2643206"/>
          </a:xfrm>
        </p:grpSpPr>
        <p:sp>
          <p:nvSpPr>
            <p:cNvPr id="10" name="Oval 9"/>
            <p:cNvSpPr/>
            <p:nvPr/>
          </p:nvSpPr>
          <p:spPr>
            <a:xfrm>
              <a:off x="1500166" y="2928934"/>
              <a:ext cx="3858597" cy="2643206"/>
            </a:xfrm>
            <a:prstGeom prst="ellipse">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475" name="TextBox 10"/>
            <p:cNvSpPr txBox="1">
              <a:spLocks noChangeArrowheads="1"/>
            </p:cNvSpPr>
            <p:nvPr/>
          </p:nvSpPr>
          <p:spPr bwMode="auto">
            <a:xfrm>
              <a:off x="3786343" y="5143512"/>
              <a:ext cx="1970727" cy="338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600" b="1">
                  <a:solidFill>
                    <a:srgbClr val="000000"/>
                  </a:solidFill>
                  <a:latin typeface="Calibri" pitchFamily="34" charset="0"/>
                  <a:cs typeface="+mn-cs"/>
                </a:rPr>
                <a:t>Beta-cell dysfunction</a:t>
              </a:r>
              <a:endParaRPr lang="en-US" altLang="en-US" sz="1600" b="1">
                <a:solidFill>
                  <a:srgbClr val="000000"/>
                </a:solidFill>
                <a:latin typeface="Calibri" pitchFamily="34" charset="0"/>
                <a:cs typeface="+mn-cs"/>
              </a:endParaRPr>
            </a:p>
          </p:txBody>
        </p:sp>
      </p:grpSp>
      <p:sp>
        <p:nvSpPr>
          <p:cNvPr id="12" name="TextBox 4"/>
          <p:cNvSpPr txBox="1">
            <a:spLocks noChangeArrowheads="1"/>
          </p:cNvSpPr>
          <p:nvPr/>
        </p:nvSpPr>
        <p:spPr bwMode="auto">
          <a:xfrm>
            <a:off x="6031118" y="4800658"/>
            <a:ext cx="2786945" cy="1323439"/>
          </a:xfrm>
          <a:prstGeom prst="rect">
            <a:avLst/>
          </a:prstGeom>
          <a:solidFill>
            <a:schemeClr val="accent4">
              <a:lumMod val="40000"/>
              <a:lumOff val="60000"/>
            </a:schemeClr>
          </a:solidFill>
          <a:ln w="9525">
            <a:solidFill>
              <a:srgbClr val="7030A0"/>
            </a:solidFill>
            <a:miter lim="800000"/>
            <a:headEnd/>
            <a:tailEnd/>
          </a:ln>
        </p:spPr>
        <p:txBody>
          <a:bodyPr>
            <a:spAutoFit/>
          </a:bodyPr>
          <a:lstStyle/>
          <a:p>
            <a:pPr>
              <a:defRPr/>
            </a:pPr>
            <a:r>
              <a:rPr lang="en-GB" sz="2000" b="1">
                <a:solidFill>
                  <a:srgbClr val="000000"/>
                </a:solidFill>
                <a:latin typeface="Calibri" pitchFamily="34" charset="0"/>
                <a:cs typeface="+mn-cs"/>
              </a:rPr>
              <a:t>Mostly beta-cell genes</a:t>
            </a:r>
            <a:r>
              <a:rPr lang="en-US" sz="2000" b="1" i="1">
                <a:solidFill>
                  <a:srgbClr val="000000"/>
                </a:solidFill>
                <a:latin typeface="Calibri" pitchFamily="34" charset="0"/>
                <a:cs typeface="+mn-cs"/>
              </a:rPr>
              <a:t>, but </a:t>
            </a:r>
            <a:r>
              <a:rPr lang="en-US" sz="2000" b="1">
                <a:solidFill>
                  <a:srgbClr val="000000"/>
                </a:solidFill>
                <a:latin typeface="Calibri" pitchFamily="34" charset="0"/>
                <a:cs typeface="+mn-cs"/>
              </a:rPr>
              <a:t>some insulin </a:t>
            </a:r>
            <a:r>
              <a:rPr lang="en-GB" sz="2000" b="1">
                <a:solidFill>
                  <a:srgbClr val="000000"/>
                </a:solidFill>
                <a:latin typeface="Calibri" pitchFamily="34" charset="0"/>
                <a:cs typeface="+mn-cs"/>
              </a:rPr>
              <a:t>resistance genes appearing</a:t>
            </a:r>
          </a:p>
        </p:txBody>
      </p:sp>
      <p:sp>
        <p:nvSpPr>
          <p:cNvPr id="13" name="Rectangle 20"/>
          <p:cNvSpPr>
            <a:spLocks noChangeArrowheads="1"/>
          </p:cNvSpPr>
          <p:nvPr/>
        </p:nvSpPr>
        <p:spPr bwMode="auto">
          <a:xfrm>
            <a:off x="5750778" y="6446867"/>
            <a:ext cx="46538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0" hangingPunct="0"/>
            <a:r>
              <a:rPr lang="en-US" altLang="en-US" sz="1800" dirty="0">
                <a:solidFill>
                  <a:srgbClr val="000000"/>
                </a:solidFill>
                <a:latin typeface="Calibri" pitchFamily="34" charset="0"/>
                <a:cs typeface="+mn-cs"/>
              </a:rPr>
              <a:t>Slide courtesy of Mark McCarthy</a:t>
            </a:r>
          </a:p>
        </p:txBody>
      </p:sp>
    </p:spTree>
    <p:extLst>
      <p:ext uri="{BB962C8B-B14F-4D97-AF65-F5344CB8AC3E}">
        <p14:creationId xmlns:p14="http://schemas.microsoft.com/office/powerpoint/2010/main" xmlns="" val="122812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082E1E-A3E7-4CF0-BC27-85A8746C5AC7}" type="slidenum">
              <a:rPr lang="en-US" altLang="en-US" smtClean="0">
                <a:solidFill>
                  <a:srgbClr val="FFFFFF"/>
                </a:solidFill>
              </a:rPr>
              <a:pPr>
                <a:defRPr/>
              </a:pPr>
              <a:t>28</a:t>
            </a:fld>
            <a:endParaRPr lang="en-US" altLang="en-US">
              <a:solidFill>
                <a:srgbClr val="FFFFFF"/>
              </a:solidFill>
            </a:endParaRPr>
          </a:p>
        </p:txBody>
      </p:sp>
      <p:pic>
        <p:nvPicPr>
          <p:cNvPr id="3789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214438"/>
            <a:ext cx="6966656"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4214993" y="1500188"/>
            <a:ext cx="714022" cy="2143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Down Arrow 4"/>
          <p:cNvSpPr/>
          <p:nvPr/>
        </p:nvSpPr>
        <p:spPr>
          <a:xfrm>
            <a:off x="4500037" y="2286059"/>
            <a:ext cx="28645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894" name="TextBox 7"/>
          <p:cNvSpPr txBox="1">
            <a:spLocks noChangeArrowheads="1"/>
          </p:cNvSpPr>
          <p:nvPr/>
        </p:nvSpPr>
        <p:spPr bwMode="auto">
          <a:xfrm>
            <a:off x="4072469" y="1857375"/>
            <a:ext cx="13074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400">
                <a:solidFill>
                  <a:srgbClr val="000000"/>
                </a:solidFill>
                <a:latin typeface="Calibri" pitchFamily="34" charset="0"/>
                <a:cs typeface="+mn-cs"/>
              </a:rPr>
              <a:t>New T2D signal</a:t>
            </a:r>
            <a:endParaRPr lang="en-US" altLang="en-US" sz="1400">
              <a:solidFill>
                <a:srgbClr val="000000"/>
              </a:solidFill>
              <a:latin typeface="Calibri" pitchFamily="34" charset="0"/>
              <a:cs typeface="+mn-cs"/>
            </a:endParaRPr>
          </a:p>
        </p:txBody>
      </p:sp>
      <p:grpSp>
        <p:nvGrpSpPr>
          <p:cNvPr id="3" name="Group 13"/>
          <p:cNvGrpSpPr>
            <a:grpSpLocks/>
          </p:cNvGrpSpPr>
          <p:nvPr/>
        </p:nvGrpSpPr>
        <p:grpSpPr bwMode="auto">
          <a:xfrm>
            <a:off x="5063067" y="1428773"/>
            <a:ext cx="1744227" cy="1571625"/>
            <a:chOff x="5062538" y="1428750"/>
            <a:chExt cx="1747399" cy="1571625"/>
          </a:xfrm>
        </p:grpSpPr>
        <p:sp>
          <p:nvSpPr>
            <p:cNvPr id="37903" name="TextBox 4"/>
            <p:cNvSpPr txBox="1">
              <a:spLocks noChangeArrowheads="1"/>
            </p:cNvSpPr>
            <p:nvPr/>
          </p:nvSpPr>
          <p:spPr bwMode="auto">
            <a:xfrm>
              <a:off x="5715857" y="1857375"/>
              <a:ext cx="10940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400">
                  <a:solidFill>
                    <a:srgbClr val="000000"/>
                  </a:solidFill>
                  <a:latin typeface="Calibri" pitchFamily="34" charset="0"/>
                  <a:cs typeface="+mn-cs"/>
                </a:rPr>
                <a:t>Yasuda et al </a:t>
              </a:r>
            </a:p>
            <a:p>
              <a:r>
                <a:rPr lang="en-GB" altLang="en-US" sz="1400">
                  <a:solidFill>
                    <a:srgbClr val="000000"/>
                  </a:solidFill>
                  <a:latin typeface="Calibri" pitchFamily="34" charset="0"/>
                  <a:cs typeface="+mn-cs"/>
                </a:rPr>
                <a:t>Unoki et al</a:t>
              </a:r>
              <a:endParaRPr lang="en-US" altLang="en-US" sz="1400">
                <a:solidFill>
                  <a:srgbClr val="000000"/>
                </a:solidFill>
                <a:latin typeface="Calibri" pitchFamily="34" charset="0"/>
                <a:cs typeface="+mn-cs"/>
              </a:endParaRPr>
            </a:p>
          </p:txBody>
        </p:sp>
        <p:sp>
          <p:nvSpPr>
            <p:cNvPr id="9" name="Down Arrow 8"/>
            <p:cNvSpPr/>
            <p:nvPr/>
          </p:nvSpPr>
          <p:spPr>
            <a:xfrm>
              <a:off x="5929123" y="2571750"/>
              <a:ext cx="285563"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905" name="TextBox 10"/>
            <p:cNvSpPr txBox="1">
              <a:spLocks noChangeArrowheads="1"/>
            </p:cNvSpPr>
            <p:nvPr/>
          </p:nvSpPr>
          <p:spPr bwMode="auto">
            <a:xfrm>
              <a:off x="5062538" y="1428750"/>
              <a:ext cx="75670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800" b="1">
                  <a:solidFill>
                    <a:srgbClr val="000000"/>
                  </a:solidFill>
                  <a:latin typeface="Calibri" pitchFamily="34" charset="0"/>
                  <a:cs typeface="+mn-cs"/>
                </a:rPr>
                <a:t>r</a:t>
              </a:r>
              <a:r>
                <a:rPr lang="en-GB" altLang="en-US" sz="1800" b="1" baseline="30000">
                  <a:solidFill>
                    <a:srgbClr val="000000"/>
                  </a:solidFill>
                  <a:latin typeface="Calibri" pitchFamily="34" charset="0"/>
                  <a:cs typeface="+mn-cs"/>
                </a:rPr>
                <a:t>2</a:t>
              </a:r>
              <a:r>
                <a:rPr lang="en-GB" altLang="en-US" sz="1800" b="1">
                  <a:solidFill>
                    <a:srgbClr val="000000"/>
                  </a:solidFill>
                  <a:latin typeface="Calibri" pitchFamily="34" charset="0"/>
                  <a:cs typeface="+mn-cs"/>
                </a:rPr>
                <a:t>&lt;.05</a:t>
              </a:r>
              <a:endParaRPr lang="en-US" altLang="en-US" sz="1800" b="1">
                <a:solidFill>
                  <a:srgbClr val="000000"/>
                </a:solidFill>
                <a:latin typeface="Calibri" pitchFamily="34" charset="0"/>
                <a:cs typeface="+mn-cs"/>
              </a:endParaRPr>
            </a:p>
          </p:txBody>
        </p:sp>
      </p:grpSp>
      <p:grpSp>
        <p:nvGrpSpPr>
          <p:cNvPr id="6" name="Group 14"/>
          <p:cNvGrpSpPr>
            <a:grpSpLocks/>
          </p:cNvGrpSpPr>
          <p:nvPr/>
        </p:nvGrpSpPr>
        <p:grpSpPr bwMode="auto">
          <a:xfrm>
            <a:off x="2071512" y="1428773"/>
            <a:ext cx="1745934" cy="2428875"/>
            <a:chOff x="2071688" y="1428748"/>
            <a:chExt cx="1748868" cy="2428875"/>
          </a:xfrm>
        </p:grpSpPr>
        <p:sp>
          <p:nvSpPr>
            <p:cNvPr id="12" name="Down Arrow 11"/>
            <p:cNvSpPr/>
            <p:nvPr/>
          </p:nvSpPr>
          <p:spPr>
            <a:xfrm>
              <a:off x="2429299" y="3428998"/>
              <a:ext cx="285523"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901" name="TextBox 9"/>
            <p:cNvSpPr txBox="1">
              <a:spLocks noChangeArrowheads="1"/>
            </p:cNvSpPr>
            <p:nvPr/>
          </p:nvSpPr>
          <p:spPr bwMode="auto">
            <a:xfrm>
              <a:off x="2071688" y="3071811"/>
              <a:ext cx="9855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400">
                  <a:solidFill>
                    <a:srgbClr val="000000"/>
                  </a:solidFill>
                  <a:latin typeface="Calibri" pitchFamily="34" charset="0"/>
                  <a:cs typeface="+mn-cs"/>
                </a:rPr>
                <a:t>QT interval</a:t>
              </a:r>
              <a:endParaRPr lang="en-US" altLang="en-US" sz="1400">
                <a:solidFill>
                  <a:srgbClr val="000000"/>
                </a:solidFill>
                <a:latin typeface="Calibri" pitchFamily="34" charset="0"/>
                <a:cs typeface="+mn-cs"/>
              </a:endParaRPr>
            </a:p>
          </p:txBody>
        </p:sp>
        <p:sp>
          <p:nvSpPr>
            <p:cNvPr id="37902" name="TextBox 11"/>
            <p:cNvSpPr txBox="1">
              <a:spLocks noChangeArrowheads="1"/>
            </p:cNvSpPr>
            <p:nvPr/>
          </p:nvSpPr>
          <p:spPr bwMode="auto">
            <a:xfrm>
              <a:off x="3063952" y="1428748"/>
              <a:ext cx="7566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GB" altLang="en-US" sz="1800" b="1">
                  <a:solidFill>
                    <a:srgbClr val="000000"/>
                  </a:solidFill>
                  <a:latin typeface="Calibri" pitchFamily="34" charset="0"/>
                  <a:cs typeface="+mn-cs"/>
                </a:rPr>
                <a:t>r</a:t>
              </a:r>
              <a:r>
                <a:rPr lang="en-GB" altLang="en-US" sz="1800" b="1" baseline="30000">
                  <a:solidFill>
                    <a:srgbClr val="000000"/>
                  </a:solidFill>
                  <a:latin typeface="Calibri" pitchFamily="34" charset="0"/>
                  <a:cs typeface="+mn-cs"/>
                </a:rPr>
                <a:t>2</a:t>
              </a:r>
              <a:r>
                <a:rPr lang="en-GB" altLang="en-US" sz="1800" b="1">
                  <a:solidFill>
                    <a:srgbClr val="000000"/>
                  </a:solidFill>
                  <a:latin typeface="Calibri" pitchFamily="34" charset="0"/>
                  <a:cs typeface="+mn-cs"/>
                </a:rPr>
                <a:t>&lt;.02</a:t>
              </a:r>
              <a:endParaRPr lang="en-US" altLang="en-US" sz="1800" b="1">
                <a:solidFill>
                  <a:srgbClr val="000000"/>
                </a:solidFill>
                <a:latin typeface="Calibri" pitchFamily="34" charset="0"/>
                <a:cs typeface="+mn-cs"/>
              </a:endParaRPr>
            </a:p>
          </p:txBody>
        </p:sp>
      </p:grpSp>
      <p:sp>
        <p:nvSpPr>
          <p:cNvPr id="15" name="TextBox 12"/>
          <p:cNvSpPr txBox="1">
            <a:spLocks noChangeArrowheads="1"/>
          </p:cNvSpPr>
          <p:nvPr/>
        </p:nvSpPr>
        <p:spPr bwMode="auto">
          <a:xfrm>
            <a:off x="1459127" y="5827772"/>
            <a:ext cx="6220101" cy="461665"/>
          </a:xfrm>
          <a:prstGeom prst="rect">
            <a:avLst/>
          </a:prstGeom>
          <a:noFill/>
          <a:ln w="9525">
            <a:noFill/>
            <a:miter lim="800000"/>
            <a:headEnd/>
            <a:tailEnd/>
          </a:ln>
        </p:spPr>
        <p:txBody>
          <a:bodyPr wrap="none">
            <a:spAutoFit/>
          </a:bodyPr>
          <a:lstStyle/>
          <a:p>
            <a:pPr algn="ctr">
              <a:defRPr/>
            </a:pPr>
            <a:r>
              <a:rPr lang="en-GB" sz="2400" b="1" dirty="0">
                <a:solidFill>
                  <a:srgbClr val="000000"/>
                </a:solidFill>
                <a:latin typeface="Calibri" pitchFamily="34" charset="0"/>
                <a:cs typeface="+mn-cs"/>
              </a:rPr>
              <a:t>Multiple independent signals for multiple traits</a:t>
            </a:r>
            <a:endParaRPr lang="en-US" sz="2400" b="1" dirty="0">
              <a:solidFill>
                <a:srgbClr val="000000"/>
              </a:solidFill>
              <a:cs typeface="+mn-cs"/>
            </a:endParaRPr>
          </a:p>
        </p:txBody>
      </p:sp>
      <p:sp>
        <p:nvSpPr>
          <p:cNvPr id="16" name="Text Box 61"/>
          <p:cNvSpPr txBox="1">
            <a:spLocks noChangeArrowheads="1"/>
          </p:cNvSpPr>
          <p:nvPr/>
        </p:nvSpPr>
        <p:spPr bwMode="auto">
          <a:xfrm>
            <a:off x="1459127" y="328623"/>
            <a:ext cx="6353233" cy="769441"/>
          </a:xfrm>
          <a:prstGeom prst="rect">
            <a:avLst/>
          </a:prstGeom>
          <a:noFill/>
          <a:ln w="19050">
            <a:solidFill>
              <a:schemeClr val="tx1"/>
            </a:solidFill>
            <a:miter lim="800000"/>
            <a:headEnd/>
            <a:tailEnd/>
          </a:ln>
        </p:spPr>
        <p:txBody>
          <a:bodyPr wrap="square">
            <a:spAutoFit/>
          </a:bodyPr>
          <a:lstStyle/>
          <a:p>
            <a:pPr algn="ctr">
              <a:defRPr/>
            </a:pPr>
            <a:r>
              <a:rPr lang="en-US" sz="4400" b="1" i="1" dirty="0" smtClean="0">
                <a:solidFill>
                  <a:srgbClr val="4F81BD"/>
                </a:solidFill>
                <a:latin typeface="Calibri" panose="020F0502020204030204" pitchFamily="34" charset="0"/>
              </a:rPr>
              <a:t>KCNQ1</a:t>
            </a:r>
            <a:r>
              <a:rPr lang="en-US" sz="4400" b="1" dirty="0" smtClean="0">
                <a:solidFill>
                  <a:srgbClr val="4F81BD"/>
                </a:solidFill>
                <a:latin typeface="Calibri" panose="020F0502020204030204" pitchFamily="34" charset="0"/>
              </a:rPr>
              <a:t> (chromosome 11)</a:t>
            </a:r>
            <a:endParaRPr lang="en-US" sz="4400" i="1" dirty="0">
              <a:solidFill>
                <a:srgbClr val="000000"/>
              </a:solidFill>
              <a:latin typeface="Calibri" pitchFamily="34" charset="0"/>
              <a:cs typeface="+mn-cs"/>
            </a:endParaRPr>
          </a:p>
        </p:txBody>
      </p:sp>
      <p:sp>
        <p:nvSpPr>
          <p:cNvPr id="37899" name="Rectangle 20"/>
          <p:cNvSpPr>
            <a:spLocks noChangeArrowheads="1"/>
          </p:cNvSpPr>
          <p:nvPr/>
        </p:nvSpPr>
        <p:spPr bwMode="auto">
          <a:xfrm>
            <a:off x="5796136" y="6446867"/>
            <a:ext cx="46538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0" hangingPunct="0"/>
            <a:r>
              <a:rPr lang="en-US" altLang="en-US" sz="1800" dirty="0">
                <a:solidFill>
                  <a:srgbClr val="000000"/>
                </a:solidFill>
                <a:latin typeface="Calibri" pitchFamily="34" charset="0"/>
                <a:cs typeface="+mn-cs"/>
              </a:rPr>
              <a:t>Slide courtesy of Mark McCarthy</a:t>
            </a:r>
          </a:p>
        </p:txBody>
      </p:sp>
    </p:spTree>
    <p:extLst>
      <p:ext uri="{BB962C8B-B14F-4D97-AF65-F5344CB8AC3E}">
        <p14:creationId xmlns:p14="http://schemas.microsoft.com/office/powerpoint/2010/main" xmlns="" val="363960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7A75E3-1EBC-4804-9652-52B3E40CBB35}" type="slidenum">
              <a:rPr lang="en-US" altLang="en-US" smtClean="0">
                <a:solidFill>
                  <a:srgbClr val="FFFFFF"/>
                </a:solidFill>
              </a:rPr>
              <a:pPr>
                <a:defRPr/>
              </a:pPr>
              <a:t>29</a:t>
            </a:fld>
            <a:endParaRPr lang="en-US" altLang="en-US">
              <a:solidFill>
                <a:srgbClr val="FFFFFF"/>
              </a:solidFill>
            </a:endParaRPr>
          </a:p>
        </p:txBody>
      </p:sp>
      <p:sp>
        <p:nvSpPr>
          <p:cNvPr id="3" name="Rectangle 2"/>
          <p:cNvSpPr txBox="1">
            <a:spLocks noChangeArrowheads="1"/>
          </p:cNvSpPr>
          <p:nvPr/>
        </p:nvSpPr>
        <p:spPr bwMode="auto">
          <a:xfrm>
            <a:off x="457200" y="32420"/>
            <a:ext cx="8229600" cy="876300"/>
          </a:xfrm>
          <a:prstGeom prst="rect">
            <a:avLst/>
          </a:prstGeom>
          <a:noFill/>
          <a:ln w="9525">
            <a:noFill/>
            <a:miter lim="800000"/>
            <a:headEnd/>
            <a:tailEnd/>
          </a:ln>
        </p:spPr>
        <p:txBody>
          <a:bodyPr anchor="ctr"/>
          <a:lstStyle/>
          <a:p>
            <a:pPr algn="ctr">
              <a:defRPr/>
            </a:pPr>
            <a:r>
              <a:rPr lang="en-US" sz="4400" b="1" dirty="0" smtClean="0">
                <a:solidFill>
                  <a:srgbClr val="4F81BD"/>
                </a:solidFill>
                <a:latin typeface="Calibri" panose="020F0502020204030204" pitchFamily="34" charset="0"/>
              </a:rPr>
              <a:t>Next steps</a:t>
            </a:r>
            <a:endParaRPr lang="en-US" sz="4400" kern="0" dirty="0">
              <a:solidFill>
                <a:srgbClr val="000000"/>
              </a:solidFill>
              <a:latin typeface="Calibri" panose="020F0502020204030204" pitchFamily="34" charset="0"/>
              <a:cs typeface="Times New Roman" pitchFamily="18" charset="0"/>
            </a:endParaRPr>
          </a:p>
        </p:txBody>
      </p:sp>
      <p:sp>
        <p:nvSpPr>
          <p:cNvPr id="4" name="Rectangle 3"/>
          <p:cNvSpPr txBox="1">
            <a:spLocks noChangeArrowheads="1"/>
          </p:cNvSpPr>
          <p:nvPr/>
        </p:nvSpPr>
        <p:spPr bwMode="auto">
          <a:xfrm>
            <a:off x="191935" y="980653"/>
            <a:ext cx="8723489" cy="5400675"/>
          </a:xfrm>
          <a:prstGeom prst="rect">
            <a:avLst/>
          </a:prstGeom>
          <a:noFill/>
          <a:ln w="9525">
            <a:noFill/>
            <a:miter lim="800000"/>
            <a:headEnd/>
            <a:tailEnd/>
          </a:ln>
        </p:spPr>
        <p:txBody>
          <a:bodyPr/>
          <a:lstStyle/>
          <a:p>
            <a:pPr marL="342900" indent="-342900">
              <a:spcBef>
                <a:spcPct val="70000"/>
              </a:spcBef>
              <a:buFontTx/>
              <a:buChar char="•"/>
              <a:defRPr/>
            </a:pPr>
            <a:r>
              <a:rPr lang="en-US" sz="3200" kern="0" dirty="0">
                <a:solidFill>
                  <a:srgbClr val="000000"/>
                </a:solidFill>
                <a:latin typeface="Calibri" panose="020F0502020204030204" pitchFamily="34" charset="0"/>
                <a:cs typeface="+mn-cs"/>
              </a:rPr>
              <a:t>GWAS meta-analysis remarkably successful identifying T2D-associated common variants; still much to find</a:t>
            </a:r>
          </a:p>
          <a:p>
            <a:pPr marL="342900" indent="-342900">
              <a:spcBef>
                <a:spcPct val="70000"/>
              </a:spcBef>
              <a:buFontTx/>
              <a:buChar char="•"/>
              <a:defRPr/>
            </a:pPr>
            <a:r>
              <a:rPr lang="en-US" sz="3200" kern="0" dirty="0">
                <a:solidFill>
                  <a:srgbClr val="000000"/>
                </a:solidFill>
                <a:latin typeface="Calibri" panose="020F0502020204030204" pitchFamily="34" charset="0"/>
                <a:cs typeface="+mn-cs"/>
              </a:rPr>
              <a:t>Additional common variants:  </a:t>
            </a:r>
          </a:p>
          <a:p>
            <a:pPr marL="800100" lvl="1" indent="-342900">
              <a:spcBef>
                <a:spcPts val="600"/>
              </a:spcBef>
              <a:buFontTx/>
              <a:buChar char="•"/>
              <a:defRPr/>
            </a:pPr>
            <a:r>
              <a:rPr lang="en-US" sz="2800" kern="0" dirty="0">
                <a:solidFill>
                  <a:srgbClr val="000000"/>
                </a:solidFill>
                <a:latin typeface="Calibri" panose="020F0502020204030204" pitchFamily="34" charset="0"/>
                <a:cs typeface="+mn-cs"/>
              </a:rPr>
              <a:t>Additional GWAS (in other ancestry groups)</a:t>
            </a:r>
          </a:p>
          <a:p>
            <a:pPr marL="800100" lvl="1" indent="-342900">
              <a:spcBef>
                <a:spcPts val="600"/>
              </a:spcBef>
              <a:buFontTx/>
              <a:buChar char="•"/>
              <a:defRPr/>
            </a:pPr>
            <a:r>
              <a:rPr lang="en-US" sz="2800" kern="0" dirty="0" smtClean="0">
                <a:solidFill>
                  <a:srgbClr val="000000"/>
                </a:solidFill>
                <a:latin typeface="Calibri" panose="020F0502020204030204" pitchFamily="34" charset="0"/>
                <a:cs typeface="+mn-cs"/>
              </a:rPr>
              <a:t>More detailed imputation:  larger sequenced reference sets</a:t>
            </a:r>
            <a:endParaRPr lang="en-US" sz="2800" kern="0" dirty="0">
              <a:solidFill>
                <a:srgbClr val="000000"/>
              </a:solidFill>
              <a:latin typeface="Calibri" panose="020F0502020204030204" pitchFamily="34" charset="0"/>
              <a:cs typeface="+mn-cs"/>
            </a:endParaRPr>
          </a:p>
          <a:p>
            <a:pPr marL="800100" lvl="1" indent="-342900">
              <a:spcBef>
                <a:spcPts val="600"/>
              </a:spcBef>
              <a:buFontTx/>
              <a:buChar char="•"/>
              <a:defRPr/>
            </a:pPr>
            <a:r>
              <a:rPr lang="en-US" sz="2800" kern="0" dirty="0">
                <a:solidFill>
                  <a:srgbClr val="000000"/>
                </a:solidFill>
                <a:latin typeface="Calibri" panose="020F0502020204030204" pitchFamily="34" charset="0"/>
                <a:cs typeface="+mn-cs"/>
              </a:rPr>
              <a:t>Further follow-up:  e.g. </a:t>
            </a:r>
            <a:r>
              <a:rPr lang="en-US" sz="2800" kern="0" dirty="0" err="1" smtClean="0">
                <a:solidFill>
                  <a:srgbClr val="000000"/>
                </a:solidFill>
                <a:latin typeface="Calibri" panose="020F0502020204030204" pitchFamily="34" charset="0"/>
                <a:cs typeface="+mn-cs"/>
              </a:rPr>
              <a:t>Metabochip</a:t>
            </a:r>
            <a:endParaRPr lang="en-US" sz="2800" kern="0" dirty="0">
              <a:solidFill>
                <a:srgbClr val="000000"/>
              </a:solidFill>
              <a:latin typeface="Calibri" panose="020F0502020204030204" pitchFamily="34" charset="0"/>
              <a:cs typeface="+mn-cs"/>
            </a:endParaRPr>
          </a:p>
          <a:p>
            <a:pPr marL="342900" indent="-342900">
              <a:spcBef>
                <a:spcPct val="70000"/>
              </a:spcBef>
              <a:buFontTx/>
              <a:buChar char="•"/>
              <a:defRPr/>
            </a:pPr>
            <a:r>
              <a:rPr lang="en-US" sz="3200" kern="0" dirty="0">
                <a:solidFill>
                  <a:srgbClr val="000000"/>
                </a:solidFill>
                <a:latin typeface="Calibri" panose="020F0502020204030204" pitchFamily="34" charset="0"/>
                <a:cs typeface="+mn-cs"/>
              </a:rPr>
              <a:t>Additional (less common) T2D variants:  </a:t>
            </a:r>
            <a:r>
              <a:rPr lang="en-US" sz="3200" kern="0" dirty="0" err="1" smtClean="0">
                <a:solidFill>
                  <a:srgbClr val="000000"/>
                </a:solidFill>
                <a:latin typeface="Calibri" panose="020F0502020204030204" pitchFamily="34" charset="0"/>
                <a:cs typeface="+mn-cs"/>
              </a:rPr>
              <a:t>exome</a:t>
            </a:r>
            <a:r>
              <a:rPr lang="en-US" sz="3200" kern="0" dirty="0" smtClean="0">
                <a:solidFill>
                  <a:srgbClr val="000000"/>
                </a:solidFill>
                <a:latin typeface="Calibri" panose="020F0502020204030204" pitchFamily="34" charset="0"/>
                <a:cs typeface="+mn-cs"/>
              </a:rPr>
              <a:t> </a:t>
            </a:r>
            <a:r>
              <a:rPr lang="en-US" sz="3200" kern="0" dirty="0">
                <a:solidFill>
                  <a:srgbClr val="000000"/>
                </a:solidFill>
                <a:latin typeface="Calibri" panose="020F0502020204030204" pitchFamily="34" charset="0"/>
                <a:cs typeface="+mn-cs"/>
              </a:rPr>
              <a:t>chip and large-scale re-sequencing</a:t>
            </a:r>
          </a:p>
          <a:p>
            <a:pPr marL="742950" lvl="1" indent="-285750">
              <a:spcBef>
                <a:spcPct val="20000"/>
              </a:spcBef>
              <a:buFontTx/>
              <a:buChar char="–"/>
              <a:defRPr/>
            </a:pPr>
            <a:endParaRPr lang="en-US" sz="2800" kern="0" dirty="0">
              <a:solidFill>
                <a:srgbClr val="FFFFFF"/>
              </a:solidFill>
              <a:latin typeface="Times New Roman" pitchFamily="18" charset="0"/>
              <a:cs typeface="+mn-cs"/>
            </a:endParaRPr>
          </a:p>
        </p:txBody>
      </p:sp>
    </p:spTree>
    <p:extLst>
      <p:ext uri="{BB962C8B-B14F-4D97-AF65-F5344CB8AC3E}">
        <p14:creationId xmlns:p14="http://schemas.microsoft.com/office/powerpoint/2010/main" xmlns="" val="377327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E24833E0-B6D1-40B2-80C9-FAD0C38C8E4E}" type="slidenum">
              <a:rPr lang="en-US" altLang="en-US">
                <a:solidFill>
                  <a:srgbClr val="FFFFFF"/>
                </a:solidFill>
              </a:rPr>
              <a:pPr/>
              <a:t>3</a:t>
            </a:fld>
            <a:endParaRPr lang="en-US" altLang="en-US">
              <a:solidFill>
                <a:srgbClr val="FFFFFF"/>
              </a:solidFill>
            </a:endParaRPr>
          </a:p>
        </p:txBody>
      </p:sp>
      <p:sp>
        <p:nvSpPr>
          <p:cNvPr id="2266114" name="Text Box 2"/>
          <p:cNvSpPr txBox="1">
            <a:spLocks noChangeArrowheads="1"/>
          </p:cNvSpPr>
          <p:nvPr/>
        </p:nvSpPr>
        <p:spPr bwMode="auto">
          <a:xfrm>
            <a:off x="177808" y="149340"/>
            <a:ext cx="5285421" cy="984885"/>
          </a:xfrm>
          <a:prstGeom prst="rect">
            <a:avLst/>
          </a:prstGeom>
          <a:noFill/>
          <a:ln>
            <a:noFill/>
          </a:ln>
          <a:effectLst>
            <a:outerShdw dist="35921" dir="2700000" algn="ctr" rotWithShape="0">
              <a:srgbClr val="808080">
                <a:alpha val="39999"/>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altLang="en-US" sz="2900" b="1" dirty="0" smtClean="0">
                <a:solidFill>
                  <a:srgbClr val="000099"/>
                </a:solidFill>
                <a:latin typeface="Gill Sans" pitchFamily="1" charset="0"/>
                <a:ea typeface="ＭＳ Ｐゴシック" pitchFamily="34" charset="-128"/>
              </a:rPr>
              <a:t>Progress in identifying gene </a:t>
            </a:r>
          </a:p>
          <a:p>
            <a:pPr eaLnBrk="0" hangingPunct="0"/>
            <a:r>
              <a:rPr lang="en-US" altLang="en-US" sz="2900" b="1" dirty="0" smtClean="0">
                <a:solidFill>
                  <a:srgbClr val="000099"/>
                </a:solidFill>
                <a:latin typeface="Gill Sans" pitchFamily="1" charset="0"/>
                <a:ea typeface="ＭＳ Ｐゴシック" pitchFamily="34" charset="-128"/>
              </a:rPr>
              <a:t>variants for common traits</a:t>
            </a:r>
          </a:p>
        </p:txBody>
      </p:sp>
      <p:sp>
        <p:nvSpPr>
          <p:cNvPr id="2266115" name="Line 3"/>
          <p:cNvSpPr>
            <a:spLocks noChangeShapeType="1"/>
          </p:cNvSpPr>
          <p:nvPr/>
        </p:nvSpPr>
        <p:spPr bwMode="auto">
          <a:xfrm>
            <a:off x="-50800" y="5562600"/>
            <a:ext cx="9194800" cy="0"/>
          </a:xfrm>
          <a:prstGeom prst="line">
            <a:avLst/>
          </a:prstGeom>
          <a:noFill/>
          <a:ln w="190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endParaRPr lang="en-US" sz="4400" smtClean="0">
              <a:solidFill>
                <a:srgbClr val="FFFFFF"/>
              </a:solidFill>
              <a:latin typeface="Times New Roman" pitchFamily="18" charset="0"/>
            </a:endParaRPr>
          </a:p>
        </p:txBody>
      </p:sp>
      <p:sp>
        <p:nvSpPr>
          <p:cNvPr id="2266116" name="Rectangle 4"/>
          <p:cNvSpPr>
            <a:spLocks noChangeArrowheads="1"/>
          </p:cNvSpPr>
          <p:nvPr/>
        </p:nvSpPr>
        <p:spPr bwMode="auto">
          <a:xfrm>
            <a:off x="254000" y="1219262"/>
            <a:ext cx="2209800" cy="3139321"/>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altLang="en-US" b="1" i="1" dirty="0" smtClean="0">
                <a:solidFill>
                  <a:srgbClr val="CDC7C2"/>
                </a:solidFill>
                <a:latin typeface="Gill Sans" pitchFamily="1" charset="0"/>
                <a:ea typeface="ＭＳ Ｐゴシック" pitchFamily="34" charset="-128"/>
              </a:rPr>
              <a:t>Cholesterol</a:t>
            </a:r>
          </a:p>
          <a:p>
            <a:pPr eaLnBrk="0" hangingPunct="0"/>
            <a:r>
              <a:rPr lang="en-US" altLang="en-US" b="1" i="1" dirty="0" smtClean="0">
                <a:solidFill>
                  <a:srgbClr val="008000"/>
                </a:solidFill>
                <a:latin typeface="Gill Sans" pitchFamily="1" charset="0"/>
                <a:ea typeface="ＭＳ Ｐゴシック" pitchFamily="34" charset="-128"/>
              </a:rPr>
              <a:t>Obesity</a:t>
            </a:r>
            <a:endParaRPr lang="en-US" altLang="en-US" b="1" i="1" dirty="0" smtClean="0">
              <a:solidFill>
                <a:srgbClr val="FFFFFF"/>
              </a:solidFill>
              <a:latin typeface="Gill Sans" pitchFamily="1" charset="0"/>
              <a:ea typeface="ＭＳ Ｐゴシック" pitchFamily="34" charset="-128"/>
            </a:endParaRPr>
          </a:p>
          <a:p>
            <a:pPr eaLnBrk="0" hangingPunct="0"/>
            <a:r>
              <a:rPr lang="en-US" altLang="en-US" b="1" i="1" dirty="0" smtClean="0">
                <a:solidFill>
                  <a:srgbClr val="FF0000"/>
                </a:solidFill>
                <a:latin typeface="Gill Sans" pitchFamily="1" charset="0"/>
                <a:ea typeface="ＭＳ Ｐゴシック" pitchFamily="34" charset="-128"/>
              </a:rPr>
              <a:t>Myocardial infarction</a:t>
            </a:r>
          </a:p>
          <a:p>
            <a:pPr eaLnBrk="0" hangingPunct="0"/>
            <a:r>
              <a:rPr lang="en-US" altLang="en-US" b="1" i="1" dirty="0" smtClean="0">
                <a:solidFill>
                  <a:srgbClr val="FF8000"/>
                </a:solidFill>
                <a:latin typeface="Gill Sans" pitchFamily="1" charset="0"/>
                <a:ea typeface="ＭＳ Ｐゴシック" pitchFamily="34" charset="-128"/>
              </a:rPr>
              <a:t>QT interval</a:t>
            </a:r>
            <a:endParaRPr lang="en-US" altLang="en-US" b="1" i="1" dirty="0" smtClean="0">
              <a:solidFill>
                <a:srgbClr val="FF0000"/>
              </a:solidFill>
              <a:latin typeface="Gill Sans" pitchFamily="1" charset="0"/>
              <a:ea typeface="ＭＳ Ｐゴシック" pitchFamily="34" charset="-128"/>
            </a:endParaRPr>
          </a:p>
          <a:p>
            <a:pPr eaLnBrk="0" hangingPunct="0"/>
            <a:r>
              <a:rPr lang="en-US" altLang="en-US" b="1" i="1" dirty="0" smtClean="0">
                <a:solidFill>
                  <a:srgbClr val="FF8000"/>
                </a:solidFill>
                <a:latin typeface="Gill Sans" pitchFamily="1" charset="0"/>
                <a:ea typeface="ＭＳ Ｐゴシック" pitchFamily="34" charset="-128"/>
              </a:rPr>
              <a:t>Atrial fibrillation</a:t>
            </a:r>
            <a:endParaRPr lang="en-US" altLang="en-US" b="1" i="1" dirty="0" smtClean="0">
              <a:solidFill>
                <a:srgbClr val="FF00FF"/>
              </a:solidFill>
              <a:latin typeface="Gill Sans" pitchFamily="1" charset="0"/>
              <a:ea typeface="ＭＳ Ｐゴシック" pitchFamily="34" charset="-128"/>
            </a:endParaRPr>
          </a:p>
          <a:p>
            <a:pPr eaLnBrk="0" hangingPunct="0"/>
            <a:r>
              <a:rPr lang="en-US" altLang="en-US" b="1" i="1" dirty="0" smtClean="0">
                <a:solidFill>
                  <a:srgbClr val="FF0000"/>
                </a:solidFill>
                <a:latin typeface="Gill Sans" pitchFamily="1" charset="0"/>
                <a:ea typeface="ＭＳ Ｐゴシック" pitchFamily="34" charset="-128"/>
              </a:rPr>
              <a:t>Type 2 diabetes</a:t>
            </a:r>
            <a:r>
              <a:rPr lang="en-US" altLang="en-US" b="1" i="1" dirty="0" smtClean="0">
                <a:solidFill>
                  <a:srgbClr val="800000"/>
                </a:solidFill>
                <a:latin typeface="Gill Sans" pitchFamily="1" charset="0"/>
                <a:ea typeface="ＭＳ Ｐゴシック" pitchFamily="34" charset="-128"/>
              </a:rPr>
              <a:t> </a:t>
            </a:r>
          </a:p>
          <a:p>
            <a:pPr eaLnBrk="0" hangingPunct="0"/>
            <a:r>
              <a:rPr lang="en-US" altLang="en-US" b="1" i="1" dirty="0" smtClean="0">
                <a:solidFill>
                  <a:srgbClr val="993366"/>
                </a:solidFill>
                <a:latin typeface="Gill Sans" pitchFamily="1" charset="0"/>
                <a:ea typeface="ＭＳ Ｐゴシック" pitchFamily="34" charset="-128"/>
              </a:rPr>
              <a:t>Prostate cancer</a:t>
            </a:r>
          </a:p>
          <a:p>
            <a:pPr eaLnBrk="0" hangingPunct="0"/>
            <a:r>
              <a:rPr lang="en-US" altLang="en-US" b="1" i="1" dirty="0" smtClean="0">
                <a:solidFill>
                  <a:srgbClr val="FF00FF"/>
                </a:solidFill>
                <a:latin typeface="Gill Sans" pitchFamily="1" charset="0"/>
                <a:ea typeface="ＭＳ Ｐゴシック" pitchFamily="34" charset="-128"/>
              </a:rPr>
              <a:t>Breast cancer</a:t>
            </a:r>
          </a:p>
          <a:p>
            <a:pPr eaLnBrk="0" hangingPunct="0"/>
            <a:r>
              <a:rPr lang="en-US" altLang="en-US" b="1" i="1" dirty="0" smtClean="0">
                <a:solidFill>
                  <a:srgbClr val="FFFF00"/>
                </a:solidFill>
                <a:latin typeface="Gill Sans" pitchFamily="1" charset="0"/>
                <a:ea typeface="ＭＳ Ｐゴシック" pitchFamily="34" charset="-128"/>
              </a:rPr>
              <a:t>Colon cancer</a:t>
            </a:r>
          </a:p>
          <a:p>
            <a:pPr eaLnBrk="0" hangingPunct="0"/>
            <a:r>
              <a:rPr lang="en-US" altLang="en-US" b="1" i="1" dirty="0" smtClean="0">
                <a:solidFill>
                  <a:srgbClr val="FFE957"/>
                </a:solidFill>
                <a:latin typeface="Gill Sans" pitchFamily="1" charset="0"/>
                <a:ea typeface="ＭＳ Ｐゴシック" pitchFamily="34" charset="-128"/>
              </a:rPr>
              <a:t>Height</a:t>
            </a:r>
            <a:endParaRPr lang="en-US" altLang="en-US" b="1" i="1" dirty="0" smtClean="0">
              <a:solidFill>
                <a:srgbClr val="333333"/>
              </a:solidFill>
              <a:latin typeface="Gill Sans" pitchFamily="1" charset="0"/>
              <a:ea typeface="ＭＳ Ｐゴシック" pitchFamily="34" charset="-128"/>
            </a:endParaRPr>
          </a:p>
        </p:txBody>
      </p:sp>
      <p:grpSp>
        <p:nvGrpSpPr>
          <p:cNvPr id="2266117" name="Group 5"/>
          <p:cNvGrpSpPr>
            <a:grpSpLocks/>
          </p:cNvGrpSpPr>
          <p:nvPr/>
        </p:nvGrpSpPr>
        <p:grpSpPr bwMode="auto">
          <a:xfrm>
            <a:off x="2603398" y="5270500"/>
            <a:ext cx="1003300" cy="1054100"/>
            <a:chOff x="1744" y="3320"/>
            <a:chExt cx="632" cy="664"/>
          </a:xfrm>
        </p:grpSpPr>
        <p:sp>
          <p:nvSpPr>
            <p:cNvPr id="2266118" name="Line 6"/>
            <p:cNvSpPr>
              <a:spLocks noChangeShapeType="1"/>
            </p:cNvSpPr>
            <p:nvPr/>
          </p:nvSpPr>
          <p:spPr bwMode="auto">
            <a:xfrm>
              <a:off x="2032" y="3504"/>
              <a:ext cx="0" cy="1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19" name="Rectangle 7"/>
            <p:cNvSpPr>
              <a:spLocks noChangeArrowheads="1"/>
            </p:cNvSpPr>
            <p:nvPr/>
          </p:nvSpPr>
          <p:spPr bwMode="auto">
            <a:xfrm>
              <a:off x="1776" y="3320"/>
              <a:ext cx="600"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1600" b="1" i="1" smtClean="0">
                  <a:solidFill>
                    <a:srgbClr val="FF0000"/>
                  </a:solidFill>
                  <a:latin typeface="Gill Sans" pitchFamily="1" charset="0"/>
                  <a:ea typeface="ＭＳ Ｐゴシック" pitchFamily="34" charset="-128"/>
                </a:rPr>
                <a:t>KCNJ11</a:t>
              </a:r>
            </a:p>
          </p:txBody>
        </p:sp>
        <p:sp>
          <p:nvSpPr>
            <p:cNvPr id="2266120" name="Text Box 8"/>
            <p:cNvSpPr txBox="1">
              <a:spLocks noChangeArrowheads="1"/>
            </p:cNvSpPr>
            <p:nvPr/>
          </p:nvSpPr>
          <p:spPr bwMode="auto">
            <a:xfrm>
              <a:off x="1744" y="3696"/>
              <a:ext cx="5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smtClean="0">
                  <a:solidFill>
                    <a:srgbClr val="000070"/>
                  </a:solidFill>
                  <a:latin typeface="Gill Sans" pitchFamily="1" charset="0"/>
                  <a:ea typeface="ＭＳ Ｐゴシック" pitchFamily="34" charset="-128"/>
                </a:rPr>
                <a:t>2003</a:t>
              </a:r>
            </a:p>
          </p:txBody>
        </p:sp>
      </p:grpSp>
      <p:grpSp>
        <p:nvGrpSpPr>
          <p:cNvPr id="2266121" name="Group 9"/>
          <p:cNvGrpSpPr>
            <a:grpSpLocks/>
          </p:cNvGrpSpPr>
          <p:nvPr/>
        </p:nvGrpSpPr>
        <p:grpSpPr bwMode="auto">
          <a:xfrm>
            <a:off x="-87313" y="5270500"/>
            <a:ext cx="914400" cy="1054100"/>
            <a:chOff x="-55" y="3320"/>
            <a:chExt cx="576" cy="664"/>
          </a:xfrm>
        </p:grpSpPr>
        <p:sp>
          <p:nvSpPr>
            <p:cNvPr id="2266122" name="Text Box 10"/>
            <p:cNvSpPr txBox="1">
              <a:spLocks noChangeArrowheads="1"/>
            </p:cNvSpPr>
            <p:nvPr/>
          </p:nvSpPr>
          <p:spPr bwMode="auto">
            <a:xfrm>
              <a:off x="-55" y="3696"/>
              <a:ext cx="5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dirty="0" smtClean="0">
                  <a:solidFill>
                    <a:srgbClr val="000070"/>
                  </a:solidFill>
                  <a:latin typeface="Gill Sans" pitchFamily="1" charset="0"/>
                  <a:ea typeface="ＭＳ Ｐゴシック" pitchFamily="34" charset="-128"/>
                </a:rPr>
                <a:t>2000</a:t>
              </a:r>
            </a:p>
          </p:txBody>
        </p:sp>
        <p:sp>
          <p:nvSpPr>
            <p:cNvPr id="2266123" name="Line 11"/>
            <p:cNvSpPr>
              <a:spLocks noChangeShapeType="1"/>
            </p:cNvSpPr>
            <p:nvPr/>
          </p:nvSpPr>
          <p:spPr bwMode="auto">
            <a:xfrm>
              <a:off x="208" y="3504"/>
              <a:ext cx="0" cy="1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24" name="Rectangle 12"/>
            <p:cNvSpPr>
              <a:spLocks noChangeArrowheads="1"/>
            </p:cNvSpPr>
            <p:nvPr/>
          </p:nvSpPr>
          <p:spPr bwMode="auto">
            <a:xfrm>
              <a:off x="-51" y="3320"/>
              <a:ext cx="518" cy="213"/>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spcBef>
                  <a:spcPct val="20000"/>
                </a:spcBef>
              </a:pPr>
              <a:r>
                <a:rPr lang="en-US" altLang="en-US" sz="1600" b="1" i="1" smtClean="0">
                  <a:solidFill>
                    <a:srgbClr val="FF0000"/>
                  </a:solidFill>
                  <a:latin typeface="Gill Sans" pitchFamily="1" charset="0"/>
                  <a:ea typeface="ＭＳ Ｐゴシック" pitchFamily="34" charset="-128"/>
                </a:rPr>
                <a:t>PPAR</a:t>
              </a:r>
              <a:r>
                <a:rPr lang="en-US" altLang="en-US" sz="1600" i="1" smtClean="0">
                  <a:solidFill>
                    <a:srgbClr val="FFFFFF"/>
                  </a:solidFill>
                  <a:latin typeface="Symbol" pitchFamily="18" charset="2"/>
                  <a:ea typeface="ＭＳ Ｐゴシック" pitchFamily="34" charset="-128"/>
                  <a:sym typeface="Symbol" pitchFamily="18" charset="2"/>
                </a:rPr>
                <a:t></a:t>
              </a:r>
              <a:endParaRPr lang="en-US" altLang="en-US" sz="1600" i="1" smtClean="0">
                <a:solidFill>
                  <a:srgbClr val="FFFFFF"/>
                </a:solidFill>
                <a:latin typeface="Gill Sans" pitchFamily="1" charset="0"/>
                <a:ea typeface="ＭＳ Ｐゴシック" pitchFamily="34" charset="-128"/>
              </a:endParaRPr>
            </a:p>
          </p:txBody>
        </p:sp>
      </p:grpSp>
      <p:grpSp>
        <p:nvGrpSpPr>
          <p:cNvPr id="2266125" name="Group 13"/>
          <p:cNvGrpSpPr>
            <a:grpSpLocks/>
          </p:cNvGrpSpPr>
          <p:nvPr/>
        </p:nvGrpSpPr>
        <p:grpSpPr bwMode="auto">
          <a:xfrm>
            <a:off x="784578" y="4996068"/>
            <a:ext cx="914400" cy="1328737"/>
            <a:chOff x="496" y="3147"/>
            <a:chExt cx="576" cy="837"/>
          </a:xfrm>
        </p:grpSpPr>
        <p:sp>
          <p:nvSpPr>
            <p:cNvPr id="2266126" name="Line 14"/>
            <p:cNvSpPr>
              <a:spLocks noChangeShapeType="1"/>
            </p:cNvSpPr>
            <p:nvPr/>
          </p:nvSpPr>
          <p:spPr bwMode="auto">
            <a:xfrm>
              <a:off x="784" y="3504"/>
              <a:ext cx="0" cy="1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27" name="Text Box 15"/>
            <p:cNvSpPr txBox="1">
              <a:spLocks noChangeArrowheads="1"/>
            </p:cNvSpPr>
            <p:nvPr/>
          </p:nvSpPr>
          <p:spPr bwMode="auto">
            <a:xfrm>
              <a:off x="496" y="3696"/>
              <a:ext cx="5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smtClean="0">
                  <a:solidFill>
                    <a:srgbClr val="000070"/>
                  </a:solidFill>
                  <a:latin typeface="Gill Sans" pitchFamily="1" charset="0"/>
                  <a:ea typeface="ＭＳ Ｐゴシック" pitchFamily="34" charset="-128"/>
                </a:rPr>
                <a:t>2001</a:t>
              </a:r>
            </a:p>
          </p:txBody>
        </p:sp>
        <p:sp>
          <p:nvSpPr>
            <p:cNvPr id="2266128" name="Rectangle 16"/>
            <p:cNvSpPr>
              <a:spLocks noChangeArrowheads="1"/>
            </p:cNvSpPr>
            <p:nvPr/>
          </p:nvSpPr>
          <p:spPr bwMode="auto">
            <a:xfrm>
              <a:off x="547" y="3147"/>
              <a:ext cx="475" cy="368"/>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en-US" sz="1600" i="1" smtClean="0">
                  <a:solidFill>
                    <a:srgbClr val="5B87F2"/>
                  </a:solidFill>
                  <a:latin typeface="Gill Sans" pitchFamily="1" charset="0"/>
                  <a:ea typeface="ＭＳ Ｐゴシック" pitchFamily="34" charset="-128"/>
                </a:rPr>
                <a:t>IBD5</a:t>
              </a:r>
            </a:p>
            <a:p>
              <a:pPr algn="ctr" eaLnBrk="0" hangingPunct="0"/>
              <a:r>
                <a:rPr lang="en-US" altLang="en-US" sz="1600" b="1" i="1" smtClean="0">
                  <a:solidFill>
                    <a:srgbClr val="5B87F2"/>
                  </a:solidFill>
                  <a:latin typeface="Gill Sans" pitchFamily="1" charset="0"/>
                  <a:ea typeface="ＭＳ Ｐゴシック" pitchFamily="34" charset="-128"/>
                </a:rPr>
                <a:t>NOD2</a:t>
              </a:r>
            </a:p>
          </p:txBody>
        </p:sp>
      </p:grpSp>
      <p:sp>
        <p:nvSpPr>
          <p:cNvPr id="2266129" name="Line 17"/>
          <p:cNvSpPr>
            <a:spLocks noChangeShapeType="1"/>
          </p:cNvSpPr>
          <p:nvPr/>
        </p:nvSpPr>
        <p:spPr bwMode="auto">
          <a:xfrm>
            <a:off x="4881034" y="5562600"/>
            <a:ext cx="0" cy="22860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30" name="Text Box 18"/>
          <p:cNvSpPr txBox="1">
            <a:spLocks noChangeArrowheads="1"/>
          </p:cNvSpPr>
          <p:nvPr/>
        </p:nvSpPr>
        <p:spPr bwMode="auto">
          <a:xfrm>
            <a:off x="4423834" y="5867400"/>
            <a:ext cx="9144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smtClean="0">
                <a:solidFill>
                  <a:srgbClr val="000070"/>
                </a:solidFill>
                <a:latin typeface="Gill Sans" pitchFamily="1" charset="0"/>
                <a:ea typeface="ＭＳ Ｐゴシック" pitchFamily="34" charset="-128"/>
              </a:rPr>
              <a:t>2005</a:t>
            </a:r>
          </a:p>
        </p:txBody>
      </p:sp>
      <p:sp>
        <p:nvSpPr>
          <p:cNvPr id="2266131" name="Text Box 19"/>
          <p:cNvSpPr txBox="1">
            <a:spLocks noChangeArrowheads="1"/>
          </p:cNvSpPr>
          <p:nvPr/>
        </p:nvSpPr>
        <p:spPr bwMode="auto">
          <a:xfrm>
            <a:off x="5451123" y="5867400"/>
            <a:ext cx="9144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altLang="en-US" sz="2400" b="1" smtClean="0">
                <a:solidFill>
                  <a:srgbClr val="000070"/>
                </a:solidFill>
                <a:latin typeface="Gill Sans" pitchFamily="1" charset="0"/>
                <a:ea typeface="ＭＳ Ｐゴシック" pitchFamily="34" charset="-128"/>
              </a:rPr>
              <a:t>2006</a:t>
            </a:r>
          </a:p>
        </p:txBody>
      </p:sp>
      <p:sp>
        <p:nvSpPr>
          <p:cNvPr id="2266132" name="Line 20"/>
          <p:cNvSpPr>
            <a:spLocks noChangeShapeType="1"/>
          </p:cNvSpPr>
          <p:nvPr/>
        </p:nvSpPr>
        <p:spPr bwMode="auto">
          <a:xfrm>
            <a:off x="5908323" y="5562600"/>
            <a:ext cx="0" cy="22860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grpSp>
        <p:nvGrpSpPr>
          <p:cNvPr id="2266133" name="Group 21"/>
          <p:cNvGrpSpPr>
            <a:grpSpLocks/>
          </p:cNvGrpSpPr>
          <p:nvPr/>
        </p:nvGrpSpPr>
        <p:grpSpPr bwMode="auto">
          <a:xfrm>
            <a:off x="1693496" y="5270500"/>
            <a:ext cx="930275" cy="1054100"/>
            <a:chOff x="1120" y="3320"/>
            <a:chExt cx="586" cy="664"/>
          </a:xfrm>
        </p:grpSpPr>
        <p:sp>
          <p:nvSpPr>
            <p:cNvPr id="2266134" name="Line 22"/>
            <p:cNvSpPr>
              <a:spLocks noChangeShapeType="1"/>
            </p:cNvSpPr>
            <p:nvPr/>
          </p:nvSpPr>
          <p:spPr bwMode="auto">
            <a:xfrm>
              <a:off x="1408" y="3504"/>
              <a:ext cx="0" cy="1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35" name="Text Box 23"/>
            <p:cNvSpPr txBox="1">
              <a:spLocks noChangeArrowheads="1"/>
            </p:cNvSpPr>
            <p:nvPr/>
          </p:nvSpPr>
          <p:spPr bwMode="auto">
            <a:xfrm>
              <a:off x="1120" y="3696"/>
              <a:ext cx="5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smtClean="0">
                  <a:solidFill>
                    <a:srgbClr val="000070"/>
                  </a:solidFill>
                  <a:latin typeface="Gill Sans" pitchFamily="1" charset="0"/>
                  <a:ea typeface="ＭＳ Ｐゴシック" pitchFamily="34" charset="-128"/>
                </a:rPr>
                <a:t>2002</a:t>
              </a:r>
            </a:p>
          </p:txBody>
        </p:sp>
        <p:sp>
          <p:nvSpPr>
            <p:cNvPr id="2266136" name="Rectangle 24"/>
            <p:cNvSpPr>
              <a:spLocks noChangeArrowheads="1"/>
            </p:cNvSpPr>
            <p:nvPr/>
          </p:nvSpPr>
          <p:spPr bwMode="auto">
            <a:xfrm>
              <a:off x="1189" y="3320"/>
              <a:ext cx="51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1600" i="1" smtClean="0">
                  <a:solidFill>
                    <a:srgbClr val="00FF80"/>
                  </a:solidFill>
                  <a:latin typeface="Gill Sans" pitchFamily="1" charset="0"/>
                  <a:ea typeface="ＭＳ Ｐゴシック" pitchFamily="34" charset="-128"/>
                </a:rPr>
                <a:t>CTLA4</a:t>
              </a:r>
            </a:p>
          </p:txBody>
        </p:sp>
      </p:grpSp>
      <p:grpSp>
        <p:nvGrpSpPr>
          <p:cNvPr id="2266137" name="Group 25"/>
          <p:cNvGrpSpPr>
            <a:grpSpLocks/>
          </p:cNvGrpSpPr>
          <p:nvPr/>
        </p:nvGrpSpPr>
        <p:grpSpPr bwMode="auto">
          <a:xfrm>
            <a:off x="3515083" y="5270500"/>
            <a:ext cx="1004889" cy="1054100"/>
            <a:chOff x="2320" y="3320"/>
            <a:chExt cx="633" cy="664"/>
          </a:xfrm>
        </p:grpSpPr>
        <p:sp>
          <p:nvSpPr>
            <p:cNvPr id="2266138" name="Line 26"/>
            <p:cNvSpPr>
              <a:spLocks noChangeShapeType="1"/>
            </p:cNvSpPr>
            <p:nvPr/>
          </p:nvSpPr>
          <p:spPr bwMode="auto">
            <a:xfrm>
              <a:off x="2608" y="3504"/>
              <a:ext cx="0" cy="1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39" name="Text Box 27"/>
            <p:cNvSpPr txBox="1">
              <a:spLocks noChangeArrowheads="1"/>
            </p:cNvSpPr>
            <p:nvPr/>
          </p:nvSpPr>
          <p:spPr bwMode="auto">
            <a:xfrm>
              <a:off x="2320" y="3696"/>
              <a:ext cx="5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smtClean="0">
                  <a:solidFill>
                    <a:srgbClr val="000070"/>
                  </a:solidFill>
                  <a:latin typeface="Gill Sans" pitchFamily="1" charset="0"/>
                  <a:ea typeface="ＭＳ Ｐゴシック" pitchFamily="34" charset="-128"/>
                </a:rPr>
                <a:t>2004</a:t>
              </a:r>
            </a:p>
          </p:txBody>
        </p:sp>
        <p:sp>
          <p:nvSpPr>
            <p:cNvPr id="2266140" name="Rectangle 28"/>
            <p:cNvSpPr>
              <a:spLocks noChangeArrowheads="1"/>
            </p:cNvSpPr>
            <p:nvPr/>
          </p:nvSpPr>
          <p:spPr bwMode="auto">
            <a:xfrm>
              <a:off x="2350" y="3320"/>
              <a:ext cx="60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1600" b="1" i="1" smtClean="0">
                  <a:solidFill>
                    <a:srgbClr val="00FF80"/>
                  </a:solidFill>
                  <a:latin typeface="Gill Sans" pitchFamily="1" charset="0"/>
                  <a:ea typeface="ＭＳ Ｐゴシック" pitchFamily="34" charset="-128"/>
                </a:rPr>
                <a:t>PTPN22</a:t>
              </a:r>
            </a:p>
          </p:txBody>
        </p:sp>
      </p:grpSp>
      <p:sp>
        <p:nvSpPr>
          <p:cNvPr id="2266141" name="Rectangle 29"/>
          <p:cNvSpPr>
            <a:spLocks noChangeArrowheads="1"/>
          </p:cNvSpPr>
          <p:nvPr/>
        </p:nvSpPr>
        <p:spPr bwMode="auto">
          <a:xfrm>
            <a:off x="2311502" y="1219200"/>
            <a:ext cx="3903633"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b="1" i="1" smtClean="0">
                <a:solidFill>
                  <a:srgbClr val="800000"/>
                </a:solidFill>
                <a:latin typeface="Gill Sans" pitchFamily="1" charset="0"/>
                <a:ea typeface="ＭＳ Ｐゴシック" pitchFamily="34" charset="-128"/>
              </a:rPr>
              <a:t>Age related macular degeneration</a:t>
            </a:r>
          </a:p>
          <a:p>
            <a:pPr eaLnBrk="0" hangingPunct="0"/>
            <a:r>
              <a:rPr lang="en-US" altLang="en-US" b="1" i="1" smtClean="0">
                <a:solidFill>
                  <a:srgbClr val="5B87F2"/>
                </a:solidFill>
                <a:latin typeface="Gill Sans" pitchFamily="1" charset="0"/>
                <a:ea typeface="ＭＳ Ｐゴシック" pitchFamily="34" charset="-128"/>
              </a:rPr>
              <a:t>Crohn’s disease</a:t>
            </a:r>
          </a:p>
          <a:p>
            <a:pPr eaLnBrk="0" hangingPunct="0"/>
            <a:r>
              <a:rPr lang="en-US" altLang="en-US" b="1" i="1" smtClean="0">
                <a:solidFill>
                  <a:srgbClr val="00FF80"/>
                </a:solidFill>
                <a:latin typeface="Gill Sans" pitchFamily="1" charset="0"/>
                <a:ea typeface="ＭＳ Ｐゴシック" pitchFamily="34" charset="-128"/>
              </a:rPr>
              <a:t>Type 1 diabetes</a:t>
            </a:r>
            <a:endParaRPr lang="en-US" altLang="en-US" b="1" i="1" smtClean="0">
              <a:solidFill>
                <a:srgbClr val="FFFFFF"/>
              </a:solidFill>
              <a:latin typeface="Gill Sans" pitchFamily="1" charset="0"/>
              <a:ea typeface="ＭＳ Ｐゴシック" pitchFamily="34" charset="-128"/>
            </a:endParaRPr>
          </a:p>
          <a:p>
            <a:pPr eaLnBrk="0" hangingPunct="0"/>
            <a:r>
              <a:rPr lang="en-US" altLang="en-US" b="1" i="1" smtClean="0">
                <a:solidFill>
                  <a:srgbClr val="808000"/>
                </a:solidFill>
                <a:latin typeface="Gill Sans" pitchFamily="1" charset="0"/>
                <a:ea typeface="ＭＳ Ｐゴシック" pitchFamily="34" charset="-128"/>
              </a:rPr>
              <a:t>Systemic lupus erythematosus</a:t>
            </a:r>
            <a:endParaRPr lang="en-US" altLang="en-US" b="1" i="1" smtClean="0">
              <a:solidFill>
                <a:srgbClr val="FF00FF"/>
              </a:solidFill>
              <a:latin typeface="Gill Sans" pitchFamily="1" charset="0"/>
              <a:ea typeface="ＭＳ Ｐゴシック" pitchFamily="34" charset="-128"/>
            </a:endParaRPr>
          </a:p>
          <a:p>
            <a:pPr eaLnBrk="0" hangingPunct="0"/>
            <a:r>
              <a:rPr lang="en-US" altLang="en-US" b="1" i="1" smtClean="0">
                <a:solidFill>
                  <a:srgbClr val="800080"/>
                </a:solidFill>
                <a:latin typeface="Gill Sans" pitchFamily="1" charset="0"/>
                <a:ea typeface="ＭＳ Ｐゴシック" pitchFamily="34" charset="-128"/>
              </a:rPr>
              <a:t>Asthma</a:t>
            </a:r>
          </a:p>
          <a:p>
            <a:pPr eaLnBrk="0" hangingPunct="0"/>
            <a:r>
              <a:rPr lang="en-US" altLang="en-US" b="1" i="1" smtClean="0">
                <a:solidFill>
                  <a:srgbClr val="333333"/>
                </a:solidFill>
                <a:latin typeface="Gill Sans" pitchFamily="1" charset="0"/>
                <a:ea typeface="ＭＳ Ｐゴシック" pitchFamily="34" charset="-128"/>
              </a:rPr>
              <a:t>Restless leg syndrome</a:t>
            </a:r>
          </a:p>
          <a:p>
            <a:pPr eaLnBrk="0" hangingPunct="0"/>
            <a:r>
              <a:rPr lang="en-US" altLang="en-US" b="1" i="1" smtClean="0">
                <a:solidFill>
                  <a:srgbClr val="245063"/>
                </a:solidFill>
                <a:latin typeface="Gill Sans" pitchFamily="1" charset="0"/>
                <a:ea typeface="ＭＳ Ｐゴシック" pitchFamily="34" charset="-128"/>
              </a:rPr>
              <a:t>Gallstone disease</a:t>
            </a:r>
          </a:p>
          <a:p>
            <a:pPr eaLnBrk="0" hangingPunct="0"/>
            <a:r>
              <a:rPr lang="en-US" altLang="en-US" b="1" i="1" smtClean="0">
                <a:solidFill>
                  <a:srgbClr val="808000"/>
                </a:solidFill>
                <a:latin typeface="Gill Sans" pitchFamily="1" charset="0"/>
                <a:ea typeface="ＭＳ Ｐゴシック" pitchFamily="34" charset="-128"/>
              </a:rPr>
              <a:t>Multiple sclerosis</a:t>
            </a:r>
          </a:p>
          <a:p>
            <a:pPr eaLnBrk="0" hangingPunct="0"/>
            <a:r>
              <a:rPr lang="en-US" altLang="en-US" b="1" i="1" smtClean="0">
                <a:solidFill>
                  <a:srgbClr val="808000"/>
                </a:solidFill>
                <a:latin typeface="Gill Sans" pitchFamily="1" charset="0"/>
                <a:ea typeface="ＭＳ Ｐゴシック" pitchFamily="34" charset="-128"/>
              </a:rPr>
              <a:t>Rheumatoid arthritis</a:t>
            </a:r>
            <a:endParaRPr lang="en-US" altLang="en-US" b="1" i="1" smtClean="0">
              <a:solidFill>
                <a:srgbClr val="5B87F2"/>
              </a:solidFill>
              <a:latin typeface="Gill Sans" pitchFamily="1" charset="0"/>
              <a:ea typeface="ＭＳ Ｐゴシック" pitchFamily="34" charset="-128"/>
            </a:endParaRPr>
          </a:p>
          <a:p>
            <a:pPr eaLnBrk="0" hangingPunct="0"/>
            <a:r>
              <a:rPr lang="en-US" altLang="en-US" b="1" i="1" smtClean="0">
                <a:solidFill>
                  <a:srgbClr val="804000"/>
                </a:solidFill>
                <a:latin typeface="Gill Sans" pitchFamily="1" charset="0"/>
                <a:ea typeface="ＭＳ Ｐゴシック" pitchFamily="34" charset="-128"/>
              </a:rPr>
              <a:t>Glaucoma</a:t>
            </a:r>
          </a:p>
        </p:txBody>
      </p:sp>
      <p:sp>
        <p:nvSpPr>
          <p:cNvPr id="2266142" name="Line 30"/>
          <p:cNvSpPr>
            <a:spLocks noChangeShapeType="1"/>
          </p:cNvSpPr>
          <p:nvPr/>
        </p:nvSpPr>
        <p:spPr bwMode="auto">
          <a:xfrm>
            <a:off x="7848600" y="5562600"/>
            <a:ext cx="0" cy="22860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US" sz="4400" smtClean="0">
              <a:solidFill>
                <a:srgbClr val="FFFFFF"/>
              </a:solidFill>
              <a:latin typeface="Times New Roman" pitchFamily="18" charset="0"/>
            </a:endParaRPr>
          </a:p>
        </p:txBody>
      </p:sp>
      <p:sp>
        <p:nvSpPr>
          <p:cNvPr id="2266143" name="Text Box 31"/>
          <p:cNvSpPr txBox="1">
            <a:spLocks noChangeArrowheads="1"/>
          </p:cNvSpPr>
          <p:nvPr/>
        </p:nvSpPr>
        <p:spPr bwMode="auto">
          <a:xfrm>
            <a:off x="7391400" y="5867400"/>
            <a:ext cx="9144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lang="en-US" altLang="en-US" sz="2400" b="1" smtClean="0">
                <a:solidFill>
                  <a:srgbClr val="000070"/>
                </a:solidFill>
                <a:latin typeface="Gill Sans" pitchFamily="1" charset="0"/>
                <a:ea typeface="ＭＳ Ｐゴシック" pitchFamily="34" charset="-128"/>
              </a:rPr>
              <a:t>2007</a:t>
            </a:r>
          </a:p>
        </p:txBody>
      </p:sp>
      <p:sp>
        <p:nvSpPr>
          <p:cNvPr id="2266144" name="Rectangle 32"/>
          <p:cNvSpPr>
            <a:spLocks noChangeArrowheads="1"/>
          </p:cNvSpPr>
          <p:nvPr/>
        </p:nvSpPr>
        <p:spPr bwMode="auto">
          <a:xfrm>
            <a:off x="4448773" y="4540251"/>
            <a:ext cx="865943"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en-US" sz="1600" b="1" i="1" smtClean="0">
                <a:solidFill>
                  <a:srgbClr val="00FF80"/>
                </a:solidFill>
                <a:latin typeface="Gill Sans" pitchFamily="1" charset="0"/>
                <a:ea typeface="ＭＳ Ｐゴシック" pitchFamily="34" charset="-128"/>
              </a:rPr>
              <a:t>CD25</a:t>
            </a:r>
            <a:endParaRPr lang="en-US" altLang="en-US" sz="1600" b="1" i="1" smtClean="0">
              <a:solidFill>
                <a:srgbClr val="808000"/>
              </a:solidFill>
              <a:latin typeface="Gill Sans" pitchFamily="1" charset="0"/>
              <a:ea typeface="ＭＳ Ｐゴシック" pitchFamily="34" charset="-128"/>
            </a:endParaRPr>
          </a:p>
          <a:p>
            <a:pPr algn="ctr" eaLnBrk="0" hangingPunct="0"/>
            <a:r>
              <a:rPr lang="en-US" altLang="en-US" sz="1600" b="1" i="1" smtClean="0">
                <a:solidFill>
                  <a:srgbClr val="808000"/>
                </a:solidFill>
                <a:latin typeface="Gill Sans" pitchFamily="1" charset="0"/>
                <a:ea typeface="ＭＳ Ｐゴシック" pitchFamily="34" charset="-128"/>
              </a:rPr>
              <a:t>IRF5</a:t>
            </a:r>
            <a:endParaRPr lang="en-US" altLang="en-US" sz="1600" b="1" i="1" smtClean="0">
              <a:solidFill>
                <a:srgbClr val="000080"/>
              </a:solidFill>
              <a:latin typeface="Gill Sans" pitchFamily="1" charset="0"/>
              <a:ea typeface="ＭＳ Ｐゴシック" pitchFamily="34" charset="-128"/>
            </a:endParaRPr>
          </a:p>
          <a:p>
            <a:pPr algn="ctr" eaLnBrk="0" hangingPunct="0"/>
            <a:r>
              <a:rPr lang="en-US" altLang="en-US" sz="1600" b="1" i="1" smtClean="0">
                <a:solidFill>
                  <a:srgbClr val="CDC7C2"/>
                </a:solidFill>
                <a:latin typeface="Gill Sans" pitchFamily="1" charset="0"/>
                <a:ea typeface="ＭＳ Ｐゴシック" pitchFamily="34" charset="-128"/>
              </a:rPr>
              <a:t>PCSK9</a:t>
            </a:r>
          </a:p>
          <a:p>
            <a:pPr algn="ctr" eaLnBrk="0" hangingPunct="0"/>
            <a:r>
              <a:rPr lang="en-US" altLang="en-US" sz="1600" b="1" i="1" smtClean="0">
                <a:solidFill>
                  <a:srgbClr val="800000"/>
                </a:solidFill>
                <a:latin typeface="Gill Sans" pitchFamily="1" charset="0"/>
                <a:ea typeface="ＭＳ Ｐゴシック" pitchFamily="34" charset="-128"/>
              </a:rPr>
              <a:t>CFH</a:t>
            </a:r>
            <a:endParaRPr lang="en-US" altLang="en-US" sz="1600" b="1" i="1" smtClean="0">
              <a:solidFill>
                <a:srgbClr val="FFFFFF"/>
              </a:solidFill>
              <a:latin typeface="Gill Sans" pitchFamily="1" charset="0"/>
              <a:ea typeface="ＭＳ Ｐゴシック" pitchFamily="34" charset="-128"/>
            </a:endParaRPr>
          </a:p>
        </p:txBody>
      </p:sp>
      <p:sp>
        <p:nvSpPr>
          <p:cNvPr id="2266145" name="Rectangle 33"/>
          <p:cNvSpPr>
            <a:spLocks noChangeArrowheads="1"/>
          </p:cNvSpPr>
          <p:nvPr/>
        </p:nvSpPr>
        <p:spPr bwMode="auto">
          <a:xfrm>
            <a:off x="5294152" y="3352986"/>
            <a:ext cx="1150056" cy="2308324"/>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altLang="en-US" sz="1600" b="1" i="1" dirty="0" smtClean="0">
                <a:solidFill>
                  <a:srgbClr val="FF8000"/>
                </a:solidFill>
                <a:latin typeface="Gill Sans" pitchFamily="1" charset="0"/>
                <a:ea typeface="ＭＳ Ｐゴシック" pitchFamily="34" charset="-128"/>
              </a:rPr>
              <a:t>NOS1AP</a:t>
            </a:r>
            <a:endParaRPr lang="en-US" altLang="en-US" sz="1600" b="1" i="1" dirty="0" smtClean="0">
              <a:solidFill>
                <a:srgbClr val="00FF80"/>
              </a:solidFill>
              <a:latin typeface="Gill Sans" pitchFamily="1" charset="0"/>
              <a:ea typeface="ＭＳ Ｐゴシック" pitchFamily="34" charset="-128"/>
            </a:endParaRPr>
          </a:p>
          <a:p>
            <a:pPr eaLnBrk="0" hangingPunct="0"/>
            <a:r>
              <a:rPr lang="en-US" altLang="en-US" sz="1600" b="1" i="1" dirty="0" smtClean="0">
                <a:solidFill>
                  <a:srgbClr val="00FF80"/>
                </a:solidFill>
                <a:latin typeface="Gill Sans" pitchFamily="1" charset="0"/>
                <a:ea typeface="ＭＳ Ｐゴシック" pitchFamily="34" charset="-128"/>
              </a:rPr>
              <a:t>IFIH1</a:t>
            </a:r>
            <a:endParaRPr lang="en-US" altLang="en-US" sz="1600" b="1" i="1" dirty="0" smtClean="0">
              <a:solidFill>
                <a:srgbClr val="FF0000"/>
              </a:solidFill>
              <a:latin typeface="Gill Sans" pitchFamily="1" charset="0"/>
              <a:ea typeface="ＭＳ Ｐゴシック" pitchFamily="34" charset="-128"/>
            </a:endParaRPr>
          </a:p>
          <a:p>
            <a:pPr eaLnBrk="0" hangingPunct="0"/>
            <a:r>
              <a:rPr lang="en-US" altLang="en-US" sz="1600" b="1" i="1" dirty="0" smtClean="0">
                <a:solidFill>
                  <a:srgbClr val="FF0000"/>
                </a:solidFill>
                <a:latin typeface="Gill Sans" pitchFamily="1" charset="0"/>
                <a:ea typeface="ＭＳ Ｐゴシック" pitchFamily="34" charset="-128"/>
              </a:rPr>
              <a:t>PCSK9</a:t>
            </a:r>
            <a:endParaRPr lang="en-US" altLang="en-US" sz="1600" b="1" i="1" dirty="0" smtClean="0">
              <a:solidFill>
                <a:srgbClr val="800000"/>
              </a:solidFill>
              <a:latin typeface="Gill Sans" pitchFamily="1" charset="0"/>
              <a:ea typeface="ＭＳ Ｐゴシック" pitchFamily="34" charset="-128"/>
            </a:endParaRPr>
          </a:p>
          <a:p>
            <a:pPr eaLnBrk="0" hangingPunct="0"/>
            <a:r>
              <a:rPr lang="en-US" altLang="en-US" sz="1600" b="1" i="1" dirty="0" smtClean="0">
                <a:solidFill>
                  <a:srgbClr val="800000"/>
                </a:solidFill>
                <a:latin typeface="Gill Sans" pitchFamily="1" charset="0"/>
                <a:ea typeface="ＭＳ Ｐゴシック" pitchFamily="34" charset="-128"/>
              </a:rPr>
              <a:t>CFB/C2</a:t>
            </a:r>
          </a:p>
          <a:p>
            <a:pPr eaLnBrk="0" hangingPunct="0"/>
            <a:r>
              <a:rPr lang="en-US" altLang="en-US" sz="1600" b="1" i="1" dirty="0" smtClean="0">
                <a:solidFill>
                  <a:srgbClr val="800000"/>
                </a:solidFill>
                <a:latin typeface="Gill Sans" pitchFamily="1" charset="0"/>
                <a:ea typeface="ＭＳ Ｐゴシック" pitchFamily="34" charset="-128"/>
              </a:rPr>
              <a:t>LOC387715</a:t>
            </a:r>
          </a:p>
          <a:p>
            <a:pPr eaLnBrk="0" hangingPunct="0"/>
            <a:r>
              <a:rPr lang="en-US" altLang="en-US" sz="1600" b="1" i="1" dirty="0" smtClean="0">
                <a:solidFill>
                  <a:srgbClr val="993366"/>
                </a:solidFill>
                <a:latin typeface="Gill Sans" pitchFamily="1" charset="0"/>
                <a:ea typeface="ＭＳ Ｐゴシック" pitchFamily="34" charset="-128"/>
              </a:rPr>
              <a:t>8q24</a:t>
            </a:r>
            <a:endParaRPr lang="en-US" altLang="en-US" sz="1600" b="1" i="1" dirty="0" smtClean="0">
              <a:solidFill>
                <a:srgbClr val="FFFFFF"/>
              </a:solidFill>
              <a:latin typeface="Gill Sans" pitchFamily="1" charset="0"/>
              <a:ea typeface="ＭＳ Ｐゴシック" pitchFamily="34" charset="-128"/>
            </a:endParaRPr>
          </a:p>
          <a:p>
            <a:pPr eaLnBrk="0" hangingPunct="0"/>
            <a:r>
              <a:rPr lang="en-US" altLang="en-US" sz="1600" b="1" i="1" dirty="0" smtClean="0">
                <a:solidFill>
                  <a:srgbClr val="5B87F2"/>
                </a:solidFill>
                <a:latin typeface="Gill Sans" pitchFamily="1" charset="0"/>
                <a:ea typeface="ＭＳ Ｐゴシック" pitchFamily="34" charset="-128"/>
              </a:rPr>
              <a:t>IL23R</a:t>
            </a:r>
          </a:p>
          <a:p>
            <a:pPr eaLnBrk="0" hangingPunct="0"/>
            <a:r>
              <a:rPr lang="en-US" altLang="en-US" sz="1600" b="1" i="1" dirty="0" smtClean="0">
                <a:solidFill>
                  <a:srgbClr val="FF0000"/>
                </a:solidFill>
                <a:latin typeface="Gill Sans" pitchFamily="1" charset="0"/>
                <a:ea typeface="ＭＳ Ｐゴシック" pitchFamily="34" charset="-128"/>
              </a:rPr>
              <a:t>TCF7L2</a:t>
            </a:r>
          </a:p>
        </p:txBody>
      </p:sp>
      <p:sp>
        <p:nvSpPr>
          <p:cNvPr id="2266146" name="Rectangle 34"/>
          <p:cNvSpPr>
            <a:spLocks noChangeArrowheads="1"/>
          </p:cNvSpPr>
          <p:nvPr/>
        </p:nvSpPr>
        <p:spPr bwMode="auto">
          <a:xfrm>
            <a:off x="6012162" y="398371"/>
            <a:ext cx="1274820" cy="5262979"/>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eaLnBrk="0" hangingPunct="0"/>
            <a:endParaRPr lang="en-US" altLang="en-US" sz="1600" b="1" i="1" dirty="0" smtClean="0">
              <a:solidFill>
                <a:srgbClr val="993366"/>
              </a:solidFill>
              <a:latin typeface="Gill Sans" pitchFamily="1" charset="0"/>
              <a:ea typeface="ＭＳ Ｐゴシック" pitchFamily="34" charset="-128"/>
            </a:endParaRPr>
          </a:p>
          <a:p>
            <a:pPr algn="r" eaLnBrk="0" hangingPunct="0"/>
            <a:r>
              <a:rPr lang="en-US" altLang="en-US" sz="1600" b="1" i="1" dirty="0" smtClean="0">
                <a:solidFill>
                  <a:srgbClr val="993366"/>
                </a:solidFill>
                <a:latin typeface="Gill Sans" pitchFamily="1" charset="0"/>
                <a:ea typeface="ＭＳ Ｐゴシック" pitchFamily="34" charset="-128"/>
              </a:rPr>
              <a:t>8q24 #2</a:t>
            </a:r>
          </a:p>
          <a:p>
            <a:pPr algn="r" eaLnBrk="0" hangingPunct="0"/>
            <a:r>
              <a:rPr lang="en-US" altLang="en-US" sz="1600" b="1" i="1" dirty="0" smtClean="0">
                <a:solidFill>
                  <a:srgbClr val="993366"/>
                </a:solidFill>
                <a:latin typeface="Gill Sans" pitchFamily="1" charset="0"/>
                <a:ea typeface="ＭＳ Ｐゴシック" pitchFamily="34" charset="-128"/>
              </a:rPr>
              <a:t>8q24 #3</a:t>
            </a:r>
          </a:p>
          <a:p>
            <a:pPr algn="r" eaLnBrk="0" hangingPunct="0"/>
            <a:r>
              <a:rPr lang="en-US" altLang="en-US" sz="1600" b="1" i="1" dirty="0" smtClean="0">
                <a:solidFill>
                  <a:srgbClr val="993366"/>
                </a:solidFill>
                <a:latin typeface="Gill Sans" pitchFamily="1" charset="0"/>
                <a:ea typeface="ＭＳ Ｐゴシック" pitchFamily="34" charset="-128"/>
              </a:rPr>
              <a:t>8q24 #4</a:t>
            </a:r>
          </a:p>
          <a:p>
            <a:pPr algn="r" eaLnBrk="0" hangingPunct="0"/>
            <a:r>
              <a:rPr lang="en-US" altLang="en-US" sz="1600" b="1" i="1" dirty="0" smtClean="0">
                <a:solidFill>
                  <a:srgbClr val="993366"/>
                </a:solidFill>
                <a:latin typeface="Gill Sans" pitchFamily="1" charset="0"/>
                <a:ea typeface="ＭＳ Ｐゴシック" pitchFamily="34" charset="-128"/>
              </a:rPr>
              <a:t>8q24 #5</a:t>
            </a:r>
          </a:p>
          <a:p>
            <a:pPr algn="r" eaLnBrk="0" hangingPunct="0"/>
            <a:r>
              <a:rPr lang="en-US" altLang="en-US" sz="1600" b="1" i="1" dirty="0" smtClean="0">
                <a:solidFill>
                  <a:srgbClr val="993366"/>
                </a:solidFill>
                <a:latin typeface="Gill Sans" pitchFamily="1" charset="0"/>
                <a:ea typeface="ＭＳ Ｐゴシック" pitchFamily="34" charset="-128"/>
              </a:rPr>
              <a:t>8q24 #6</a:t>
            </a:r>
          </a:p>
          <a:p>
            <a:pPr algn="r" eaLnBrk="0" hangingPunct="0"/>
            <a:r>
              <a:rPr lang="en-US" altLang="en-US" sz="1600" b="1" i="1" dirty="0" smtClean="0">
                <a:solidFill>
                  <a:srgbClr val="5B87F2"/>
                </a:solidFill>
                <a:latin typeface="Gill Sans" pitchFamily="1" charset="0"/>
                <a:ea typeface="ＭＳ Ｐゴシック" pitchFamily="34" charset="-128"/>
              </a:rPr>
              <a:t>ATG16L1</a:t>
            </a:r>
          </a:p>
          <a:p>
            <a:pPr algn="r" eaLnBrk="0" hangingPunct="0"/>
            <a:r>
              <a:rPr lang="en-US" altLang="en-US" sz="1600" b="1" i="1" dirty="0" smtClean="0">
                <a:solidFill>
                  <a:srgbClr val="5B87F2"/>
                </a:solidFill>
                <a:latin typeface="Gill Sans" pitchFamily="1" charset="0"/>
                <a:ea typeface="ＭＳ Ｐゴシック" pitchFamily="34" charset="-128"/>
              </a:rPr>
              <a:t>5p13</a:t>
            </a:r>
          </a:p>
          <a:p>
            <a:pPr algn="r" eaLnBrk="0" hangingPunct="0"/>
            <a:r>
              <a:rPr lang="en-US" altLang="en-US" sz="1600" b="1" i="1" dirty="0" smtClean="0">
                <a:solidFill>
                  <a:srgbClr val="5B87F2"/>
                </a:solidFill>
                <a:latin typeface="Gill Sans" pitchFamily="1" charset="0"/>
                <a:ea typeface="ＭＳ Ｐゴシック" pitchFamily="34" charset="-128"/>
              </a:rPr>
              <a:t>10q21</a:t>
            </a:r>
          </a:p>
          <a:p>
            <a:pPr algn="r" eaLnBrk="0" hangingPunct="0"/>
            <a:r>
              <a:rPr lang="en-US" altLang="en-US" sz="1600" b="1" i="1" dirty="0" smtClean="0">
                <a:solidFill>
                  <a:srgbClr val="5B87F2"/>
                </a:solidFill>
                <a:latin typeface="Gill Sans" pitchFamily="1" charset="0"/>
                <a:ea typeface="ＭＳ Ｐゴシック" pitchFamily="34" charset="-128"/>
              </a:rPr>
              <a:t>IRGM</a:t>
            </a:r>
            <a:br>
              <a:rPr lang="en-US" altLang="en-US" sz="1600" b="1" i="1" dirty="0" smtClean="0">
                <a:solidFill>
                  <a:srgbClr val="5B87F2"/>
                </a:solidFill>
                <a:latin typeface="Gill Sans" pitchFamily="1" charset="0"/>
                <a:ea typeface="ＭＳ Ｐゴシック" pitchFamily="34" charset="-128"/>
              </a:rPr>
            </a:br>
            <a:r>
              <a:rPr lang="en-US" altLang="en-US" sz="1600" b="1" i="1" dirty="0" smtClean="0">
                <a:solidFill>
                  <a:srgbClr val="5B87F2"/>
                </a:solidFill>
                <a:latin typeface="Gill Sans" pitchFamily="1" charset="0"/>
                <a:ea typeface="ＭＳ Ｐゴシック" pitchFamily="34" charset="-128"/>
              </a:rPr>
              <a:t>NKX2-3</a:t>
            </a:r>
          </a:p>
          <a:p>
            <a:pPr algn="r" eaLnBrk="0" hangingPunct="0"/>
            <a:r>
              <a:rPr lang="en-US" altLang="en-US" sz="1600" b="1" i="1" dirty="0" smtClean="0">
                <a:solidFill>
                  <a:srgbClr val="5B87F2"/>
                </a:solidFill>
                <a:latin typeface="Gill Sans" pitchFamily="1" charset="0"/>
                <a:ea typeface="ＭＳ Ｐゴシック" pitchFamily="34" charset="-128"/>
              </a:rPr>
              <a:t>IL12B</a:t>
            </a:r>
          </a:p>
          <a:p>
            <a:pPr algn="r" eaLnBrk="0" hangingPunct="0"/>
            <a:r>
              <a:rPr lang="en-US" altLang="en-US" sz="1600" b="1" i="1" dirty="0" smtClean="0">
                <a:solidFill>
                  <a:srgbClr val="5B87F2"/>
                </a:solidFill>
                <a:latin typeface="Gill Sans" pitchFamily="1" charset="0"/>
                <a:ea typeface="ＭＳ Ｐゴシック" pitchFamily="34" charset="-128"/>
              </a:rPr>
              <a:t>3p21</a:t>
            </a:r>
          </a:p>
          <a:p>
            <a:pPr algn="r" eaLnBrk="0" hangingPunct="0"/>
            <a:r>
              <a:rPr lang="en-US" altLang="en-US" sz="1600" b="1" i="1" dirty="0" smtClean="0">
                <a:solidFill>
                  <a:srgbClr val="5B87F2"/>
                </a:solidFill>
                <a:latin typeface="Gill Sans" pitchFamily="1" charset="0"/>
                <a:ea typeface="ＭＳ Ｐゴシック" pitchFamily="34" charset="-128"/>
              </a:rPr>
              <a:t>1q24</a:t>
            </a:r>
          </a:p>
          <a:p>
            <a:pPr algn="r" eaLnBrk="0" hangingPunct="0"/>
            <a:r>
              <a:rPr lang="en-US" altLang="en-US" sz="1600" b="1" i="1" dirty="0" smtClean="0">
                <a:solidFill>
                  <a:srgbClr val="5B87F2"/>
                </a:solidFill>
                <a:latin typeface="Gill Sans" pitchFamily="1" charset="0"/>
                <a:ea typeface="ＭＳ Ｐゴシック" pitchFamily="34" charset="-128"/>
              </a:rPr>
              <a:t>PTPN2</a:t>
            </a:r>
          </a:p>
          <a:p>
            <a:pPr algn="r" eaLnBrk="0" hangingPunct="0"/>
            <a:r>
              <a:rPr lang="en-US" altLang="en-US" sz="1600" b="1" i="1" dirty="0">
                <a:solidFill>
                  <a:srgbClr val="FF0000"/>
                </a:solidFill>
                <a:latin typeface="Gill Sans" pitchFamily="1" charset="0"/>
                <a:ea typeface="ＭＳ Ｐゴシック" pitchFamily="34" charset="-128"/>
              </a:rPr>
              <a:t>CDKN2B/A</a:t>
            </a:r>
          </a:p>
          <a:p>
            <a:pPr algn="r" eaLnBrk="0" hangingPunct="0"/>
            <a:r>
              <a:rPr lang="en-US" altLang="en-US" sz="1600" b="1" i="1" dirty="0" smtClean="0">
                <a:solidFill>
                  <a:srgbClr val="FF0000"/>
                </a:solidFill>
                <a:latin typeface="Gill Sans" pitchFamily="1" charset="0"/>
                <a:ea typeface="ＭＳ Ｐゴシック" pitchFamily="34" charset="-128"/>
              </a:rPr>
              <a:t>TCF2</a:t>
            </a:r>
          </a:p>
          <a:p>
            <a:pPr algn="r" eaLnBrk="0" hangingPunct="0"/>
            <a:r>
              <a:rPr lang="en-US" altLang="en-US" sz="1600" b="1" i="1" dirty="0" smtClean="0">
                <a:solidFill>
                  <a:srgbClr val="FF0000"/>
                </a:solidFill>
                <a:latin typeface="Gill Sans" pitchFamily="1" charset="0"/>
                <a:ea typeface="ＭＳ Ｐゴシック" pitchFamily="34" charset="-128"/>
              </a:rPr>
              <a:t>IGF2BP2</a:t>
            </a:r>
          </a:p>
          <a:p>
            <a:pPr algn="r" eaLnBrk="0" hangingPunct="0"/>
            <a:r>
              <a:rPr lang="en-US" altLang="en-US" sz="1600" b="1" i="1" dirty="0" smtClean="0">
                <a:solidFill>
                  <a:srgbClr val="FF0000"/>
                </a:solidFill>
                <a:latin typeface="Gill Sans" pitchFamily="1" charset="0"/>
                <a:ea typeface="ＭＳ Ｐゴシック" pitchFamily="34" charset="-128"/>
              </a:rPr>
              <a:t>CDKAL1</a:t>
            </a:r>
          </a:p>
          <a:p>
            <a:pPr algn="r" eaLnBrk="0" hangingPunct="0"/>
            <a:r>
              <a:rPr lang="en-US" altLang="en-US" sz="1600" b="1" i="1" dirty="0" smtClean="0">
                <a:solidFill>
                  <a:srgbClr val="FF0000"/>
                </a:solidFill>
                <a:latin typeface="Gill Sans" pitchFamily="1" charset="0"/>
                <a:ea typeface="ＭＳ Ｐゴシック" pitchFamily="34" charset="-128"/>
              </a:rPr>
              <a:t>HHEX</a:t>
            </a:r>
          </a:p>
          <a:p>
            <a:pPr algn="r" eaLnBrk="0" hangingPunct="0"/>
            <a:r>
              <a:rPr lang="en-US" altLang="en-US" sz="1600" b="1" i="1" dirty="0" smtClean="0">
                <a:solidFill>
                  <a:srgbClr val="FF0000"/>
                </a:solidFill>
                <a:latin typeface="Gill Sans" pitchFamily="1" charset="0"/>
                <a:ea typeface="ＭＳ Ｐゴシック" pitchFamily="34" charset="-128"/>
              </a:rPr>
              <a:t>SLC30A8</a:t>
            </a:r>
          </a:p>
        </p:txBody>
      </p:sp>
      <p:sp>
        <p:nvSpPr>
          <p:cNvPr id="2266147" name="Rectangle 35"/>
          <p:cNvSpPr>
            <a:spLocks noChangeArrowheads="1"/>
          </p:cNvSpPr>
          <p:nvPr/>
        </p:nvSpPr>
        <p:spPr bwMode="auto">
          <a:xfrm>
            <a:off x="7164292" y="139703"/>
            <a:ext cx="1155625" cy="5509200"/>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1600" b="1" dirty="0" smtClean="0">
                <a:solidFill>
                  <a:srgbClr val="333333"/>
                </a:solidFill>
                <a:latin typeface="Gill Sans" pitchFamily="1" charset="0"/>
                <a:ea typeface="ＭＳ Ｐゴシック" pitchFamily="34" charset="-128"/>
              </a:rPr>
              <a:t>MEIS1</a:t>
            </a:r>
          </a:p>
          <a:p>
            <a:pPr algn="ctr" eaLnBrk="0" hangingPunct="0"/>
            <a:r>
              <a:rPr lang="en-US" altLang="en-US" sz="1600" b="1" dirty="0" smtClean="0">
                <a:solidFill>
                  <a:srgbClr val="333333"/>
                </a:solidFill>
                <a:latin typeface="Gill Sans" pitchFamily="1" charset="0"/>
                <a:ea typeface="ＭＳ Ｐゴシック" pitchFamily="34" charset="-128"/>
              </a:rPr>
              <a:t>LBXCOR1</a:t>
            </a:r>
          </a:p>
          <a:p>
            <a:pPr algn="ctr" eaLnBrk="0" hangingPunct="0"/>
            <a:r>
              <a:rPr lang="en-US" altLang="en-US" sz="1600" b="1" dirty="0" smtClean="0">
                <a:solidFill>
                  <a:srgbClr val="333333"/>
                </a:solidFill>
                <a:latin typeface="Gill Sans" pitchFamily="1" charset="0"/>
                <a:ea typeface="ＭＳ Ｐゴシック" pitchFamily="34" charset="-128"/>
              </a:rPr>
              <a:t>BTBD9</a:t>
            </a:r>
            <a:endParaRPr lang="en-US" altLang="en-US" sz="1600" b="1" i="1" dirty="0" smtClean="0">
              <a:solidFill>
                <a:srgbClr val="800000"/>
              </a:solidFill>
              <a:latin typeface="Gill Sans" pitchFamily="1" charset="0"/>
              <a:ea typeface="ＭＳ Ｐゴシック" pitchFamily="34" charset="-128"/>
            </a:endParaRPr>
          </a:p>
          <a:p>
            <a:pPr algn="ctr" eaLnBrk="0" hangingPunct="0"/>
            <a:r>
              <a:rPr lang="en-US" altLang="en-US" sz="1600" b="1" i="1" dirty="0" smtClean="0">
                <a:solidFill>
                  <a:srgbClr val="800000"/>
                </a:solidFill>
                <a:latin typeface="Gill Sans" pitchFamily="1" charset="0"/>
                <a:ea typeface="ＭＳ Ｐゴシック" pitchFamily="34" charset="-128"/>
              </a:rPr>
              <a:t>C3</a:t>
            </a:r>
            <a:endParaRPr lang="en-US" altLang="en-US" sz="1600" b="1" i="1" dirty="0" smtClean="0">
              <a:solidFill>
                <a:srgbClr val="FFFF00"/>
              </a:solidFill>
              <a:latin typeface="Gill Sans" pitchFamily="1" charset="0"/>
              <a:ea typeface="ＭＳ Ｐゴシック" pitchFamily="34" charset="-128"/>
            </a:endParaRPr>
          </a:p>
          <a:p>
            <a:pPr algn="ctr" eaLnBrk="0" hangingPunct="0"/>
            <a:r>
              <a:rPr lang="en-US" altLang="en-US" sz="1600" b="1" i="1" dirty="0" smtClean="0">
                <a:solidFill>
                  <a:srgbClr val="FFFF00"/>
                </a:solidFill>
                <a:latin typeface="Gill Sans" pitchFamily="1" charset="0"/>
                <a:ea typeface="ＭＳ Ｐゴシック" pitchFamily="34" charset="-128"/>
              </a:rPr>
              <a:t>8q24</a:t>
            </a:r>
            <a:endParaRPr lang="en-US" altLang="en-US" sz="1600" b="1" i="1" dirty="0" smtClean="0">
              <a:solidFill>
                <a:srgbClr val="800080"/>
              </a:solidFill>
              <a:latin typeface="Gill Sans" pitchFamily="1" charset="0"/>
              <a:ea typeface="ＭＳ Ｐゴシック" pitchFamily="34" charset="-128"/>
            </a:endParaRPr>
          </a:p>
          <a:p>
            <a:pPr algn="ctr" eaLnBrk="0" hangingPunct="0"/>
            <a:r>
              <a:rPr lang="en-US" altLang="en-US" sz="1600" b="1" i="1" dirty="0" smtClean="0">
                <a:solidFill>
                  <a:srgbClr val="800080"/>
                </a:solidFill>
                <a:latin typeface="Gill Sans" pitchFamily="1" charset="0"/>
                <a:ea typeface="ＭＳ Ｐゴシック" pitchFamily="34" charset="-128"/>
              </a:rPr>
              <a:t>ORMDL3</a:t>
            </a:r>
            <a:endParaRPr lang="en-US" altLang="en-US" sz="1600" b="1" i="1" dirty="0" smtClean="0">
              <a:solidFill>
                <a:srgbClr val="FFFFFF"/>
              </a:solidFill>
              <a:latin typeface="Gill Sans" pitchFamily="1" charset="0"/>
              <a:ea typeface="ＭＳ Ｐゴシック" pitchFamily="34" charset="-128"/>
            </a:endParaRPr>
          </a:p>
          <a:p>
            <a:pPr algn="ctr" eaLnBrk="0" hangingPunct="0"/>
            <a:r>
              <a:rPr lang="en-US" altLang="en-US" sz="1600" b="1" i="1" dirty="0" smtClean="0">
                <a:solidFill>
                  <a:srgbClr val="FF8000"/>
                </a:solidFill>
                <a:latin typeface="Gill Sans" pitchFamily="1" charset="0"/>
                <a:ea typeface="ＭＳ Ｐゴシック" pitchFamily="34" charset="-128"/>
              </a:rPr>
              <a:t>4q25</a:t>
            </a:r>
            <a:endParaRPr lang="en-US" altLang="en-US" sz="1600" b="1" i="1" dirty="0" smtClean="0">
              <a:solidFill>
                <a:srgbClr val="FFFFFF"/>
              </a:solidFill>
              <a:latin typeface="Gill Sans" pitchFamily="1" charset="0"/>
              <a:ea typeface="ＭＳ Ｐゴシック" pitchFamily="34" charset="-128"/>
            </a:endParaRPr>
          </a:p>
          <a:p>
            <a:pPr algn="ctr" eaLnBrk="0" hangingPunct="0"/>
            <a:r>
              <a:rPr lang="en-US" altLang="en-US" sz="1600" b="1" i="1" dirty="0" smtClean="0">
                <a:solidFill>
                  <a:srgbClr val="800080"/>
                </a:solidFill>
                <a:latin typeface="Gill Sans" pitchFamily="1" charset="0"/>
                <a:ea typeface="ＭＳ Ｐゴシック" pitchFamily="34" charset="-128"/>
              </a:rPr>
              <a:t>TCF2</a:t>
            </a:r>
            <a:endParaRPr lang="en-US" altLang="en-US" sz="1600" b="1" i="1" dirty="0" smtClean="0">
              <a:solidFill>
                <a:srgbClr val="000080"/>
              </a:solidFill>
              <a:latin typeface="Gill Sans" pitchFamily="1" charset="0"/>
              <a:ea typeface="ＭＳ Ｐゴシック" pitchFamily="34" charset="-128"/>
            </a:endParaRPr>
          </a:p>
          <a:p>
            <a:pPr algn="ctr" eaLnBrk="0" hangingPunct="0"/>
            <a:r>
              <a:rPr lang="en-US" altLang="en-US" sz="1600" b="1" i="1" dirty="0" smtClean="0">
                <a:solidFill>
                  <a:srgbClr val="000080"/>
                </a:solidFill>
                <a:latin typeface="Gill Sans" pitchFamily="1" charset="0"/>
                <a:ea typeface="ＭＳ Ｐゴシック" pitchFamily="34" charset="-128"/>
              </a:rPr>
              <a:t>GCKR</a:t>
            </a:r>
            <a:endParaRPr lang="en-US" altLang="en-US" sz="1600" b="1" i="1" dirty="0" smtClean="0">
              <a:solidFill>
                <a:srgbClr val="008000"/>
              </a:solidFill>
              <a:latin typeface="Gill Sans" pitchFamily="1" charset="0"/>
              <a:ea typeface="ＭＳ Ｐゴシック" pitchFamily="34" charset="-128"/>
            </a:endParaRPr>
          </a:p>
          <a:p>
            <a:pPr algn="ctr" eaLnBrk="0" hangingPunct="0"/>
            <a:r>
              <a:rPr lang="en-US" altLang="en-US" sz="1600" b="1" i="1" dirty="0" smtClean="0">
                <a:solidFill>
                  <a:srgbClr val="008000"/>
                </a:solidFill>
                <a:latin typeface="Gill Sans" pitchFamily="1" charset="0"/>
                <a:ea typeface="ＭＳ Ｐゴシック" pitchFamily="34" charset="-128"/>
              </a:rPr>
              <a:t>FTO</a:t>
            </a:r>
            <a:endParaRPr lang="en-US" altLang="en-US" sz="1600" b="1" i="1" dirty="0" smtClean="0">
              <a:solidFill>
                <a:srgbClr val="800000"/>
              </a:solidFill>
              <a:latin typeface="Gill Sans" pitchFamily="1" charset="0"/>
              <a:ea typeface="ＭＳ Ｐゴシック" pitchFamily="34" charset="-128"/>
            </a:endParaRPr>
          </a:p>
          <a:p>
            <a:pPr algn="ctr" eaLnBrk="0" hangingPunct="0"/>
            <a:r>
              <a:rPr lang="en-US" altLang="en-US" sz="1600" b="1" i="1" dirty="0" smtClean="0">
                <a:solidFill>
                  <a:srgbClr val="00FF80"/>
                </a:solidFill>
                <a:latin typeface="Gill Sans" pitchFamily="1" charset="0"/>
                <a:ea typeface="ＭＳ Ｐゴシック" pitchFamily="34" charset="-128"/>
              </a:rPr>
              <a:t>C12orf30</a:t>
            </a:r>
          </a:p>
          <a:p>
            <a:pPr algn="ctr" eaLnBrk="0" hangingPunct="0"/>
            <a:r>
              <a:rPr lang="en-US" altLang="en-US" sz="1600" b="1" i="1" dirty="0" smtClean="0">
                <a:solidFill>
                  <a:srgbClr val="00FF80"/>
                </a:solidFill>
                <a:latin typeface="Gill Sans" pitchFamily="1" charset="0"/>
                <a:ea typeface="ＭＳ Ｐゴシック" pitchFamily="34" charset="-128"/>
              </a:rPr>
              <a:t>ERBB3</a:t>
            </a:r>
          </a:p>
          <a:p>
            <a:pPr algn="ctr" eaLnBrk="0" hangingPunct="0"/>
            <a:r>
              <a:rPr lang="en-US" altLang="en-US" sz="1600" b="1" i="1" dirty="0" smtClean="0">
                <a:solidFill>
                  <a:srgbClr val="00FF80"/>
                </a:solidFill>
                <a:latin typeface="Gill Sans" pitchFamily="1" charset="0"/>
                <a:ea typeface="ＭＳ Ｐゴシック" pitchFamily="34" charset="-128"/>
              </a:rPr>
              <a:t>KIAA0350</a:t>
            </a:r>
          </a:p>
          <a:p>
            <a:pPr algn="ctr" eaLnBrk="0" hangingPunct="0"/>
            <a:r>
              <a:rPr lang="en-US" altLang="en-US" sz="1600" b="1" i="1" dirty="0" smtClean="0">
                <a:solidFill>
                  <a:srgbClr val="00FF80"/>
                </a:solidFill>
                <a:latin typeface="Gill Sans" pitchFamily="1" charset="0"/>
                <a:ea typeface="ＭＳ Ｐゴシック" pitchFamily="34" charset="-128"/>
              </a:rPr>
              <a:t>CD226</a:t>
            </a:r>
          </a:p>
          <a:p>
            <a:pPr algn="ctr" eaLnBrk="0" hangingPunct="0"/>
            <a:r>
              <a:rPr lang="en-US" altLang="en-US" sz="1600" b="1" i="1" dirty="0" smtClean="0">
                <a:solidFill>
                  <a:srgbClr val="00FF80"/>
                </a:solidFill>
                <a:latin typeface="Gill Sans" pitchFamily="1" charset="0"/>
                <a:ea typeface="ＭＳ Ｐゴシック" pitchFamily="34" charset="-128"/>
              </a:rPr>
              <a:t>16p13</a:t>
            </a:r>
          </a:p>
          <a:p>
            <a:pPr algn="ctr" eaLnBrk="0" hangingPunct="0"/>
            <a:r>
              <a:rPr lang="en-US" altLang="en-US" sz="1600" b="1" i="1" dirty="0" smtClean="0">
                <a:solidFill>
                  <a:srgbClr val="00FF80"/>
                </a:solidFill>
                <a:latin typeface="Gill Sans" pitchFamily="1" charset="0"/>
                <a:ea typeface="ＭＳ Ｐゴシック" pitchFamily="34" charset="-128"/>
              </a:rPr>
              <a:t>PTPN2</a:t>
            </a:r>
          </a:p>
          <a:p>
            <a:pPr algn="ctr" eaLnBrk="0" hangingPunct="0"/>
            <a:r>
              <a:rPr lang="en-US" altLang="en-US" sz="1600" b="1" i="1" dirty="0" smtClean="0">
                <a:solidFill>
                  <a:srgbClr val="00FF80"/>
                </a:solidFill>
                <a:latin typeface="Gill Sans" pitchFamily="1" charset="0"/>
                <a:ea typeface="ＭＳ Ｐゴシック" pitchFamily="34" charset="-128"/>
              </a:rPr>
              <a:t>SH2B3</a:t>
            </a:r>
            <a:endParaRPr lang="en-US" altLang="en-US" sz="1600" b="1" i="1" dirty="0" smtClean="0">
              <a:solidFill>
                <a:srgbClr val="FF00FF"/>
              </a:solidFill>
              <a:latin typeface="Gill Sans" pitchFamily="1" charset="0"/>
              <a:ea typeface="ＭＳ Ｐゴシック" pitchFamily="34" charset="-128"/>
            </a:endParaRPr>
          </a:p>
          <a:p>
            <a:pPr algn="ctr" eaLnBrk="0" hangingPunct="0"/>
            <a:r>
              <a:rPr lang="en-US" altLang="en-US" sz="1600" b="1" i="1" dirty="0" smtClean="0">
                <a:solidFill>
                  <a:srgbClr val="FF00FF"/>
                </a:solidFill>
                <a:latin typeface="Gill Sans" pitchFamily="1" charset="0"/>
                <a:ea typeface="ＭＳ Ｐゴシック" pitchFamily="34" charset="-128"/>
              </a:rPr>
              <a:t>FGFR2</a:t>
            </a:r>
          </a:p>
          <a:p>
            <a:pPr algn="ctr" eaLnBrk="0" hangingPunct="0"/>
            <a:r>
              <a:rPr lang="en-US" altLang="en-US" sz="1600" b="1" i="1" dirty="0" smtClean="0">
                <a:solidFill>
                  <a:srgbClr val="FF00FF"/>
                </a:solidFill>
                <a:latin typeface="Gill Sans" pitchFamily="1" charset="0"/>
                <a:ea typeface="ＭＳ Ｐゴシック" pitchFamily="34" charset="-128"/>
              </a:rPr>
              <a:t>TNRC9</a:t>
            </a:r>
          </a:p>
          <a:p>
            <a:pPr algn="ctr" eaLnBrk="0" hangingPunct="0"/>
            <a:r>
              <a:rPr lang="en-US" altLang="en-US" sz="1600" b="1" i="1" dirty="0" smtClean="0">
                <a:solidFill>
                  <a:srgbClr val="FF00FF"/>
                </a:solidFill>
                <a:latin typeface="Gill Sans" pitchFamily="1" charset="0"/>
                <a:ea typeface="ＭＳ Ｐゴシック" pitchFamily="34" charset="-128"/>
              </a:rPr>
              <a:t>MAP3K1</a:t>
            </a:r>
          </a:p>
          <a:p>
            <a:pPr algn="ctr" eaLnBrk="0" hangingPunct="0"/>
            <a:r>
              <a:rPr lang="en-US" altLang="en-US" sz="1600" b="1" i="1" dirty="0" smtClean="0">
                <a:solidFill>
                  <a:srgbClr val="FF00FF"/>
                </a:solidFill>
                <a:latin typeface="Gill Sans" pitchFamily="1" charset="0"/>
                <a:ea typeface="ＭＳ Ｐゴシック" pitchFamily="34" charset="-128"/>
              </a:rPr>
              <a:t>LSP1</a:t>
            </a:r>
          </a:p>
          <a:p>
            <a:pPr algn="ctr" eaLnBrk="0" hangingPunct="0"/>
            <a:r>
              <a:rPr lang="en-US" altLang="en-US" sz="1600" b="1" i="1" dirty="0" smtClean="0">
                <a:solidFill>
                  <a:srgbClr val="FF00FF"/>
                </a:solidFill>
                <a:latin typeface="Gill Sans" pitchFamily="1" charset="0"/>
                <a:ea typeface="ＭＳ Ｐゴシック" pitchFamily="34" charset="-128"/>
              </a:rPr>
              <a:t>8q24</a:t>
            </a:r>
          </a:p>
        </p:txBody>
      </p:sp>
      <p:sp>
        <p:nvSpPr>
          <p:cNvPr id="2266148" name="Rectangle 36"/>
          <p:cNvSpPr>
            <a:spLocks noChangeArrowheads="1"/>
          </p:cNvSpPr>
          <p:nvPr/>
        </p:nvSpPr>
        <p:spPr bwMode="auto">
          <a:xfrm>
            <a:off x="8100393" y="152103"/>
            <a:ext cx="1296144" cy="550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eaLnBrk="0" hangingPunct="0"/>
            <a:r>
              <a:rPr lang="en-US" altLang="en-US" sz="1600" b="1" i="1" dirty="0" smtClean="0">
                <a:solidFill>
                  <a:srgbClr val="FFE957"/>
                </a:solidFill>
                <a:latin typeface="Gill Sans" pitchFamily="1" charset="0"/>
                <a:ea typeface="ＭＳ Ｐゴシック" pitchFamily="34" charset="-128"/>
              </a:rPr>
              <a:t>HMGA2</a:t>
            </a:r>
          </a:p>
          <a:p>
            <a:pPr eaLnBrk="0" hangingPunct="0"/>
            <a:r>
              <a:rPr lang="en-US" altLang="en-US" sz="1600" b="1" i="1" dirty="0" smtClean="0">
                <a:solidFill>
                  <a:srgbClr val="FFE957"/>
                </a:solidFill>
                <a:latin typeface="Gill Sans" pitchFamily="1" charset="0"/>
                <a:ea typeface="ＭＳ Ｐゴシック" pitchFamily="34" charset="-128"/>
              </a:rPr>
              <a:t>GDF5-UQCC</a:t>
            </a:r>
            <a:endParaRPr lang="en-US" altLang="en-US" sz="1600" b="1" i="1" dirty="0" smtClean="0">
              <a:solidFill>
                <a:srgbClr val="FFFF00"/>
              </a:solidFill>
              <a:latin typeface="Gill Sans" pitchFamily="1" charset="0"/>
              <a:ea typeface="ＭＳ Ｐゴシック" pitchFamily="34" charset="-128"/>
            </a:endParaRPr>
          </a:p>
          <a:p>
            <a:pPr eaLnBrk="0" hangingPunct="0"/>
            <a:r>
              <a:rPr lang="en-US" altLang="en-US" sz="1600" b="1" i="1" dirty="0" smtClean="0">
                <a:solidFill>
                  <a:srgbClr val="FFFF00"/>
                </a:solidFill>
                <a:latin typeface="Gill Sans" pitchFamily="1" charset="0"/>
                <a:ea typeface="ＭＳ Ｐゴシック" pitchFamily="34" charset="-128"/>
              </a:rPr>
              <a:t>HMPG</a:t>
            </a:r>
            <a:endParaRPr lang="en-US" altLang="en-US" sz="1600" b="1" i="1" dirty="0" smtClean="0">
              <a:solidFill>
                <a:srgbClr val="FFFFFF"/>
              </a:solidFill>
              <a:latin typeface="Gill Sans" pitchFamily="1" charset="0"/>
              <a:ea typeface="ＭＳ Ｐゴシック" pitchFamily="34" charset="-128"/>
            </a:endParaRPr>
          </a:p>
          <a:p>
            <a:pPr eaLnBrk="0" hangingPunct="0"/>
            <a:r>
              <a:rPr lang="en-US" altLang="en-US" sz="1600" b="1" i="1" dirty="0" smtClean="0">
                <a:solidFill>
                  <a:srgbClr val="FF0000"/>
                </a:solidFill>
                <a:latin typeface="Gill Sans" pitchFamily="1" charset="0"/>
                <a:ea typeface="ＭＳ Ｐゴシック" pitchFamily="34" charset="-128"/>
              </a:rPr>
              <a:t>JAZF1</a:t>
            </a:r>
          </a:p>
          <a:p>
            <a:pPr eaLnBrk="0" hangingPunct="0"/>
            <a:r>
              <a:rPr lang="en-US" altLang="en-US" sz="1600" b="1" i="1" dirty="0" smtClean="0">
                <a:solidFill>
                  <a:srgbClr val="FF0000"/>
                </a:solidFill>
                <a:latin typeface="Gill Sans" pitchFamily="1" charset="0"/>
                <a:ea typeface="ＭＳ Ｐゴシック" pitchFamily="34" charset="-128"/>
              </a:rPr>
              <a:t>CDC123</a:t>
            </a:r>
          </a:p>
          <a:p>
            <a:pPr eaLnBrk="0" hangingPunct="0"/>
            <a:r>
              <a:rPr lang="en-US" altLang="en-US" sz="1600" b="1" i="1" dirty="0" smtClean="0">
                <a:solidFill>
                  <a:srgbClr val="FF0000"/>
                </a:solidFill>
                <a:latin typeface="Gill Sans" pitchFamily="1" charset="0"/>
                <a:ea typeface="ＭＳ Ｐゴシック" pitchFamily="34" charset="-128"/>
              </a:rPr>
              <a:t>ADAMTS9</a:t>
            </a:r>
          </a:p>
          <a:p>
            <a:pPr eaLnBrk="0" hangingPunct="0"/>
            <a:r>
              <a:rPr lang="en-US" altLang="en-US" sz="1600" b="1" i="1" dirty="0" smtClean="0">
                <a:solidFill>
                  <a:srgbClr val="FF0000"/>
                </a:solidFill>
                <a:latin typeface="Gill Sans" pitchFamily="1" charset="0"/>
                <a:ea typeface="ＭＳ Ｐゴシック" pitchFamily="34" charset="-128"/>
              </a:rPr>
              <a:t>THADA</a:t>
            </a:r>
          </a:p>
          <a:p>
            <a:pPr eaLnBrk="0" hangingPunct="0"/>
            <a:r>
              <a:rPr lang="en-US" altLang="en-US" sz="1600" b="1" i="1" dirty="0" smtClean="0">
                <a:solidFill>
                  <a:srgbClr val="FF0000"/>
                </a:solidFill>
                <a:latin typeface="Gill Sans" pitchFamily="1" charset="0"/>
                <a:ea typeface="ＭＳ Ｐゴシック" pitchFamily="34" charset="-128"/>
              </a:rPr>
              <a:t>WSF1</a:t>
            </a:r>
          </a:p>
          <a:p>
            <a:pPr eaLnBrk="0" hangingPunct="0"/>
            <a:r>
              <a:rPr lang="en-US" altLang="en-US" sz="1600" b="1" i="1" dirty="0" smtClean="0">
                <a:solidFill>
                  <a:srgbClr val="804000"/>
                </a:solidFill>
                <a:latin typeface="Gill Sans" pitchFamily="1" charset="0"/>
                <a:ea typeface="ＭＳ Ｐゴシック" pitchFamily="34" charset="-128"/>
              </a:rPr>
              <a:t>LOXL1</a:t>
            </a:r>
          </a:p>
          <a:p>
            <a:pPr eaLnBrk="0" hangingPunct="0"/>
            <a:r>
              <a:rPr lang="en-US" altLang="en-US" sz="1600" b="1" i="1" dirty="0" smtClean="0">
                <a:solidFill>
                  <a:srgbClr val="808000"/>
                </a:solidFill>
                <a:latin typeface="Gill Sans" pitchFamily="1" charset="0"/>
                <a:ea typeface="ＭＳ Ｐゴシック" pitchFamily="34" charset="-128"/>
              </a:rPr>
              <a:t>IL7R</a:t>
            </a:r>
            <a:endParaRPr lang="en-US" altLang="en-US" sz="1600" b="1" i="1" dirty="0" smtClean="0">
              <a:solidFill>
                <a:srgbClr val="245063"/>
              </a:solidFill>
              <a:latin typeface="Gill Sans" pitchFamily="1" charset="0"/>
              <a:ea typeface="ＭＳ Ｐゴシック" pitchFamily="34" charset="-128"/>
            </a:endParaRPr>
          </a:p>
          <a:p>
            <a:pPr eaLnBrk="0" hangingPunct="0"/>
            <a:r>
              <a:rPr lang="en-US" altLang="en-US" sz="1600" b="1" i="1" dirty="0" smtClean="0">
                <a:solidFill>
                  <a:srgbClr val="808000"/>
                </a:solidFill>
                <a:latin typeface="Gill Sans" pitchFamily="1" charset="0"/>
                <a:ea typeface="ＭＳ Ｐゴシック" pitchFamily="34" charset="-128"/>
              </a:rPr>
              <a:t>TRAF1/C5</a:t>
            </a:r>
          </a:p>
          <a:p>
            <a:pPr eaLnBrk="0" hangingPunct="0"/>
            <a:r>
              <a:rPr lang="en-US" altLang="en-US" sz="1600" b="1" i="1" dirty="0" smtClean="0">
                <a:solidFill>
                  <a:srgbClr val="808000"/>
                </a:solidFill>
                <a:latin typeface="Gill Sans" pitchFamily="1" charset="0"/>
                <a:ea typeface="ＭＳ Ｐゴシック" pitchFamily="34" charset="-128"/>
              </a:rPr>
              <a:t>STAT4</a:t>
            </a:r>
            <a:endParaRPr lang="en-US" altLang="en-US" sz="1600" b="1" i="1" dirty="0" smtClean="0">
              <a:solidFill>
                <a:srgbClr val="245063"/>
              </a:solidFill>
              <a:latin typeface="Gill Sans" pitchFamily="1" charset="0"/>
              <a:ea typeface="ＭＳ Ｐゴシック" pitchFamily="34" charset="-128"/>
            </a:endParaRPr>
          </a:p>
          <a:p>
            <a:pPr eaLnBrk="0" hangingPunct="0"/>
            <a:r>
              <a:rPr lang="en-US" altLang="en-US" sz="1600" b="1" i="1" dirty="0" smtClean="0">
                <a:solidFill>
                  <a:srgbClr val="245063"/>
                </a:solidFill>
                <a:latin typeface="Gill Sans" pitchFamily="1" charset="0"/>
                <a:ea typeface="ＭＳ Ｐゴシック" pitchFamily="34" charset="-128"/>
              </a:rPr>
              <a:t>ABCG8</a:t>
            </a:r>
            <a:endParaRPr lang="en-US" altLang="en-US" sz="1600" b="1" i="1" dirty="0" smtClean="0">
              <a:solidFill>
                <a:srgbClr val="000080"/>
              </a:solidFill>
              <a:latin typeface="Gill Sans" pitchFamily="1" charset="0"/>
              <a:ea typeface="ＭＳ Ｐゴシック" pitchFamily="34" charset="-128"/>
            </a:endParaRPr>
          </a:p>
          <a:p>
            <a:pPr eaLnBrk="0" hangingPunct="0"/>
            <a:r>
              <a:rPr lang="en-US" altLang="en-US" sz="1600" b="1" i="1" dirty="0" smtClean="0">
                <a:solidFill>
                  <a:srgbClr val="CDC7C2"/>
                </a:solidFill>
                <a:latin typeface="Gill Sans" pitchFamily="1" charset="0"/>
                <a:ea typeface="ＭＳ Ｐゴシック" pitchFamily="34" charset="-128"/>
              </a:rPr>
              <a:t>GALNT2</a:t>
            </a:r>
          </a:p>
          <a:p>
            <a:pPr eaLnBrk="0" hangingPunct="0"/>
            <a:r>
              <a:rPr lang="en-US" altLang="en-US" sz="1600" b="1" i="1" dirty="0" smtClean="0">
                <a:solidFill>
                  <a:srgbClr val="CDC7C2"/>
                </a:solidFill>
                <a:latin typeface="Gill Sans" pitchFamily="1" charset="0"/>
                <a:ea typeface="ＭＳ Ｐゴシック" pitchFamily="34" charset="-128"/>
              </a:rPr>
              <a:t>PSRC1</a:t>
            </a:r>
          </a:p>
          <a:p>
            <a:pPr eaLnBrk="0" hangingPunct="0"/>
            <a:r>
              <a:rPr lang="en-US" altLang="en-US" sz="1600" b="1" i="1" dirty="0" smtClean="0">
                <a:solidFill>
                  <a:srgbClr val="CDC7C2"/>
                </a:solidFill>
                <a:latin typeface="Gill Sans" pitchFamily="1" charset="0"/>
                <a:ea typeface="ＭＳ Ｐゴシック" pitchFamily="34" charset="-128"/>
              </a:rPr>
              <a:t>NCAN</a:t>
            </a:r>
          </a:p>
          <a:p>
            <a:pPr eaLnBrk="0" hangingPunct="0"/>
            <a:r>
              <a:rPr lang="en-US" altLang="en-US" sz="1600" b="1" i="1" dirty="0" smtClean="0">
                <a:solidFill>
                  <a:srgbClr val="CDC7C2"/>
                </a:solidFill>
                <a:latin typeface="Gill Sans" pitchFamily="1" charset="0"/>
                <a:ea typeface="ＭＳ Ｐゴシック" pitchFamily="34" charset="-128"/>
              </a:rPr>
              <a:t>TBL2</a:t>
            </a:r>
          </a:p>
          <a:p>
            <a:pPr eaLnBrk="0" hangingPunct="0"/>
            <a:r>
              <a:rPr lang="en-US" altLang="en-US" sz="1600" b="1" i="1" dirty="0" smtClean="0">
                <a:solidFill>
                  <a:srgbClr val="CDC7C2"/>
                </a:solidFill>
                <a:latin typeface="Gill Sans" pitchFamily="1" charset="0"/>
                <a:ea typeface="ＭＳ Ｐゴシック" pitchFamily="34" charset="-128"/>
              </a:rPr>
              <a:t>TRIB1</a:t>
            </a:r>
          </a:p>
          <a:p>
            <a:pPr eaLnBrk="0" hangingPunct="0"/>
            <a:r>
              <a:rPr lang="en-US" altLang="en-US" sz="1600" b="1" i="1" dirty="0" smtClean="0">
                <a:solidFill>
                  <a:srgbClr val="CDC7C2"/>
                </a:solidFill>
                <a:latin typeface="Gill Sans" pitchFamily="1" charset="0"/>
                <a:ea typeface="ＭＳ Ｐゴシック" pitchFamily="34" charset="-128"/>
              </a:rPr>
              <a:t>KCTD10</a:t>
            </a:r>
          </a:p>
          <a:p>
            <a:pPr eaLnBrk="0" hangingPunct="0"/>
            <a:r>
              <a:rPr lang="en-US" altLang="en-US" sz="1600" b="1" i="1" dirty="0" smtClean="0">
                <a:solidFill>
                  <a:srgbClr val="CDC7C2"/>
                </a:solidFill>
                <a:latin typeface="Gill Sans" pitchFamily="1" charset="0"/>
                <a:ea typeface="ＭＳ Ｐゴシック" pitchFamily="34" charset="-128"/>
              </a:rPr>
              <a:t>ANGLPT3</a:t>
            </a:r>
          </a:p>
          <a:p>
            <a:pPr eaLnBrk="0" hangingPunct="0"/>
            <a:r>
              <a:rPr lang="en-US" altLang="en-US" sz="1600" b="1" i="1" dirty="0" smtClean="0">
                <a:solidFill>
                  <a:srgbClr val="CDC7C2"/>
                </a:solidFill>
                <a:latin typeface="Gill Sans" pitchFamily="1" charset="0"/>
                <a:ea typeface="ＭＳ Ｐゴシック" pitchFamily="34" charset="-128"/>
              </a:rPr>
              <a:t>GRIN3A</a:t>
            </a:r>
          </a:p>
        </p:txBody>
      </p:sp>
      <p:sp>
        <p:nvSpPr>
          <p:cNvPr id="2266150" name="Text Box 38"/>
          <p:cNvSpPr txBox="1">
            <a:spLocks noChangeArrowheads="1"/>
          </p:cNvSpPr>
          <p:nvPr/>
        </p:nvSpPr>
        <p:spPr bwMode="auto">
          <a:xfrm>
            <a:off x="5652120" y="6327780"/>
            <a:ext cx="349188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altLang="en-US" sz="1600" b="1" dirty="0" smtClean="0">
                <a:solidFill>
                  <a:srgbClr val="000070"/>
                </a:solidFill>
                <a:latin typeface="Gill Sans" pitchFamily="1" charset="0"/>
              </a:rPr>
              <a:t>Slide courtesy of David </a:t>
            </a:r>
            <a:r>
              <a:rPr lang="en-US" altLang="en-US" sz="1600" b="1" dirty="0" err="1" smtClean="0">
                <a:solidFill>
                  <a:srgbClr val="000070"/>
                </a:solidFill>
                <a:latin typeface="Gill Sans" pitchFamily="1" charset="0"/>
              </a:rPr>
              <a:t>Altshuler</a:t>
            </a:r>
            <a:endParaRPr lang="en-US" altLang="en-US" sz="1600" b="1" dirty="0" smtClean="0">
              <a:solidFill>
                <a:srgbClr val="000070"/>
              </a:solidFill>
              <a:latin typeface="Gill Sans" pitchFamily="1" charset="0"/>
            </a:endParaRPr>
          </a:p>
        </p:txBody>
      </p:sp>
    </p:spTree>
    <p:extLst>
      <p:ext uri="{BB962C8B-B14F-4D97-AF65-F5344CB8AC3E}">
        <p14:creationId xmlns:p14="http://schemas.microsoft.com/office/powerpoint/2010/main" xmlns="" val="2758656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9668"/>
            <a:ext cx="8856984" cy="981446"/>
          </a:xfrm>
        </p:spPr>
        <p:txBody>
          <a:bodyPr>
            <a:noAutofit/>
          </a:bodyPr>
          <a:lstStyle/>
          <a:p>
            <a:r>
              <a:rPr lang="en-US" sz="4000" dirty="0" smtClean="0"/>
              <a:t>&gt;</a:t>
            </a:r>
            <a:r>
              <a:rPr lang="en-US" sz="4000" dirty="0"/>
              <a:t>90 loci associated with </a:t>
            </a:r>
            <a:r>
              <a:rPr lang="en-US" sz="4000" dirty="0" smtClean="0"/>
              <a:t>type 2 diabetes </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33391166"/>
              </p:ext>
            </p:extLst>
          </p:nvPr>
        </p:nvGraphicFramePr>
        <p:xfrm>
          <a:off x="260350" y="2101850"/>
          <a:ext cx="8599487"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30</a:t>
            </a:fld>
            <a:endParaRPr lang="en-SG" dirty="0">
              <a:solidFill>
                <a:prstClr val="black"/>
              </a:solidFill>
            </a:endParaRPr>
          </a:p>
        </p:txBody>
      </p:sp>
      <p:sp>
        <p:nvSpPr>
          <p:cNvPr id="6" name="TextBox 5"/>
          <p:cNvSpPr txBox="1"/>
          <p:nvPr/>
        </p:nvSpPr>
        <p:spPr>
          <a:xfrm>
            <a:off x="1461184" y="4889828"/>
            <a:ext cx="699454" cy="900247"/>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PPARG</a:t>
            </a:r>
          </a:p>
          <a:p>
            <a:pPr defTabSz="457200" fontAlgn="auto">
              <a:spcBef>
                <a:spcPts val="0"/>
              </a:spcBef>
              <a:spcAft>
                <a:spcPts val="0"/>
              </a:spcAft>
            </a:pPr>
            <a:r>
              <a:rPr lang="en-US" sz="1050" b="1" i="1" dirty="0" smtClean="0">
                <a:solidFill>
                  <a:srgbClr val="4F81BD"/>
                </a:solidFill>
                <a:latin typeface="Calibri"/>
                <a:cs typeface="+mn-cs"/>
              </a:rPr>
              <a:t>SLC30A8</a:t>
            </a:r>
          </a:p>
          <a:p>
            <a:pPr defTabSz="457200" fontAlgn="auto">
              <a:spcBef>
                <a:spcPts val="0"/>
              </a:spcBef>
              <a:spcAft>
                <a:spcPts val="0"/>
              </a:spcAft>
            </a:pPr>
            <a:r>
              <a:rPr lang="en-US" sz="1050" b="1" i="1" dirty="0" smtClean="0">
                <a:solidFill>
                  <a:srgbClr val="4F81BD"/>
                </a:solidFill>
                <a:latin typeface="Calibri"/>
                <a:cs typeface="+mn-cs"/>
              </a:rPr>
              <a:t>HHEX</a:t>
            </a:r>
          </a:p>
          <a:p>
            <a:pPr defTabSz="457200" fontAlgn="auto">
              <a:spcBef>
                <a:spcPts val="0"/>
              </a:spcBef>
              <a:spcAft>
                <a:spcPts val="0"/>
              </a:spcAft>
            </a:pPr>
            <a:r>
              <a:rPr lang="en-US" sz="1050" b="1" i="1" dirty="0" smtClean="0">
                <a:solidFill>
                  <a:srgbClr val="4F81BD"/>
                </a:solidFill>
                <a:latin typeface="Calibri"/>
                <a:cs typeface="+mn-cs"/>
              </a:rPr>
              <a:t>TCF7L2</a:t>
            </a:r>
          </a:p>
          <a:p>
            <a:pPr defTabSz="457200" fontAlgn="auto">
              <a:spcBef>
                <a:spcPts val="0"/>
              </a:spcBef>
              <a:spcAft>
                <a:spcPts val="0"/>
              </a:spcAft>
            </a:pPr>
            <a:r>
              <a:rPr lang="en-US" sz="1050" b="1" i="1" dirty="0" smtClean="0">
                <a:solidFill>
                  <a:srgbClr val="4F81BD"/>
                </a:solidFill>
                <a:latin typeface="Calibri"/>
                <a:cs typeface="+mn-cs"/>
              </a:rPr>
              <a:t>KCNJ11 </a:t>
            </a:r>
            <a:endParaRPr lang="en-US" sz="1050" b="1" i="1" dirty="0">
              <a:solidFill>
                <a:srgbClr val="4F81BD"/>
              </a:solidFill>
              <a:latin typeface="Calibri"/>
              <a:cs typeface="+mn-cs"/>
            </a:endParaRPr>
          </a:p>
        </p:txBody>
      </p:sp>
      <p:sp>
        <p:nvSpPr>
          <p:cNvPr id="7" name="TextBox 6"/>
          <p:cNvSpPr txBox="1"/>
          <p:nvPr/>
        </p:nvSpPr>
        <p:spPr>
          <a:xfrm>
            <a:off x="2291484" y="4544763"/>
            <a:ext cx="828681" cy="1061830"/>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IGF2BP2</a:t>
            </a:r>
          </a:p>
          <a:p>
            <a:pPr defTabSz="457200" fontAlgn="auto">
              <a:spcBef>
                <a:spcPts val="0"/>
              </a:spcBef>
              <a:spcAft>
                <a:spcPts val="0"/>
              </a:spcAft>
            </a:pPr>
            <a:r>
              <a:rPr lang="en-US" sz="1050" b="1" i="1" dirty="0" smtClean="0">
                <a:solidFill>
                  <a:srgbClr val="4F81BD"/>
                </a:solidFill>
                <a:latin typeface="Calibri"/>
                <a:cs typeface="+mn-cs"/>
              </a:rPr>
              <a:t>CDKAL1</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CKDN2A</a:t>
            </a:r>
            <a:r>
              <a:rPr lang="en-US" sz="1050" b="1" i="1" dirty="0">
                <a:solidFill>
                  <a:srgbClr val="4F81BD"/>
                </a:solidFill>
                <a:latin typeface="Calibri"/>
                <a:cs typeface="+mn-cs"/>
              </a:rPr>
              <a:t>/</a:t>
            </a:r>
            <a:r>
              <a:rPr lang="en-US" sz="1050" b="1" i="1" dirty="0" smtClean="0">
                <a:solidFill>
                  <a:srgbClr val="4F81BD"/>
                </a:solidFill>
                <a:latin typeface="Calibri"/>
                <a:cs typeface="+mn-cs"/>
              </a:rPr>
              <a:t>B</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FTO</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HNF1B</a:t>
            </a:r>
          </a:p>
          <a:p>
            <a:pPr defTabSz="457200" fontAlgn="auto">
              <a:spcBef>
                <a:spcPts val="0"/>
              </a:spcBef>
              <a:spcAft>
                <a:spcPts val="0"/>
              </a:spcAft>
            </a:pPr>
            <a:r>
              <a:rPr lang="en-US" sz="1050" b="1" i="1" dirty="0" smtClean="0">
                <a:solidFill>
                  <a:srgbClr val="4F81BD"/>
                </a:solidFill>
                <a:latin typeface="Calibri"/>
                <a:cs typeface="+mn-cs"/>
              </a:rPr>
              <a:t>WFS1  </a:t>
            </a:r>
            <a:endParaRPr lang="en-US" sz="1050" b="1" i="1" dirty="0">
              <a:solidFill>
                <a:srgbClr val="4F81BD"/>
              </a:solidFill>
              <a:latin typeface="Calibri"/>
              <a:cs typeface="+mn-cs"/>
            </a:endParaRPr>
          </a:p>
        </p:txBody>
      </p:sp>
      <p:sp>
        <p:nvSpPr>
          <p:cNvPr id="8" name="TextBox 7"/>
          <p:cNvSpPr txBox="1"/>
          <p:nvPr/>
        </p:nvSpPr>
        <p:spPr>
          <a:xfrm>
            <a:off x="3116085" y="4174124"/>
            <a:ext cx="1266103" cy="1223413"/>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JAZF1</a:t>
            </a:r>
          </a:p>
          <a:p>
            <a:pPr defTabSz="457200" fontAlgn="auto">
              <a:spcBef>
                <a:spcPts val="0"/>
              </a:spcBef>
              <a:spcAft>
                <a:spcPts val="0"/>
              </a:spcAft>
            </a:pPr>
            <a:r>
              <a:rPr lang="en-US" sz="1050" b="1" i="1" dirty="0" smtClean="0">
                <a:solidFill>
                  <a:srgbClr val="4F81BD"/>
                </a:solidFill>
                <a:latin typeface="Calibri"/>
                <a:cs typeface="+mn-cs"/>
              </a:rPr>
              <a:t>CDC123</a:t>
            </a:r>
            <a:r>
              <a:rPr lang="en-US" sz="1050" b="1" i="1" dirty="0">
                <a:solidFill>
                  <a:srgbClr val="4F81BD"/>
                </a:solidFill>
                <a:latin typeface="Calibri"/>
                <a:cs typeface="+mn-cs"/>
              </a:rPr>
              <a:t>/</a:t>
            </a:r>
            <a:r>
              <a:rPr lang="en-US" sz="1050" b="1" i="1" dirty="0" smtClean="0">
                <a:solidFill>
                  <a:srgbClr val="4F81BD"/>
                </a:solidFill>
                <a:latin typeface="Calibri"/>
                <a:cs typeface="+mn-cs"/>
              </a:rPr>
              <a:t>CAMK1D </a:t>
            </a:r>
            <a:r>
              <a:rPr lang="en-US" sz="1050" b="1" i="1" dirty="0">
                <a:solidFill>
                  <a:srgbClr val="4F81BD"/>
                </a:solidFill>
                <a:latin typeface="Calibri"/>
                <a:cs typeface="+mn-cs"/>
              </a:rPr>
              <a:t>TSPAN8/</a:t>
            </a:r>
            <a:r>
              <a:rPr lang="en-US" sz="1050" b="1" i="1" dirty="0" smtClean="0">
                <a:solidFill>
                  <a:srgbClr val="4F81BD"/>
                </a:solidFill>
                <a:latin typeface="Calibri"/>
                <a:cs typeface="+mn-cs"/>
              </a:rPr>
              <a:t>LGR5</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THADA</a:t>
            </a:r>
          </a:p>
          <a:p>
            <a:pPr defTabSz="457200" fontAlgn="auto">
              <a:spcBef>
                <a:spcPts val="0"/>
              </a:spcBef>
              <a:spcAft>
                <a:spcPts val="0"/>
              </a:spcAft>
            </a:pPr>
            <a:r>
              <a:rPr lang="en-US" sz="1050" b="1" i="1" dirty="0" smtClean="0">
                <a:solidFill>
                  <a:srgbClr val="4F81BD"/>
                </a:solidFill>
                <a:latin typeface="Calibri"/>
                <a:cs typeface="+mn-cs"/>
              </a:rPr>
              <a:t>ADAMTS9</a:t>
            </a:r>
          </a:p>
          <a:p>
            <a:pPr defTabSz="457200" fontAlgn="auto">
              <a:spcBef>
                <a:spcPts val="0"/>
              </a:spcBef>
              <a:spcAft>
                <a:spcPts val="0"/>
              </a:spcAft>
            </a:pPr>
            <a:r>
              <a:rPr lang="en-US" sz="1050" b="1" i="1" dirty="0" smtClean="0">
                <a:solidFill>
                  <a:srgbClr val="4F81BD"/>
                </a:solidFill>
                <a:latin typeface="Calibri"/>
                <a:cs typeface="+mn-cs"/>
              </a:rPr>
              <a:t>NOTCH2</a:t>
            </a:r>
          </a:p>
          <a:p>
            <a:pPr defTabSz="457200" fontAlgn="auto">
              <a:spcBef>
                <a:spcPts val="0"/>
              </a:spcBef>
              <a:spcAft>
                <a:spcPts val="0"/>
              </a:spcAft>
            </a:pPr>
            <a:r>
              <a:rPr lang="en-US" sz="1050" b="1" i="1" dirty="0" smtClean="0">
                <a:solidFill>
                  <a:srgbClr val="C0504D"/>
                </a:solidFill>
                <a:latin typeface="Calibri"/>
                <a:cs typeface="+mn-cs"/>
              </a:rPr>
              <a:t>KCNQ1</a:t>
            </a:r>
            <a:endParaRPr lang="en-US" sz="1050" b="1" i="1" dirty="0">
              <a:solidFill>
                <a:srgbClr val="C0504D"/>
              </a:solidFill>
              <a:latin typeface="Calibri"/>
              <a:cs typeface="+mn-cs"/>
            </a:endParaRPr>
          </a:p>
        </p:txBody>
      </p:sp>
      <p:sp>
        <p:nvSpPr>
          <p:cNvPr id="9" name="TextBox 8"/>
          <p:cNvSpPr txBox="1"/>
          <p:nvPr/>
        </p:nvSpPr>
        <p:spPr>
          <a:xfrm>
            <a:off x="3935010" y="4913273"/>
            <a:ext cx="810452" cy="415498"/>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DUSP8</a:t>
            </a:r>
          </a:p>
          <a:p>
            <a:pPr defTabSz="457200" fontAlgn="auto">
              <a:spcBef>
                <a:spcPts val="0"/>
              </a:spcBef>
              <a:spcAft>
                <a:spcPts val="0"/>
              </a:spcAft>
            </a:pPr>
            <a:r>
              <a:rPr lang="en-US" sz="1050" b="1" i="1" dirty="0" smtClean="0">
                <a:solidFill>
                  <a:srgbClr val="4F81BD"/>
                </a:solidFill>
                <a:latin typeface="Calibri"/>
                <a:cs typeface="+mn-cs"/>
              </a:rPr>
              <a:t>IRS1 </a:t>
            </a:r>
            <a:endParaRPr lang="en-US" sz="1050" b="1" i="1" dirty="0">
              <a:solidFill>
                <a:srgbClr val="4F81BD"/>
              </a:solidFill>
              <a:latin typeface="Calibri"/>
              <a:cs typeface="+mn-cs"/>
            </a:endParaRPr>
          </a:p>
        </p:txBody>
      </p:sp>
      <p:sp>
        <p:nvSpPr>
          <p:cNvPr id="13" name="TextBox 12"/>
          <p:cNvSpPr txBox="1"/>
          <p:nvPr/>
        </p:nvSpPr>
        <p:spPr>
          <a:xfrm>
            <a:off x="8036373" y="1604070"/>
            <a:ext cx="1090695" cy="1546577"/>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F79646"/>
                </a:solidFill>
                <a:latin typeface="Calibri"/>
                <a:cs typeface="+mn-cs"/>
              </a:rPr>
              <a:t>FAF1</a:t>
            </a:r>
          </a:p>
          <a:p>
            <a:pPr defTabSz="457200" fontAlgn="auto">
              <a:spcBef>
                <a:spcPts val="0"/>
              </a:spcBef>
              <a:spcAft>
                <a:spcPts val="0"/>
              </a:spcAft>
            </a:pPr>
            <a:r>
              <a:rPr lang="en-US" sz="1050" b="1" i="1" dirty="0" smtClean="0">
                <a:solidFill>
                  <a:srgbClr val="F79646"/>
                </a:solidFill>
                <a:latin typeface="Calibri"/>
                <a:cs typeface="+mn-cs"/>
              </a:rPr>
              <a:t>LPP</a:t>
            </a:r>
            <a:endParaRPr lang="en-US" sz="1050" b="1" i="1" dirty="0">
              <a:solidFill>
                <a:srgbClr val="F79646"/>
              </a:solidFill>
              <a:latin typeface="Calibri"/>
              <a:cs typeface="+mn-cs"/>
            </a:endParaRPr>
          </a:p>
          <a:p>
            <a:pPr defTabSz="457200" fontAlgn="auto">
              <a:spcBef>
                <a:spcPts val="0"/>
              </a:spcBef>
              <a:spcAft>
                <a:spcPts val="0"/>
              </a:spcAft>
            </a:pPr>
            <a:r>
              <a:rPr lang="en-US" sz="1050" b="1" i="1" dirty="0" smtClean="0">
                <a:solidFill>
                  <a:srgbClr val="F79646"/>
                </a:solidFill>
                <a:latin typeface="Calibri"/>
                <a:cs typeface="+mn-cs"/>
              </a:rPr>
              <a:t>TMEM154</a:t>
            </a:r>
            <a:endParaRPr lang="en-US" sz="1050" b="1" i="1" dirty="0">
              <a:solidFill>
                <a:srgbClr val="F79646"/>
              </a:solidFill>
              <a:latin typeface="Calibri"/>
              <a:cs typeface="+mn-cs"/>
            </a:endParaRPr>
          </a:p>
          <a:p>
            <a:pPr defTabSz="457200" fontAlgn="auto">
              <a:spcBef>
                <a:spcPts val="0"/>
              </a:spcBef>
              <a:spcAft>
                <a:spcPts val="0"/>
              </a:spcAft>
            </a:pPr>
            <a:r>
              <a:rPr lang="en-US" sz="1050" b="1" i="1" dirty="0" smtClean="0">
                <a:solidFill>
                  <a:srgbClr val="F79646"/>
                </a:solidFill>
                <a:latin typeface="Calibri"/>
                <a:cs typeface="+mn-cs"/>
              </a:rPr>
              <a:t>ARL15</a:t>
            </a:r>
            <a:endParaRPr lang="en-US" sz="1050" b="1" i="1" dirty="0">
              <a:solidFill>
                <a:srgbClr val="F79646"/>
              </a:solidFill>
              <a:latin typeface="Calibri"/>
              <a:cs typeface="+mn-cs"/>
            </a:endParaRPr>
          </a:p>
          <a:p>
            <a:pPr defTabSz="457200" fontAlgn="auto">
              <a:spcBef>
                <a:spcPts val="0"/>
              </a:spcBef>
              <a:spcAft>
                <a:spcPts val="0"/>
              </a:spcAft>
            </a:pPr>
            <a:r>
              <a:rPr lang="en-US" sz="1050" b="1" i="1" dirty="0" smtClean="0">
                <a:solidFill>
                  <a:srgbClr val="F79646"/>
                </a:solidFill>
                <a:latin typeface="Calibri"/>
                <a:cs typeface="+mn-cs"/>
              </a:rPr>
              <a:t>SSR1</a:t>
            </a:r>
            <a:r>
              <a:rPr lang="en-US" sz="1050" b="1" i="1" dirty="0">
                <a:solidFill>
                  <a:srgbClr val="F79646"/>
                </a:solidFill>
                <a:latin typeface="Calibri"/>
                <a:cs typeface="+mn-cs"/>
              </a:rPr>
              <a:t>-</a:t>
            </a:r>
            <a:r>
              <a:rPr lang="en-US" sz="1050" b="1" i="1" dirty="0" smtClean="0">
                <a:solidFill>
                  <a:srgbClr val="F79646"/>
                </a:solidFill>
                <a:latin typeface="Calibri"/>
                <a:cs typeface="+mn-cs"/>
              </a:rPr>
              <a:t>RREB1</a:t>
            </a:r>
          </a:p>
          <a:p>
            <a:pPr defTabSz="457200" fontAlgn="auto">
              <a:spcBef>
                <a:spcPts val="0"/>
              </a:spcBef>
              <a:spcAft>
                <a:spcPts val="0"/>
              </a:spcAft>
            </a:pPr>
            <a:r>
              <a:rPr lang="en-US" sz="1050" b="1" i="1" dirty="0" smtClean="0">
                <a:solidFill>
                  <a:srgbClr val="F79646"/>
                </a:solidFill>
                <a:latin typeface="Calibri"/>
                <a:cs typeface="+mn-cs"/>
              </a:rPr>
              <a:t>POU5F1</a:t>
            </a:r>
            <a:r>
              <a:rPr lang="en-US" sz="1050" b="1" i="1" dirty="0">
                <a:solidFill>
                  <a:srgbClr val="F79646"/>
                </a:solidFill>
                <a:latin typeface="Calibri"/>
                <a:cs typeface="+mn-cs"/>
              </a:rPr>
              <a:t>-</a:t>
            </a:r>
            <a:r>
              <a:rPr lang="en-US" sz="1050" b="1" i="1" dirty="0" smtClean="0">
                <a:solidFill>
                  <a:srgbClr val="F79646"/>
                </a:solidFill>
                <a:latin typeface="Calibri"/>
                <a:cs typeface="+mn-cs"/>
              </a:rPr>
              <a:t>TCF19</a:t>
            </a:r>
          </a:p>
          <a:p>
            <a:pPr defTabSz="457200" fontAlgn="auto">
              <a:spcBef>
                <a:spcPts val="0"/>
              </a:spcBef>
              <a:spcAft>
                <a:spcPts val="0"/>
              </a:spcAft>
            </a:pPr>
            <a:r>
              <a:rPr lang="en-US" sz="1050" b="1" i="1" dirty="0" smtClean="0">
                <a:solidFill>
                  <a:srgbClr val="F79646"/>
                </a:solidFill>
                <a:latin typeface="Calibri"/>
                <a:cs typeface="+mn-cs"/>
              </a:rPr>
              <a:t>MPHOSPH9</a:t>
            </a:r>
            <a:endParaRPr lang="en-US" sz="1050" b="1" i="1" dirty="0">
              <a:solidFill>
                <a:srgbClr val="F79646"/>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PAM</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PDX1 </a:t>
            </a:r>
            <a:endParaRPr lang="en-US" sz="1050" b="1" i="1" dirty="0">
              <a:solidFill>
                <a:srgbClr val="4F81BD"/>
              </a:solidFill>
              <a:latin typeface="Calibri"/>
              <a:cs typeface="+mn-cs"/>
            </a:endParaRPr>
          </a:p>
        </p:txBody>
      </p:sp>
      <p:sp>
        <p:nvSpPr>
          <p:cNvPr id="14" name="TextBox 13"/>
          <p:cNvSpPr txBox="1"/>
          <p:nvPr/>
        </p:nvSpPr>
        <p:spPr>
          <a:xfrm>
            <a:off x="7210403" y="1721254"/>
            <a:ext cx="989560" cy="1708160"/>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MACF1</a:t>
            </a:r>
          </a:p>
          <a:p>
            <a:pPr defTabSz="457200" fontAlgn="auto">
              <a:spcBef>
                <a:spcPts val="0"/>
              </a:spcBef>
              <a:spcAft>
                <a:spcPts val="0"/>
              </a:spcAft>
            </a:pPr>
            <a:r>
              <a:rPr lang="en-US" sz="1050" b="1" i="1" dirty="0" smtClean="0">
                <a:solidFill>
                  <a:srgbClr val="4F81BD"/>
                </a:solidFill>
                <a:latin typeface="Calibri"/>
                <a:cs typeface="+mn-cs"/>
              </a:rPr>
              <a:t>COBLL1</a:t>
            </a:r>
          </a:p>
          <a:p>
            <a:pPr defTabSz="457200" fontAlgn="auto">
              <a:spcBef>
                <a:spcPts val="0"/>
              </a:spcBef>
              <a:spcAft>
                <a:spcPts val="0"/>
              </a:spcAft>
            </a:pPr>
            <a:r>
              <a:rPr lang="en-US" sz="1050" b="1" i="1" dirty="0" smtClean="0">
                <a:solidFill>
                  <a:srgbClr val="8064A2"/>
                </a:solidFill>
                <a:latin typeface="Calibri"/>
                <a:cs typeface="+mn-cs"/>
              </a:rPr>
              <a:t>DNER</a:t>
            </a:r>
          </a:p>
          <a:p>
            <a:pPr defTabSz="457200" fontAlgn="auto">
              <a:spcBef>
                <a:spcPts val="0"/>
              </a:spcBef>
              <a:spcAft>
                <a:spcPts val="0"/>
              </a:spcAft>
            </a:pPr>
            <a:r>
              <a:rPr lang="en-US" sz="1050" b="1" i="1" dirty="0" smtClean="0">
                <a:solidFill>
                  <a:srgbClr val="C0504D"/>
                </a:solidFill>
                <a:latin typeface="Calibri"/>
                <a:cs typeface="+mn-cs"/>
              </a:rPr>
              <a:t>MIR129</a:t>
            </a:r>
            <a:r>
              <a:rPr lang="en-US" sz="1050" b="1" i="1" dirty="0">
                <a:solidFill>
                  <a:srgbClr val="C0504D"/>
                </a:solidFill>
                <a:latin typeface="Calibri"/>
                <a:cs typeface="+mn-cs"/>
              </a:rPr>
              <a:t>-</a:t>
            </a:r>
            <a:r>
              <a:rPr lang="en-US" sz="1050" b="1" i="1" dirty="0" smtClean="0">
                <a:solidFill>
                  <a:srgbClr val="C0504D"/>
                </a:solidFill>
                <a:latin typeface="Calibri"/>
                <a:cs typeface="+mn-cs"/>
              </a:rPr>
              <a:t>LEP</a:t>
            </a:r>
          </a:p>
          <a:p>
            <a:pPr defTabSz="457200" fontAlgn="auto">
              <a:spcBef>
                <a:spcPts val="0"/>
              </a:spcBef>
              <a:spcAft>
                <a:spcPts val="0"/>
              </a:spcAft>
            </a:pPr>
            <a:r>
              <a:rPr lang="en-US" sz="1050" b="1" i="1" dirty="0" smtClean="0">
                <a:solidFill>
                  <a:srgbClr val="C0504D"/>
                </a:solidFill>
                <a:latin typeface="Calibri"/>
                <a:cs typeface="+mn-cs"/>
              </a:rPr>
              <a:t>GPSM1</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GRK5</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4BACC6"/>
                </a:solidFill>
                <a:latin typeface="Calibri"/>
                <a:cs typeface="+mn-cs"/>
              </a:rPr>
              <a:t>SGCG</a:t>
            </a:r>
            <a:endParaRPr lang="en-US" sz="1050" b="1" i="1" dirty="0">
              <a:solidFill>
                <a:srgbClr val="4BACC6"/>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RASGRP1</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SLC16A13</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FAM58A  </a:t>
            </a:r>
            <a:endParaRPr lang="en-US" sz="1050" b="1" i="1" dirty="0">
              <a:solidFill>
                <a:srgbClr val="C0504D"/>
              </a:solidFill>
              <a:latin typeface="Calibri"/>
              <a:cs typeface="+mn-cs"/>
            </a:endParaRPr>
          </a:p>
        </p:txBody>
      </p:sp>
      <p:sp>
        <p:nvSpPr>
          <p:cNvPr id="15" name="TextBox 14"/>
          <p:cNvSpPr txBox="1"/>
          <p:nvPr/>
        </p:nvSpPr>
        <p:spPr>
          <a:xfrm>
            <a:off x="6384019" y="1211114"/>
            <a:ext cx="974553" cy="2516074"/>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ANKRD55</a:t>
            </a:r>
          </a:p>
          <a:p>
            <a:pPr defTabSz="457200" fontAlgn="auto">
              <a:spcBef>
                <a:spcPts val="0"/>
              </a:spcBef>
              <a:spcAft>
                <a:spcPts val="0"/>
              </a:spcAft>
            </a:pPr>
            <a:r>
              <a:rPr lang="en-US" sz="1050" b="1" i="1" dirty="0" smtClean="0">
                <a:solidFill>
                  <a:srgbClr val="4F81BD"/>
                </a:solidFill>
                <a:latin typeface="Calibri"/>
                <a:cs typeface="+mn-cs"/>
              </a:rPr>
              <a:t>ANK1</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TLE1</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ZMIZ1</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KLHDC5</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BCAR1</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MC4R</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CILP2</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GIPR</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CCND2</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LAMA1</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BCL2</a:t>
            </a:r>
          </a:p>
          <a:p>
            <a:pPr defTabSz="457200" fontAlgn="auto">
              <a:spcBef>
                <a:spcPts val="0"/>
              </a:spcBef>
              <a:spcAft>
                <a:spcPts val="0"/>
              </a:spcAft>
            </a:pPr>
            <a:r>
              <a:rPr lang="en-US" sz="1050" b="1" i="1" dirty="0" smtClean="0">
                <a:solidFill>
                  <a:srgbClr val="4F81BD"/>
                </a:solidFill>
                <a:latin typeface="Calibri"/>
                <a:cs typeface="+mn-cs"/>
              </a:rPr>
              <a:t>GATAD2A</a:t>
            </a:r>
          </a:p>
          <a:p>
            <a:pPr defTabSz="457200" fontAlgn="auto">
              <a:spcBef>
                <a:spcPts val="0"/>
              </a:spcBef>
              <a:spcAft>
                <a:spcPts val="0"/>
              </a:spcAft>
            </a:pPr>
            <a:r>
              <a:rPr lang="en-US" sz="1050" b="1" i="1" dirty="0" smtClean="0">
                <a:solidFill>
                  <a:srgbClr val="4BACC6"/>
                </a:solidFill>
                <a:latin typeface="Calibri"/>
                <a:cs typeface="+mn-cs"/>
              </a:rPr>
              <a:t>TMEM163</a:t>
            </a:r>
          </a:p>
          <a:p>
            <a:pPr defTabSz="457200" fontAlgn="auto">
              <a:spcBef>
                <a:spcPts val="0"/>
              </a:spcBef>
              <a:spcAft>
                <a:spcPts val="0"/>
              </a:spcAft>
            </a:pPr>
            <a:r>
              <a:rPr lang="en-US" sz="1050" b="1" i="1" dirty="0" smtClean="0">
                <a:solidFill>
                  <a:srgbClr val="8064A2"/>
                </a:solidFill>
                <a:latin typeface="Calibri"/>
                <a:cs typeface="+mn-cs"/>
              </a:rPr>
              <a:t>RBM43</a:t>
            </a:r>
            <a:r>
              <a:rPr lang="en-US" sz="1050" b="1" i="1" dirty="0">
                <a:solidFill>
                  <a:srgbClr val="8064A2"/>
                </a:solidFill>
                <a:latin typeface="Calibri"/>
                <a:cs typeface="+mn-cs"/>
              </a:rPr>
              <a:t>-RND3</a:t>
            </a:r>
            <a:r>
              <a:rPr lang="en-US" sz="1050" b="1" i="1" dirty="0">
                <a:solidFill>
                  <a:srgbClr val="C0504D"/>
                </a:solidFill>
                <a:latin typeface="Calibri"/>
                <a:cs typeface="+mn-cs"/>
              </a:rPr>
              <a:t>  </a:t>
            </a:r>
          </a:p>
        </p:txBody>
      </p:sp>
      <p:sp>
        <p:nvSpPr>
          <p:cNvPr id="16" name="TextBox 15"/>
          <p:cNvSpPr txBox="1"/>
          <p:nvPr/>
        </p:nvSpPr>
        <p:spPr>
          <a:xfrm>
            <a:off x="5562521" y="1987169"/>
            <a:ext cx="952710" cy="2192908"/>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BACC6"/>
                </a:solidFill>
                <a:latin typeface="Calibri"/>
                <a:cs typeface="+mn-cs"/>
              </a:rPr>
              <a:t>GRB14</a:t>
            </a:r>
          </a:p>
          <a:p>
            <a:pPr defTabSz="457200" fontAlgn="auto">
              <a:spcBef>
                <a:spcPts val="0"/>
              </a:spcBef>
              <a:spcAft>
                <a:spcPts val="0"/>
              </a:spcAft>
            </a:pPr>
            <a:r>
              <a:rPr lang="en-US" sz="1050" b="1" i="1" dirty="0" smtClean="0">
                <a:solidFill>
                  <a:srgbClr val="4BACC6"/>
                </a:solidFill>
                <a:latin typeface="Calibri"/>
                <a:cs typeface="+mn-cs"/>
              </a:rPr>
              <a:t>ST6GAL1</a:t>
            </a:r>
            <a:endParaRPr lang="en-US" sz="1050" b="1" i="1" dirty="0">
              <a:solidFill>
                <a:srgbClr val="4BACC6"/>
              </a:solidFill>
              <a:latin typeface="Calibri"/>
              <a:cs typeface="+mn-cs"/>
            </a:endParaRPr>
          </a:p>
          <a:p>
            <a:pPr defTabSz="457200" fontAlgn="auto">
              <a:spcBef>
                <a:spcPts val="0"/>
              </a:spcBef>
              <a:spcAft>
                <a:spcPts val="0"/>
              </a:spcAft>
            </a:pPr>
            <a:r>
              <a:rPr lang="en-US" sz="1050" b="1" i="1" dirty="0" smtClean="0">
                <a:solidFill>
                  <a:srgbClr val="4BACC6"/>
                </a:solidFill>
                <a:latin typeface="Calibri"/>
                <a:cs typeface="+mn-cs"/>
              </a:rPr>
              <a:t>VPS26A</a:t>
            </a:r>
            <a:endParaRPr lang="en-US" sz="1050" b="1" i="1" dirty="0">
              <a:solidFill>
                <a:srgbClr val="4BACC6"/>
              </a:solidFill>
              <a:latin typeface="Calibri"/>
              <a:cs typeface="+mn-cs"/>
            </a:endParaRPr>
          </a:p>
          <a:p>
            <a:pPr defTabSz="457200" fontAlgn="auto">
              <a:spcBef>
                <a:spcPts val="0"/>
              </a:spcBef>
              <a:spcAft>
                <a:spcPts val="0"/>
              </a:spcAft>
            </a:pPr>
            <a:r>
              <a:rPr lang="en-US" sz="1050" b="1" i="1" dirty="0" smtClean="0">
                <a:solidFill>
                  <a:srgbClr val="4BACC6"/>
                </a:solidFill>
                <a:latin typeface="Calibri"/>
                <a:cs typeface="+mn-cs"/>
              </a:rPr>
              <a:t>HMG20A</a:t>
            </a:r>
            <a:endParaRPr lang="en-US" sz="1050" b="1" i="1" dirty="0">
              <a:solidFill>
                <a:srgbClr val="4BACC6"/>
              </a:solidFill>
              <a:latin typeface="Calibri"/>
              <a:cs typeface="+mn-cs"/>
            </a:endParaRPr>
          </a:p>
          <a:p>
            <a:pPr defTabSz="457200" fontAlgn="auto">
              <a:spcBef>
                <a:spcPts val="0"/>
              </a:spcBef>
              <a:spcAft>
                <a:spcPts val="0"/>
              </a:spcAft>
            </a:pPr>
            <a:r>
              <a:rPr lang="en-US" sz="1050" b="1" i="1" dirty="0" smtClean="0">
                <a:solidFill>
                  <a:srgbClr val="4BACC6"/>
                </a:solidFill>
                <a:latin typeface="Calibri"/>
                <a:cs typeface="+mn-cs"/>
              </a:rPr>
              <a:t>AP3S2</a:t>
            </a:r>
            <a:endParaRPr lang="en-US" sz="1050" b="1" i="1" dirty="0">
              <a:solidFill>
                <a:srgbClr val="4BACC6"/>
              </a:solidFill>
              <a:latin typeface="Calibri"/>
              <a:cs typeface="+mn-cs"/>
            </a:endParaRPr>
          </a:p>
          <a:p>
            <a:pPr defTabSz="457200" fontAlgn="auto">
              <a:spcBef>
                <a:spcPts val="0"/>
              </a:spcBef>
              <a:spcAft>
                <a:spcPts val="0"/>
              </a:spcAft>
            </a:pPr>
            <a:r>
              <a:rPr lang="en-US" sz="1050" b="1" i="1" dirty="0" smtClean="0">
                <a:solidFill>
                  <a:srgbClr val="4BACC6"/>
                </a:solidFill>
                <a:latin typeface="Calibri"/>
                <a:cs typeface="+mn-cs"/>
              </a:rPr>
              <a:t>HNF4A</a:t>
            </a:r>
            <a:endParaRPr lang="en-US" sz="1050" b="1" i="1" dirty="0">
              <a:solidFill>
                <a:srgbClr val="4BACC6"/>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MAEA</a:t>
            </a:r>
          </a:p>
          <a:p>
            <a:pPr defTabSz="457200" fontAlgn="auto">
              <a:spcBef>
                <a:spcPts val="0"/>
              </a:spcBef>
              <a:spcAft>
                <a:spcPts val="0"/>
              </a:spcAft>
            </a:pPr>
            <a:r>
              <a:rPr lang="en-US" sz="1050" b="1" i="1" dirty="0">
                <a:solidFill>
                  <a:srgbClr val="C0504D"/>
                </a:solidFill>
                <a:latin typeface="Calibri"/>
                <a:cs typeface="+mn-cs"/>
              </a:rPr>
              <a:t>GLIS3</a:t>
            </a:r>
          </a:p>
          <a:p>
            <a:pPr defTabSz="457200" fontAlgn="auto">
              <a:spcBef>
                <a:spcPts val="0"/>
              </a:spcBef>
              <a:spcAft>
                <a:spcPts val="0"/>
              </a:spcAft>
            </a:pPr>
            <a:r>
              <a:rPr lang="en-US" sz="1050" b="1" i="1" dirty="0">
                <a:solidFill>
                  <a:srgbClr val="C0504D"/>
                </a:solidFill>
                <a:latin typeface="Calibri"/>
                <a:cs typeface="+mn-cs"/>
              </a:rPr>
              <a:t>GCC1-PAX4</a:t>
            </a:r>
          </a:p>
          <a:p>
            <a:pPr defTabSz="457200" fontAlgn="auto">
              <a:spcBef>
                <a:spcPts val="0"/>
              </a:spcBef>
              <a:spcAft>
                <a:spcPts val="0"/>
              </a:spcAft>
            </a:pPr>
            <a:r>
              <a:rPr lang="en-US" sz="1050" b="1" i="1" dirty="0">
                <a:solidFill>
                  <a:srgbClr val="C0504D"/>
                </a:solidFill>
                <a:latin typeface="Calibri"/>
                <a:cs typeface="+mn-cs"/>
              </a:rPr>
              <a:t>PSMD6</a:t>
            </a:r>
          </a:p>
          <a:p>
            <a:pPr defTabSz="457200" fontAlgn="auto">
              <a:spcBef>
                <a:spcPts val="0"/>
              </a:spcBef>
              <a:spcAft>
                <a:spcPts val="0"/>
              </a:spcAft>
            </a:pPr>
            <a:r>
              <a:rPr lang="en-US" sz="1050" b="1" i="1" dirty="0">
                <a:solidFill>
                  <a:srgbClr val="C0504D"/>
                </a:solidFill>
                <a:latin typeface="Calibri"/>
                <a:cs typeface="+mn-cs"/>
              </a:rPr>
              <a:t>ZFAND3</a:t>
            </a:r>
          </a:p>
          <a:p>
            <a:pPr defTabSz="457200" fontAlgn="auto">
              <a:spcBef>
                <a:spcPts val="0"/>
              </a:spcBef>
              <a:spcAft>
                <a:spcPts val="0"/>
              </a:spcAft>
            </a:pPr>
            <a:r>
              <a:rPr lang="en-US" sz="1050" b="1" i="1" dirty="0">
                <a:solidFill>
                  <a:srgbClr val="C0504D"/>
                </a:solidFill>
                <a:latin typeface="Calibri"/>
                <a:cs typeface="+mn-cs"/>
              </a:rPr>
              <a:t>PEPD</a:t>
            </a:r>
          </a:p>
          <a:p>
            <a:pPr defTabSz="457200" fontAlgn="auto">
              <a:spcBef>
                <a:spcPts val="0"/>
              </a:spcBef>
              <a:spcAft>
                <a:spcPts val="0"/>
              </a:spcAft>
            </a:pPr>
            <a:r>
              <a:rPr lang="en-US" sz="1050" b="1" i="1" dirty="0">
                <a:solidFill>
                  <a:srgbClr val="C0504D"/>
                </a:solidFill>
                <a:latin typeface="Calibri"/>
                <a:cs typeface="+mn-cs"/>
              </a:rPr>
              <a:t>KCNK16  </a:t>
            </a:r>
          </a:p>
        </p:txBody>
      </p:sp>
      <p:sp>
        <p:nvSpPr>
          <p:cNvPr id="18" name="TextBox 17"/>
          <p:cNvSpPr txBox="1"/>
          <p:nvPr/>
        </p:nvSpPr>
        <p:spPr>
          <a:xfrm>
            <a:off x="4152925" y="1797567"/>
            <a:ext cx="1005151" cy="1061829"/>
          </a:xfrm>
          <a:prstGeom prst="rect">
            <a:avLst/>
          </a:prstGeom>
          <a:noFill/>
        </p:spPr>
        <p:txBody>
          <a:bodyPr wrap="square" rtlCol="0">
            <a:spAutoFit/>
          </a:bodyPr>
          <a:lstStyle/>
          <a:p>
            <a:pPr defTabSz="457200" fontAlgn="auto">
              <a:spcBef>
                <a:spcPts val="0"/>
              </a:spcBef>
              <a:spcAft>
                <a:spcPts val="0"/>
              </a:spcAft>
            </a:pPr>
            <a:r>
              <a:rPr lang="en-US" sz="1050" b="1" i="1" dirty="0" smtClean="0">
                <a:solidFill>
                  <a:srgbClr val="4F81BD"/>
                </a:solidFill>
                <a:latin typeface="Calibri"/>
                <a:cs typeface="+mn-cs"/>
              </a:rPr>
              <a:t>MTNR1B</a:t>
            </a:r>
          </a:p>
          <a:p>
            <a:pPr defTabSz="457200" fontAlgn="auto">
              <a:spcBef>
                <a:spcPts val="0"/>
              </a:spcBef>
              <a:spcAft>
                <a:spcPts val="0"/>
              </a:spcAft>
            </a:pPr>
            <a:r>
              <a:rPr lang="en-US" sz="1050" b="1" i="1" dirty="0" smtClean="0">
                <a:solidFill>
                  <a:srgbClr val="4F81BD"/>
                </a:solidFill>
                <a:latin typeface="Calibri"/>
                <a:cs typeface="+mn-cs"/>
              </a:rPr>
              <a:t>GCK</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DGKB</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GCKR</a:t>
            </a:r>
            <a:endParaRPr lang="en-US" sz="1050" b="1" i="1" dirty="0">
              <a:solidFill>
                <a:srgbClr val="4F81BD"/>
              </a:solidFill>
              <a:latin typeface="Calibri"/>
              <a:cs typeface="+mn-cs"/>
            </a:endParaRPr>
          </a:p>
          <a:p>
            <a:pPr defTabSz="457200" fontAlgn="auto">
              <a:spcBef>
                <a:spcPts val="0"/>
              </a:spcBef>
              <a:spcAft>
                <a:spcPts val="0"/>
              </a:spcAft>
            </a:pPr>
            <a:r>
              <a:rPr lang="en-US" sz="1050" b="1" i="1" dirty="0" smtClean="0">
                <a:solidFill>
                  <a:srgbClr val="4F81BD"/>
                </a:solidFill>
                <a:latin typeface="Calibri"/>
                <a:cs typeface="+mn-cs"/>
              </a:rPr>
              <a:t>ADCY5</a:t>
            </a:r>
          </a:p>
          <a:p>
            <a:pPr defTabSz="457200" fontAlgn="auto">
              <a:spcBef>
                <a:spcPts val="0"/>
              </a:spcBef>
              <a:spcAft>
                <a:spcPts val="0"/>
              </a:spcAft>
            </a:pPr>
            <a:r>
              <a:rPr lang="en-US" sz="1050" b="1" i="1" dirty="0" smtClean="0">
                <a:solidFill>
                  <a:srgbClr val="4F81BD"/>
                </a:solidFill>
                <a:latin typeface="Calibri"/>
                <a:cs typeface="+mn-cs"/>
              </a:rPr>
              <a:t>PROX1</a:t>
            </a:r>
          </a:p>
        </p:txBody>
      </p:sp>
      <p:sp>
        <p:nvSpPr>
          <p:cNvPr id="19" name="TextBox 18"/>
          <p:cNvSpPr txBox="1"/>
          <p:nvPr/>
        </p:nvSpPr>
        <p:spPr>
          <a:xfrm>
            <a:off x="4745536" y="1797569"/>
            <a:ext cx="1204079" cy="2839239"/>
          </a:xfrm>
          <a:prstGeom prst="rect">
            <a:avLst/>
          </a:prstGeom>
          <a:noFill/>
        </p:spPr>
        <p:txBody>
          <a:bodyPr wrap="square" rtlCol="0">
            <a:spAutoFit/>
          </a:bodyPr>
          <a:lstStyle/>
          <a:p>
            <a:pPr defTabSz="457200" fontAlgn="auto">
              <a:spcBef>
                <a:spcPts val="0"/>
              </a:spcBef>
              <a:spcAft>
                <a:spcPts val="0"/>
              </a:spcAft>
            </a:pPr>
            <a:r>
              <a:rPr lang="en-US" sz="1050" b="1" i="1" dirty="0">
                <a:solidFill>
                  <a:srgbClr val="4F81BD"/>
                </a:solidFill>
                <a:latin typeface="Calibri"/>
                <a:cs typeface="+mn-cs"/>
              </a:rPr>
              <a:t>BCL11A</a:t>
            </a:r>
          </a:p>
          <a:p>
            <a:pPr defTabSz="457200" fontAlgn="auto">
              <a:spcBef>
                <a:spcPts val="0"/>
              </a:spcBef>
              <a:spcAft>
                <a:spcPts val="0"/>
              </a:spcAft>
            </a:pPr>
            <a:r>
              <a:rPr lang="en-US" sz="1050" b="1" i="1" dirty="0">
                <a:solidFill>
                  <a:srgbClr val="4F81BD"/>
                </a:solidFill>
                <a:latin typeface="Calibri"/>
                <a:cs typeface="+mn-cs"/>
              </a:rPr>
              <a:t>ZBED3</a:t>
            </a:r>
          </a:p>
          <a:p>
            <a:pPr defTabSz="457200" fontAlgn="auto">
              <a:spcBef>
                <a:spcPts val="0"/>
              </a:spcBef>
              <a:spcAft>
                <a:spcPts val="0"/>
              </a:spcAft>
            </a:pPr>
            <a:r>
              <a:rPr lang="en-US" sz="1050" b="1" i="1" dirty="0">
                <a:solidFill>
                  <a:srgbClr val="4F81BD"/>
                </a:solidFill>
                <a:latin typeface="Calibri"/>
                <a:cs typeface="+mn-cs"/>
              </a:rPr>
              <a:t>KLF14</a:t>
            </a:r>
          </a:p>
          <a:p>
            <a:pPr defTabSz="457200" fontAlgn="auto">
              <a:spcBef>
                <a:spcPts val="0"/>
              </a:spcBef>
              <a:spcAft>
                <a:spcPts val="0"/>
              </a:spcAft>
            </a:pPr>
            <a:r>
              <a:rPr lang="en-US" sz="1050" b="1" i="1" dirty="0">
                <a:solidFill>
                  <a:srgbClr val="4F81BD"/>
                </a:solidFill>
                <a:latin typeface="Calibri"/>
                <a:cs typeface="+mn-cs"/>
              </a:rPr>
              <a:t>TP53INP1</a:t>
            </a:r>
          </a:p>
          <a:p>
            <a:pPr defTabSz="457200" fontAlgn="auto">
              <a:spcBef>
                <a:spcPts val="0"/>
              </a:spcBef>
              <a:spcAft>
                <a:spcPts val="0"/>
              </a:spcAft>
            </a:pPr>
            <a:r>
              <a:rPr lang="en-US" sz="1050" b="1" i="1" dirty="0">
                <a:solidFill>
                  <a:srgbClr val="4F81BD"/>
                </a:solidFill>
                <a:latin typeface="Calibri"/>
                <a:cs typeface="+mn-cs"/>
              </a:rPr>
              <a:t>TLE4</a:t>
            </a:r>
          </a:p>
          <a:p>
            <a:pPr defTabSz="457200" fontAlgn="auto">
              <a:spcBef>
                <a:spcPts val="0"/>
              </a:spcBef>
              <a:spcAft>
                <a:spcPts val="0"/>
              </a:spcAft>
            </a:pPr>
            <a:r>
              <a:rPr lang="en-US" sz="1050" b="1" i="1" dirty="0">
                <a:solidFill>
                  <a:srgbClr val="4F81BD"/>
                </a:solidFill>
                <a:latin typeface="Calibri"/>
                <a:cs typeface="+mn-cs"/>
              </a:rPr>
              <a:t>CENTD2</a:t>
            </a:r>
          </a:p>
          <a:p>
            <a:pPr defTabSz="457200" fontAlgn="auto">
              <a:spcBef>
                <a:spcPts val="0"/>
              </a:spcBef>
              <a:spcAft>
                <a:spcPts val="0"/>
              </a:spcAft>
            </a:pPr>
            <a:r>
              <a:rPr lang="en-US" sz="1050" b="1" i="1" dirty="0" smtClean="0">
                <a:solidFill>
                  <a:srgbClr val="4F81BD"/>
                </a:solidFill>
                <a:latin typeface="Calibri"/>
                <a:cs typeface="+mn-cs"/>
              </a:rPr>
              <a:t>HMGA2</a:t>
            </a:r>
            <a:endParaRPr lang="en-US" sz="1050" b="1" i="1" dirty="0">
              <a:solidFill>
                <a:srgbClr val="4F81BD"/>
              </a:solidFill>
              <a:latin typeface="Calibri"/>
              <a:cs typeface="+mn-cs"/>
            </a:endParaRPr>
          </a:p>
          <a:p>
            <a:pPr defTabSz="457200" fontAlgn="auto">
              <a:spcBef>
                <a:spcPts val="0"/>
              </a:spcBef>
              <a:spcAft>
                <a:spcPts val="0"/>
              </a:spcAft>
            </a:pPr>
            <a:r>
              <a:rPr lang="en-US" sz="1050" b="1" i="1" dirty="0">
                <a:solidFill>
                  <a:srgbClr val="4F81BD"/>
                </a:solidFill>
                <a:latin typeface="Calibri"/>
                <a:cs typeface="+mn-cs"/>
              </a:rPr>
              <a:t>HNF1A</a:t>
            </a:r>
          </a:p>
          <a:p>
            <a:pPr defTabSz="457200" fontAlgn="auto">
              <a:spcBef>
                <a:spcPts val="0"/>
              </a:spcBef>
              <a:spcAft>
                <a:spcPts val="0"/>
              </a:spcAft>
            </a:pPr>
            <a:r>
              <a:rPr lang="en-US" sz="1050" b="1" i="1" dirty="0">
                <a:solidFill>
                  <a:srgbClr val="4F81BD"/>
                </a:solidFill>
                <a:latin typeface="Calibri"/>
                <a:cs typeface="+mn-cs"/>
              </a:rPr>
              <a:t>ZFAND6</a:t>
            </a:r>
          </a:p>
          <a:p>
            <a:pPr defTabSz="457200" fontAlgn="auto">
              <a:spcBef>
                <a:spcPts val="0"/>
              </a:spcBef>
              <a:spcAft>
                <a:spcPts val="0"/>
              </a:spcAft>
            </a:pPr>
            <a:r>
              <a:rPr lang="en-US" sz="1050" b="1" i="1" dirty="0">
                <a:solidFill>
                  <a:srgbClr val="4F81BD"/>
                </a:solidFill>
                <a:latin typeface="Calibri"/>
                <a:cs typeface="+mn-cs"/>
              </a:rPr>
              <a:t>PRC1</a:t>
            </a:r>
          </a:p>
          <a:p>
            <a:pPr defTabSz="457200" fontAlgn="auto">
              <a:spcBef>
                <a:spcPts val="0"/>
              </a:spcBef>
              <a:spcAft>
                <a:spcPts val="0"/>
              </a:spcAft>
            </a:pPr>
            <a:r>
              <a:rPr lang="en-US" sz="1050" b="1" i="1" dirty="0">
                <a:solidFill>
                  <a:srgbClr val="4F81BD"/>
                </a:solidFill>
                <a:latin typeface="Calibri"/>
                <a:cs typeface="+mn-cs"/>
              </a:rPr>
              <a:t>DUSP9</a:t>
            </a:r>
          </a:p>
          <a:p>
            <a:pPr defTabSz="457200" fontAlgn="auto">
              <a:spcBef>
                <a:spcPts val="0"/>
              </a:spcBef>
              <a:spcAft>
                <a:spcPts val="0"/>
              </a:spcAft>
            </a:pPr>
            <a:r>
              <a:rPr lang="en-US" sz="1050" b="1" i="1" dirty="0" smtClean="0">
                <a:solidFill>
                  <a:srgbClr val="C0504D"/>
                </a:solidFill>
                <a:latin typeface="Calibri"/>
                <a:cs typeface="+mn-cs"/>
              </a:rPr>
              <a:t>SRR</a:t>
            </a:r>
          </a:p>
          <a:p>
            <a:pPr defTabSz="457200" fontAlgn="auto">
              <a:spcBef>
                <a:spcPts val="0"/>
              </a:spcBef>
              <a:spcAft>
                <a:spcPts val="0"/>
              </a:spcAft>
            </a:pPr>
            <a:r>
              <a:rPr lang="en-US" sz="1050" b="1" i="1" dirty="0" smtClean="0">
                <a:solidFill>
                  <a:srgbClr val="C0504D"/>
                </a:solidFill>
                <a:latin typeface="Calibri"/>
                <a:cs typeface="+mn-cs"/>
              </a:rPr>
              <a:t>UBE2E2</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RBMS1</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PTPRD</a:t>
            </a:r>
            <a:endParaRPr lang="en-US" sz="1050" b="1" i="1" dirty="0">
              <a:solidFill>
                <a:srgbClr val="C0504D"/>
              </a:solidFill>
              <a:latin typeface="Calibri"/>
              <a:cs typeface="+mn-cs"/>
            </a:endParaRPr>
          </a:p>
          <a:p>
            <a:pPr defTabSz="457200" fontAlgn="auto">
              <a:spcBef>
                <a:spcPts val="0"/>
              </a:spcBef>
              <a:spcAft>
                <a:spcPts val="0"/>
              </a:spcAft>
            </a:pPr>
            <a:r>
              <a:rPr lang="en-US" sz="1050" b="1" i="1" dirty="0" smtClean="0">
                <a:solidFill>
                  <a:srgbClr val="C0504D"/>
                </a:solidFill>
                <a:latin typeface="Calibri"/>
                <a:cs typeface="+mn-cs"/>
              </a:rPr>
              <a:t>SPRY2</a:t>
            </a:r>
          </a:p>
          <a:p>
            <a:pPr defTabSz="457200" fontAlgn="auto">
              <a:spcBef>
                <a:spcPts val="0"/>
              </a:spcBef>
              <a:spcAft>
                <a:spcPts val="0"/>
              </a:spcAft>
            </a:pPr>
            <a:r>
              <a:rPr lang="en-US" sz="1050" b="1" i="1" dirty="0" smtClean="0">
                <a:solidFill>
                  <a:srgbClr val="C0504D"/>
                </a:solidFill>
                <a:latin typeface="Calibri"/>
                <a:cs typeface="+mn-cs"/>
              </a:rPr>
              <a:t>C2CD4/B</a:t>
            </a:r>
            <a:endParaRPr lang="en-US" sz="1050" b="1" i="1" dirty="0">
              <a:solidFill>
                <a:srgbClr val="C0504D"/>
              </a:solidFill>
              <a:latin typeface="Calibri"/>
              <a:cs typeface="+mn-cs"/>
            </a:endParaRPr>
          </a:p>
        </p:txBody>
      </p:sp>
      <p:graphicFrame>
        <p:nvGraphicFramePr>
          <p:cNvPr id="22" name="Table 21"/>
          <p:cNvGraphicFramePr>
            <a:graphicFrameLocks noGrp="1"/>
          </p:cNvGraphicFramePr>
          <p:nvPr>
            <p:extLst>
              <p:ext uri="{D42A27DB-BD31-4B8C-83A1-F6EECF244321}">
                <p14:modId xmlns:p14="http://schemas.microsoft.com/office/powerpoint/2010/main" xmlns="" val="369209668"/>
              </p:ext>
            </p:extLst>
          </p:nvPr>
        </p:nvGraphicFramePr>
        <p:xfrm>
          <a:off x="1618029" y="1340768"/>
          <a:ext cx="1917017" cy="2377440"/>
        </p:xfrm>
        <a:graphic>
          <a:graphicData uri="http://schemas.openxmlformats.org/drawingml/2006/table">
            <a:tbl>
              <a:tblPr firstRow="1" bandRow="1">
                <a:tableStyleId>{2D5ABB26-0587-4C30-8999-92F81FD0307C}</a:tableStyleId>
              </a:tblPr>
              <a:tblGrid>
                <a:gridCol w="1917017"/>
              </a:tblGrid>
              <a:tr h="201849">
                <a:tc>
                  <a:txBody>
                    <a:bodyPr/>
                    <a:lstStyle/>
                    <a:p>
                      <a:r>
                        <a:rPr lang="en-US" sz="2000" dirty="0" smtClean="0"/>
                        <a:t>Discovered in: </a:t>
                      </a:r>
                      <a:endParaRPr lang="en-US" sz="2000" dirty="0"/>
                    </a:p>
                  </a:txBody>
                  <a:tcPr/>
                </a:tc>
              </a:tr>
              <a:tr h="201849">
                <a:tc>
                  <a:txBody>
                    <a:bodyPr/>
                    <a:lstStyle/>
                    <a:p>
                      <a:r>
                        <a:rPr lang="en-US" sz="2000" b="1" dirty="0" smtClean="0">
                          <a:solidFill>
                            <a:schemeClr val="accent1"/>
                          </a:solidFill>
                        </a:rPr>
                        <a:t>Europeans</a:t>
                      </a:r>
                      <a:endParaRPr lang="en-US" sz="2000" b="1" dirty="0">
                        <a:solidFill>
                          <a:schemeClr val="accent1"/>
                        </a:solidFill>
                      </a:endParaRPr>
                    </a:p>
                  </a:txBody>
                  <a:tcPr/>
                </a:tc>
              </a:tr>
              <a:tr h="201849">
                <a:tc>
                  <a:txBody>
                    <a:bodyPr/>
                    <a:lstStyle/>
                    <a:p>
                      <a:r>
                        <a:rPr lang="en-US" sz="2000" b="1" dirty="0" smtClean="0">
                          <a:solidFill>
                            <a:schemeClr val="accent2"/>
                          </a:solidFill>
                        </a:rPr>
                        <a:t>East</a:t>
                      </a:r>
                      <a:r>
                        <a:rPr lang="en-US" sz="2000" b="1" baseline="0" dirty="0" smtClean="0">
                          <a:solidFill>
                            <a:schemeClr val="accent2"/>
                          </a:solidFill>
                        </a:rPr>
                        <a:t> </a:t>
                      </a:r>
                      <a:r>
                        <a:rPr lang="en-US" sz="2000" b="1" dirty="0" smtClean="0">
                          <a:solidFill>
                            <a:schemeClr val="accent2"/>
                          </a:solidFill>
                        </a:rPr>
                        <a:t>Asians</a:t>
                      </a:r>
                      <a:endParaRPr lang="en-US" sz="2000" b="1" dirty="0">
                        <a:solidFill>
                          <a:schemeClr val="accent2"/>
                        </a:solidFill>
                      </a:endParaRPr>
                    </a:p>
                  </a:txBody>
                  <a:tcPr/>
                </a:tc>
              </a:tr>
              <a:tr h="201849">
                <a:tc>
                  <a:txBody>
                    <a:bodyPr/>
                    <a:lstStyle/>
                    <a:p>
                      <a:r>
                        <a:rPr lang="en-US" sz="2000" b="1" dirty="0" smtClean="0">
                          <a:solidFill>
                            <a:schemeClr val="accent5"/>
                          </a:solidFill>
                        </a:rPr>
                        <a:t>South</a:t>
                      </a:r>
                      <a:r>
                        <a:rPr lang="en-US" sz="2000" b="1" baseline="0" dirty="0" smtClean="0">
                          <a:solidFill>
                            <a:schemeClr val="accent5"/>
                          </a:solidFill>
                        </a:rPr>
                        <a:t> </a:t>
                      </a:r>
                      <a:r>
                        <a:rPr lang="en-US" sz="2000" b="1" dirty="0" smtClean="0">
                          <a:solidFill>
                            <a:schemeClr val="accent5"/>
                          </a:solidFill>
                        </a:rPr>
                        <a:t>Asians</a:t>
                      </a:r>
                      <a:endParaRPr lang="en-US" sz="2000" b="1" dirty="0">
                        <a:solidFill>
                          <a:schemeClr val="accent5"/>
                        </a:solidFill>
                      </a:endParaRPr>
                    </a:p>
                  </a:txBody>
                  <a:tcPr/>
                </a:tc>
              </a:tr>
              <a:tr h="201849">
                <a:tc>
                  <a:txBody>
                    <a:bodyPr/>
                    <a:lstStyle/>
                    <a:p>
                      <a:r>
                        <a:rPr lang="en-US" sz="2000" b="1" dirty="0" smtClean="0">
                          <a:solidFill>
                            <a:schemeClr val="accent6"/>
                          </a:solidFill>
                        </a:rPr>
                        <a:t>Multi-Ethnic</a:t>
                      </a:r>
                      <a:endParaRPr lang="en-US" sz="2000" b="1" dirty="0">
                        <a:solidFill>
                          <a:schemeClr val="accent6"/>
                        </a:solidFill>
                      </a:endParaRPr>
                    </a:p>
                  </a:txBody>
                  <a:tcPr/>
                </a:tc>
              </a:tr>
              <a:tr h="201849">
                <a:tc>
                  <a:txBody>
                    <a:bodyPr/>
                    <a:lstStyle/>
                    <a:p>
                      <a:r>
                        <a:rPr lang="en-US" sz="2000" b="1" dirty="0" smtClean="0">
                          <a:solidFill>
                            <a:schemeClr val="accent4"/>
                          </a:solidFill>
                        </a:rPr>
                        <a:t>Other </a:t>
                      </a:r>
                      <a:r>
                        <a:rPr lang="en-US" sz="2000" b="1" baseline="0" dirty="0" smtClean="0">
                          <a:solidFill>
                            <a:schemeClr val="accent4"/>
                          </a:solidFill>
                        </a:rPr>
                        <a:t>Groups</a:t>
                      </a:r>
                      <a:endParaRPr lang="en-US" sz="2000" b="1" dirty="0">
                        <a:solidFill>
                          <a:schemeClr val="accent4"/>
                        </a:solidFill>
                      </a:endParaRPr>
                    </a:p>
                  </a:txBody>
                  <a:tcPr/>
                </a:tc>
              </a:tr>
            </a:tbl>
          </a:graphicData>
        </a:graphic>
      </p:graphicFrame>
      <p:sp>
        <p:nvSpPr>
          <p:cNvPr id="3" name="Rectangle 2"/>
          <p:cNvSpPr/>
          <p:nvPr/>
        </p:nvSpPr>
        <p:spPr>
          <a:xfrm>
            <a:off x="745168" y="2101850"/>
            <a:ext cx="499533" cy="387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 name="Rectangle 9"/>
          <p:cNvSpPr/>
          <p:nvPr/>
        </p:nvSpPr>
        <p:spPr>
          <a:xfrm>
            <a:off x="1159933" y="2252135"/>
            <a:ext cx="301250" cy="64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1" name="TextBox 10"/>
          <p:cNvSpPr txBox="1"/>
          <p:nvPr/>
        </p:nvSpPr>
        <p:spPr>
          <a:xfrm>
            <a:off x="35563" y="6453336"/>
            <a:ext cx="2925609" cy="369332"/>
          </a:xfrm>
          <a:prstGeom prst="rect">
            <a:avLst/>
          </a:prstGeom>
          <a:noFill/>
        </p:spPr>
        <p:txBody>
          <a:bodyPr wrap="none" rtlCol="0">
            <a:spAutoFit/>
          </a:bodyPr>
          <a:lstStyle/>
          <a:p>
            <a:r>
              <a:rPr lang="en-US" b="1" dirty="0" smtClean="0">
                <a:latin typeface="+mn-lt"/>
              </a:rPr>
              <a:t>Slide courtesy of </a:t>
            </a:r>
            <a:r>
              <a:rPr lang="en-US" b="1" dirty="0" err="1" smtClean="0">
                <a:latin typeface="+mn-lt"/>
              </a:rPr>
              <a:t>Xueling</a:t>
            </a:r>
            <a:r>
              <a:rPr lang="en-US" b="1" dirty="0" smtClean="0">
                <a:latin typeface="+mn-lt"/>
              </a:rPr>
              <a:t> </a:t>
            </a:r>
            <a:r>
              <a:rPr lang="en-US" b="1" dirty="0" err="1" smtClean="0">
                <a:latin typeface="+mn-lt"/>
              </a:rPr>
              <a:t>Sim</a:t>
            </a:r>
            <a:endParaRPr lang="en-US" b="1" dirty="0">
              <a:latin typeface="+mn-lt"/>
            </a:endParaRPr>
          </a:p>
        </p:txBody>
      </p:sp>
    </p:spTree>
    <p:extLst>
      <p:ext uri="{BB962C8B-B14F-4D97-AF65-F5344CB8AC3E}">
        <p14:creationId xmlns:p14="http://schemas.microsoft.com/office/powerpoint/2010/main" xmlns="" val="378293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44624"/>
            <a:ext cx="8763000" cy="836834"/>
          </a:xfrm>
        </p:spPr>
        <p:txBody>
          <a:bodyPr/>
          <a:lstStyle/>
          <a:p>
            <a:r>
              <a:rPr lang="en-US" altLang="en-US" sz="3800" b="1" dirty="0" smtClean="0">
                <a:solidFill>
                  <a:schemeClr val="accent1"/>
                </a:solidFill>
                <a:latin typeface="+mn-lt"/>
                <a:ea typeface="MS PGothic" pitchFamily="34" charset="-128"/>
                <a:cs typeface="Arial" pitchFamily="34" charset="0"/>
              </a:rPr>
              <a:t>Explore the Full Allele Frequency Spectrum</a:t>
            </a:r>
          </a:p>
        </p:txBody>
      </p:sp>
      <p:sp>
        <p:nvSpPr>
          <p:cNvPr id="23555" name="Content Placeholder 2"/>
          <p:cNvSpPr>
            <a:spLocks noGrp="1"/>
          </p:cNvSpPr>
          <p:nvPr>
            <p:ph idx="1"/>
          </p:nvPr>
        </p:nvSpPr>
        <p:spPr>
          <a:xfrm>
            <a:off x="179388" y="1007938"/>
            <a:ext cx="8785225" cy="5949454"/>
          </a:xfrm>
        </p:spPr>
        <p:txBody>
          <a:bodyPr/>
          <a:lstStyle/>
          <a:p>
            <a:pPr>
              <a:spcBef>
                <a:spcPts val="1800"/>
              </a:spcBef>
            </a:pPr>
            <a:r>
              <a:rPr lang="en-US" dirty="0" smtClean="0">
                <a:cs typeface="Arial" panose="020B0604020202020204" pitchFamily="34" charset="0"/>
              </a:rPr>
              <a:t>We have made excellent start, but much more to do in discovery genetics of T2D and related traits</a:t>
            </a:r>
          </a:p>
          <a:p>
            <a:pPr>
              <a:spcBef>
                <a:spcPts val="1800"/>
              </a:spcBef>
            </a:pPr>
            <a:r>
              <a:rPr lang="en-US" dirty="0" smtClean="0">
                <a:cs typeface="Arial" panose="020B0604020202020204" pitchFamily="34" charset="0"/>
              </a:rPr>
              <a:t>Common variants explain only portion of disease heritability; for most diseases and traits, h</a:t>
            </a:r>
            <a:r>
              <a:rPr lang="en-US" baseline="30000" dirty="0" smtClean="0">
                <a:cs typeface="Arial" panose="020B0604020202020204" pitchFamily="34" charset="0"/>
              </a:rPr>
              <a:t>2 </a:t>
            </a:r>
            <a:r>
              <a:rPr lang="en-US" dirty="0" smtClean="0">
                <a:cs typeface="Arial" panose="020B0604020202020204" pitchFamily="34" charset="0"/>
              </a:rPr>
              <a:t>&lt; 50</a:t>
            </a:r>
            <a:r>
              <a:rPr lang="en-US" dirty="0">
                <a:cs typeface="Arial" panose="020B0604020202020204" pitchFamily="34" charset="0"/>
              </a:rPr>
              <a:t>%</a:t>
            </a:r>
          </a:p>
          <a:p>
            <a:pPr>
              <a:spcBef>
                <a:spcPts val="1800"/>
              </a:spcBef>
            </a:pPr>
            <a:r>
              <a:rPr lang="en-US" altLang="en-US" dirty="0" smtClean="0">
                <a:cs typeface="Arial" pitchFamily="34" charset="0"/>
              </a:rPr>
              <a:t>At only a few risk loci is gene, direction of effect, mechanism, impact on physiology identified</a:t>
            </a:r>
          </a:p>
          <a:p>
            <a:pPr>
              <a:spcBef>
                <a:spcPts val="1800"/>
              </a:spcBef>
            </a:pPr>
            <a:r>
              <a:rPr lang="en-US" altLang="en-US" dirty="0" smtClean="0">
                <a:cs typeface="Arial" pitchFamily="34" charset="0"/>
              </a:rPr>
              <a:t>Low-frequency variants will help understand many of these loci and remainder of genome</a:t>
            </a:r>
          </a:p>
          <a:p>
            <a:pPr lvl="1">
              <a:spcBef>
                <a:spcPts val="0"/>
              </a:spcBef>
            </a:pPr>
            <a:r>
              <a:rPr lang="en-US" dirty="0" smtClean="0">
                <a:cs typeface="Arial" panose="020B0604020202020204" pitchFamily="34" charset="0"/>
              </a:rPr>
              <a:t>extent</a:t>
            </a:r>
            <a:r>
              <a:rPr lang="en-US" dirty="0">
                <a:cs typeface="Arial" panose="020B0604020202020204" pitchFamily="34" charset="0"/>
              </a:rPr>
              <a:t>, effect size distribution now being </a:t>
            </a:r>
            <a:r>
              <a:rPr lang="en-US" dirty="0" smtClean="0">
                <a:cs typeface="Arial" panose="020B0604020202020204" pitchFamily="34" charset="0"/>
              </a:rPr>
              <a:t>revealed</a:t>
            </a:r>
          </a:p>
          <a:p>
            <a:pPr lvl="1">
              <a:spcBef>
                <a:spcPts val="0"/>
              </a:spcBef>
            </a:pPr>
            <a:r>
              <a:rPr lang="en-US" altLang="en-US" dirty="0" smtClean="0">
                <a:cs typeface="Arial" pitchFamily="34" charset="0"/>
              </a:rPr>
              <a:t>suggest function,</a:t>
            </a:r>
            <a:r>
              <a:rPr lang="en-US" dirty="0" smtClean="0">
                <a:cs typeface="Arial" panose="020B0604020202020204" pitchFamily="34" charset="0"/>
              </a:rPr>
              <a:t> </a:t>
            </a:r>
            <a:r>
              <a:rPr lang="en-US" dirty="0" err="1" smtClean="0">
                <a:cs typeface="Arial" panose="020B0604020202020204" pitchFamily="34" charset="0"/>
              </a:rPr>
              <a:t>druggable</a:t>
            </a:r>
            <a:r>
              <a:rPr lang="en-US" dirty="0" smtClean="0">
                <a:cs typeface="Arial" panose="020B0604020202020204" pitchFamily="34" charset="0"/>
              </a:rPr>
              <a:t> targets, clinical action</a:t>
            </a:r>
            <a:endParaRPr lang="en-US" dirty="0">
              <a:cs typeface="Arial" panose="020B0604020202020204" pitchFamily="34" charset="0"/>
            </a:endParaRPr>
          </a:p>
          <a:p>
            <a:pPr lvl="1">
              <a:spcBef>
                <a:spcPts val="600"/>
              </a:spcBef>
            </a:pPr>
            <a:endParaRPr lang="en-US" sz="2600" dirty="0">
              <a:latin typeface="Arial" panose="020B0604020202020204" pitchFamily="34" charset="0"/>
              <a:cs typeface="Arial" panose="020B0604020202020204" pitchFamily="34" charset="0"/>
            </a:endParaRPr>
          </a:p>
          <a:p>
            <a:pPr>
              <a:spcBef>
                <a:spcPts val="1800"/>
              </a:spcBef>
            </a:pPr>
            <a:endParaRPr lang="en-US" altLang="en-US" sz="3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BF943244-3D95-4A63-A3E7-99DEAB9C0973}" type="slidenum">
              <a:rPr lang="en-GB" smtClean="0"/>
              <a:pPr>
                <a:defRPr/>
              </a:pPr>
              <a:t>31</a:t>
            </a:fld>
            <a:endParaRPr lang="en-GB" dirty="0"/>
          </a:p>
        </p:txBody>
      </p:sp>
    </p:spTree>
    <p:extLst>
      <p:ext uri="{BB962C8B-B14F-4D97-AF65-F5344CB8AC3E}">
        <p14:creationId xmlns:p14="http://schemas.microsoft.com/office/powerpoint/2010/main" xmlns="" val="1554574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enome.gov/images/content/cost_per_genom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2" y="7"/>
            <a:ext cx="9137718" cy="68669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3716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47BA5C-74C4-4519-B8F5-7855727C7A9E}" type="slidenum">
              <a:rPr lang="en-GB" smtClean="0"/>
              <a:pPr>
                <a:defRPr/>
              </a:pPr>
              <a:t>33</a:t>
            </a:fld>
            <a:endParaRPr lang="en-GB"/>
          </a:p>
        </p:txBody>
      </p:sp>
      <p:sp>
        <p:nvSpPr>
          <p:cNvPr id="3" name="Rectangle 3"/>
          <p:cNvSpPr txBox="1">
            <a:spLocks noChangeArrowheads="1"/>
          </p:cNvSpPr>
          <p:nvPr/>
        </p:nvSpPr>
        <p:spPr bwMode="auto">
          <a:xfrm>
            <a:off x="117479" y="1016971"/>
            <a:ext cx="7689850" cy="5940425"/>
          </a:xfrm>
          <a:prstGeom prst="rect">
            <a:avLst/>
          </a:prstGeom>
          <a:noFill/>
          <a:ln w="9525">
            <a:noFill/>
            <a:miter lim="800000"/>
            <a:headEnd/>
            <a:tailEnd/>
          </a:ln>
        </p:spPr>
        <p:txBody>
          <a:bodyPr/>
          <a:lstStyle/>
          <a:p>
            <a:pPr marL="609600" indent="-609600">
              <a:spcBef>
                <a:spcPts val="1600"/>
              </a:spcBef>
              <a:buFontTx/>
              <a:buChar char="•"/>
              <a:defRPr/>
            </a:pPr>
            <a:r>
              <a:rPr lang="en-US" sz="2900" b="1" kern="0" dirty="0" smtClean="0">
                <a:solidFill>
                  <a:prstClr val="black"/>
                </a:solidFill>
                <a:latin typeface="Calibri" panose="020F0502020204030204" pitchFamily="34" charset="0"/>
                <a:sym typeface="Symbol" pitchFamily="18" charset="2"/>
              </a:rPr>
              <a:t>G</a:t>
            </a:r>
            <a:r>
              <a:rPr lang="en-US" sz="2900" kern="0" dirty="0" smtClean="0">
                <a:solidFill>
                  <a:prstClr val="black"/>
                </a:solidFill>
                <a:latin typeface="Calibri" panose="020F0502020204030204" pitchFamily="34" charset="0"/>
                <a:sym typeface="Symbol" pitchFamily="18" charset="2"/>
              </a:rPr>
              <a:t>enetics </a:t>
            </a:r>
            <a:r>
              <a:rPr lang="en-US" sz="2900" b="1" kern="0" dirty="0" smtClean="0">
                <a:solidFill>
                  <a:prstClr val="black"/>
                </a:solidFill>
                <a:latin typeface="Calibri" panose="020F0502020204030204" pitchFamily="34" charset="0"/>
                <a:sym typeface="Symbol" pitchFamily="18" charset="2"/>
              </a:rPr>
              <a:t>o</a:t>
            </a:r>
            <a:r>
              <a:rPr lang="en-US" sz="2900" kern="0" dirty="0" smtClean="0">
                <a:solidFill>
                  <a:prstClr val="black"/>
                </a:solidFill>
                <a:latin typeface="Calibri" panose="020F0502020204030204" pitchFamily="34" charset="0"/>
                <a:sym typeface="Symbol" pitchFamily="18" charset="2"/>
              </a:rPr>
              <a:t>f </a:t>
            </a:r>
            <a:r>
              <a:rPr lang="en-US" sz="2900" b="1" kern="0" dirty="0" smtClean="0">
                <a:solidFill>
                  <a:prstClr val="black"/>
                </a:solidFill>
                <a:latin typeface="Calibri" panose="020F0502020204030204" pitchFamily="34" charset="0"/>
                <a:sym typeface="Symbol" pitchFamily="18" charset="2"/>
              </a:rPr>
              <a:t>T</a:t>
            </a:r>
            <a:r>
              <a:rPr lang="en-US" sz="2900" kern="0" dirty="0" smtClean="0">
                <a:solidFill>
                  <a:prstClr val="black"/>
                </a:solidFill>
                <a:latin typeface="Calibri" panose="020F0502020204030204" pitchFamily="34" charset="0"/>
                <a:sym typeface="Symbol" pitchFamily="18" charset="2"/>
              </a:rPr>
              <a:t>ype </a:t>
            </a:r>
            <a:r>
              <a:rPr lang="en-US" sz="2900" b="1" kern="0" dirty="0" smtClean="0">
                <a:solidFill>
                  <a:prstClr val="black"/>
                </a:solidFill>
                <a:latin typeface="Calibri" panose="020F0502020204030204" pitchFamily="34" charset="0"/>
                <a:sym typeface="Symbol" pitchFamily="18" charset="2"/>
              </a:rPr>
              <a:t>2</a:t>
            </a:r>
            <a:r>
              <a:rPr lang="en-US" sz="2900" kern="0" dirty="0" smtClean="0">
                <a:solidFill>
                  <a:prstClr val="black"/>
                </a:solidFill>
                <a:latin typeface="Calibri" panose="020F0502020204030204" pitchFamily="34" charset="0"/>
                <a:sym typeface="Symbol" pitchFamily="18" charset="2"/>
              </a:rPr>
              <a:t> </a:t>
            </a:r>
            <a:r>
              <a:rPr lang="en-US" sz="2900" b="1" kern="0" dirty="0" smtClean="0">
                <a:solidFill>
                  <a:prstClr val="black"/>
                </a:solidFill>
                <a:latin typeface="Calibri" panose="020F0502020204030204" pitchFamily="34" charset="0"/>
                <a:sym typeface="Symbol" pitchFamily="18" charset="2"/>
              </a:rPr>
              <a:t>D</a:t>
            </a:r>
            <a:r>
              <a:rPr lang="en-US" sz="2900" kern="0" dirty="0" smtClean="0">
                <a:solidFill>
                  <a:prstClr val="black"/>
                </a:solidFill>
                <a:latin typeface="Calibri" panose="020F0502020204030204" pitchFamily="34" charset="0"/>
                <a:sym typeface="Symbol" pitchFamily="18" charset="2"/>
              </a:rPr>
              <a:t>iabetes</a:t>
            </a:r>
          </a:p>
          <a:p>
            <a:pPr marL="609600" indent="-609600">
              <a:spcBef>
                <a:spcPts val="1600"/>
              </a:spcBef>
              <a:buFontTx/>
              <a:buChar char="•"/>
              <a:defRPr/>
            </a:pPr>
            <a:r>
              <a:rPr lang="en-US" sz="2900" kern="0" dirty="0" smtClean="0">
                <a:solidFill>
                  <a:prstClr val="black"/>
                </a:solidFill>
                <a:latin typeface="Calibri" panose="020F0502020204030204" pitchFamily="34" charset="0"/>
                <a:sym typeface="Symbol" pitchFamily="18" charset="2"/>
              </a:rPr>
              <a:t>Identify </a:t>
            </a:r>
            <a:r>
              <a:rPr lang="en-US" sz="2900" kern="0" dirty="0">
                <a:solidFill>
                  <a:prstClr val="black"/>
                </a:solidFill>
                <a:latin typeface="Calibri" panose="020F0502020204030204" pitchFamily="34" charset="0"/>
                <a:sym typeface="Symbol" pitchFamily="18" charset="2"/>
              </a:rPr>
              <a:t>T2D variants by</a:t>
            </a:r>
          </a:p>
          <a:p>
            <a:pPr marL="990600" lvl="1" indent="-533400">
              <a:buFontTx/>
              <a:buChar char="–"/>
              <a:defRPr/>
            </a:pPr>
            <a:r>
              <a:rPr lang="en-US" sz="2900" kern="0" dirty="0">
                <a:solidFill>
                  <a:prstClr val="black"/>
                </a:solidFill>
                <a:latin typeface="Calibri" panose="020F0502020204030204" pitchFamily="34" charset="0"/>
                <a:sym typeface="Symbol" pitchFamily="18" charset="2"/>
              </a:rPr>
              <a:t>Low-pass (4x) genome sequencing</a:t>
            </a:r>
          </a:p>
          <a:p>
            <a:pPr marL="990600" lvl="1" indent="-533400">
              <a:buFontTx/>
              <a:buChar char="–"/>
              <a:defRPr/>
            </a:pPr>
            <a:r>
              <a:rPr lang="en-US" sz="2900" kern="0" dirty="0">
                <a:solidFill>
                  <a:prstClr val="black"/>
                </a:solidFill>
                <a:latin typeface="Calibri" panose="020F0502020204030204" pitchFamily="34" charset="0"/>
                <a:sym typeface="Symbol" pitchFamily="18" charset="2"/>
              </a:rPr>
              <a:t>Deep </a:t>
            </a:r>
            <a:r>
              <a:rPr lang="en-US" sz="2900" kern="0" dirty="0" err="1">
                <a:solidFill>
                  <a:prstClr val="black"/>
                </a:solidFill>
                <a:latin typeface="Calibri" panose="020F0502020204030204" pitchFamily="34" charset="0"/>
                <a:sym typeface="Symbol" pitchFamily="18" charset="2"/>
              </a:rPr>
              <a:t>exome</a:t>
            </a:r>
            <a:r>
              <a:rPr lang="en-US" sz="2900" kern="0" dirty="0">
                <a:solidFill>
                  <a:prstClr val="black"/>
                </a:solidFill>
                <a:latin typeface="Calibri" panose="020F0502020204030204" pitchFamily="34" charset="0"/>
                <a:sym typeface="Symbol" pitchFamily="18" charset="2"/>
              </a:rPr>
              <a:t> sequencing</a:t>
            </a:r>
          </a:p>
          <a:p>
            <a:pPr marL="990600" lvl="1" indent="-533400">
              <a:buFontTx/>
              <a:buChar char="–"/>
              <a:defRPr/>
            </a:pPr>
            <a:r>
              <a:rPr lang="en-US" sz="2900" kern="0" dirty="0">
                <a:solidFill>
                  <a:prstClr val="black"/>
                </a:solidFill>
                <a:latin typeface="Calibri" panose="020F0502020204030204" pitchFamily="34" charset="0"/>
                <a:sym typeface="Symbol" pitchFamily="18" charset="2"/>
              </a:rPr>
              <a:t>2.5M SNP chip genotyping</a:t>
            </a:r>
          </a:p>
          <a:p>
            <a:pPr marL="609600" indent="-609600">
              <a:spcBef>
                <a:spcPts val="1600"/>
              </a:spcBef>
              <a:buFontTx/>
              <a:buChar char="•"/>
              <a:defRPr/>
            </a:pPr>
            <a:r>
              <a:rPr lang="en-US" sz="2900" kern="0" dirty="0">
                <a:solidFill>
                  <a:prstClr val="black"/>
                </a:solidFill>
                <a:latin typeface="Calibri" panose="020F0502020204030204" pitchFamily="34" charset="0"/>
                <a:sym typeface="Symbol" pitchFamily="18" charset="2"/>
              </a:rPr>
              <a:t>1425 T2Ds, 1425 controls from Finland, Sweden, UK, Germany;  “extremes”</a:t>
            </a:r>
          </a:p>
          <a:p>
            <a:pPr marL="609600" indent="-609600">
              <a:spcBef>
                <a:spcPts val="1600"/>
              </a:spcBef>
              <a:buFontTx/>
              <a:buChar char="•"/>
              <a:defRPr/>
            </a:pPr>
            <a:r>
              <a:rPr lang="en-US" sz="2900" kern="0" dirty="0">
                <a:solidFill>
                  <a:prstClr val="black"/>
                </a:solidFill>
                <a:latin typeface="Calibri" panose="020F0502020204030204" pitchFamily="34" charset="0"/>
                <a:sym typeface="Symbol" pitchFamily="18" charset="2"/>
              </a:rPr>
              <a:t>Identify T2D variants; develop methods/tools/strategies to identify     association with less common variants</a:t>
            </a:r>
          </a:p>
          <a:p>
            <a:pPr marL="609600" indent="-609600">
              <a:spcBef>
                <a:spcPts val="1600"/>
              </a:spcBef>
              <a:buFontTx/>
              <a:buChar char="•"/>
              <a:defRPr/>
            </a:pPr>
            <a:r>
              <a:rPr lang="en-US" sz="2900" kern="0" dirty="0" smtClean="0">
                <a:solidFill>
                  <a:prstClr val="black"/>
                </a:solidFill>
                <a:latin typeface="Calibri" panose="020F0502020204030204" pitchFamily="34" charset="0"/>
                <a:sym typeface="Symbol" pitchFamily="18" charset="2"/>
              </a:rPr>
              <a:t>Funded </a:t>
            </a:r>
            <a:r>
              <a:rPr lang="en-US" sz="2900" kern="0" dirty="0">
                <a:solidFill>
                  <a:prstClr val="black"/>
                </a:solidFill>
                <a:latin typeface="Calibri" panose="020F0502020204030204" pitchFamily="34" charset="0"/>
                <a:sym typeface="Symbol" pitchFamily="18" charset="2"/>
              </a:rPr>
              <a:t>by NIH (ARRA), </a:t>
            </a:r>
            <a:r>
              <a:rPr lang="en-US" sz="2900" kern="0" dirty="0" err="1">
                <a:solidFill>
                  <a:prstClr val="black"/>
                </a:solidFill>
                <a:latin typeface="Calibri" panose="020F0502020204030204" pitchFamily="34" charset="0"/>
                <a:sym typeface="Symbol" pitchFamily="18" charset="2"/>
              </a:rPr>
              <a:t>Wellcome</a:t>
            </a:r>
            <a:r>
              <a:rPr lang="en-US" sz="2900" kern="0" dirty="0">
                <a:solidFill>
                  <a:prstClr val="black"/>
                </a:solidFill>
                <a:latin typeface="Calibri" panose="020F0502020204030204" pitchFamily="34" charset="0"/>
                <a:sym typeface="Symbol" pitchFamily="18" charset="2"/>
              </a:rPr>
              <a:t> </a:t>
            </a:r>
            <a:r>
              <a:rPr lang="en-US" sz="2900" kern="0" dirty="0" smtClean="0">
                <a:solidFill>
                  <a:prstClr val="black"/>
                </a:solidFill>
                <a:latin typeface="Calibri" panose="020F0502020204030204" pitchFamily="34" charset="0"/>
                <a:sym typeface="Symbol" pitchFamily="18" charset="2"/>
              </a:rPr>
              <a:t>Trust</a:t>
            </a:r>
            <a:endParaRPr lang="en-US" sz="2900" kern="0" dirty="0">
              <a:solidFill>
                <a:prstClr val="black"/>
              </a:solidFill>
              <a:latin typeface="Calibri" panose="020F0502020204030204" pitchFamily="34" charset="0"/>
              <a:sym typeface="Symbol" pitchFamily="18" charset="2"/>
            </a:endParaRPr>
          </a:p>
        </p:txBody>
      </p:sp>
      <p:sp>
        <p:nvSpPr>
          <p:cNvPr id="4" name="Rectangle 2"/>
          <p:cNvSpPr txBox="1">
            <a:spLocks noChangeArrowheads="1"/>
          </p:cNvSpPr>
          <p:nvPr/>
        </p:nvSpPr>
        <p:spPr bwMode="auto">
          <a:xfrm>
            <a:off x="0" y="23467"/>
            <a:ext cx="6415088" cy="957263"/>
          </a:xfrm>
          <a:prstGeom prst="rect">
            <a:avLst/>
          </a:prstGeom>
          <a:noFill/>
          <a:ln w="9525">
            <a:noFill/>
            <a:miter lim="800000"/>
            <a:headEnd/>
            <a:tailEnd/>
          </a:ln>
        </p:spPr>
        <p:txBody>
          <a:bodyPr anchor="ctr"/>
          <a:lstStyle/>
          <a:p>
            <a:pPr>
              <a:defRPr/>
            </a:pPr>
            <a:r>
              <a:rPr lang="en-US" sz="4400" kern="0" dirty="0">
                <a:solidFill>
                  <a:schemeClr val="accent1"/>
                </a:solidFill>
                <a:latin typeface="Calibri" panose="020F0502020204030204" pitchFamily="34" charset="0"/>
              </a:rPr>
              <a:t>                   </a:t>
            </a:r>
            <a:r>
              <a:rPr lang="en-US" sz="4800" b="1" kern="0" dirty="0">
                <a:solidFill>
                  <a:schemeClr val="accent1"/>
                </a:solidFill>
                <a:latin typeface="Calibri" panose="020F0502020204030204" pitchFamily="34" charset="0"/>
              </a:rPr>
              <a:t>GoT2D</a:t>
            </a:r>
          </a:p>
        </p:txBody>
      </p:sp>
      <p:pic>
        <p:nvPicPr>
          <p:cNvPr id="26629" name="Picture 5" descr="altshul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10413" y="74613"/>
            <a:ext cx="917575" cy="133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6" descr="mccarth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9775" y="1484423"/>
            <a:ext cx="93821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81963" y="1478070"/>
            <a:ext cx="939800"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18477" y="74613"/>
            <a:ext cx="917575" cy="133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7452" y="2925763"/>
            <a:ext cx="928687"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4" name="Picture 2" descr="http://web.squ.edu.om/med/genconf/Images/Foto_Meitinge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89775" y="2925763"/>
            <a:ext cx="938213"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5" name="Picture 12" descr="https://encrypted-tbn2.gstatic.com/images?q=tbn:ANd9GcQEhsCPYYtXUq2RgRIfv9oWfLC80_9frM7z13JxMNZlvc49t1Ib"/>
          <p:cNvPicPr>
            <a:picLocks noChangeAspect="1" noChangeArrowheads="1"/>
          </p:cNvPicPr>
          <p:nvPr/>
        </p:nvPicPr>
        <p:blipFill>
          <a:blip r:embed="rId8" cstate="print">
            <a:extLst>
              <a:ext uri="{28A0092B-C50C-407E-A947-70E740481C1C}">
                <a14:useLocalDpi xmlns:a14="http://schemas.microsoft.com/office/drawing/2010/main" xmlns="" val="0"/>
              </a:ext>
            </a:extLst>
          </a:blip>
          <a:srcRect l="14574"/>
          <a:stretch>
            <a:fillRect/>
          </a:stretch>
        </p:blipFill>
        <p:spPr bwMode="auto">
          <a:xfrm>
            <a:off x="8101013" y="5468938"/>
            <a:ext cx="1016000" cy="1344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6" name="Picture 14" descr="Hyun Min Ka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18353" y="5472291"/>
            <a:ext cx="909638" cy="134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7" name="Picture 12"/>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26290" y="4221163"/>
            <a:ext cx="9017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8" name="Picture 16" descr="Jason Flannick"/>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31175" y="4221163"/>
            <a:ext cx="93345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2" descr="Displaying jason_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9" name="Picture 5" descr="C:\Users\boehnke\AppData\Local\Temp\jason_pic.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131180" y="4185477"/>
            <a:ext cx="933449" cy="125976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31" descr="jaakko"/>
          <p:cNvPicPr>
            <a:picLocks noChangeAspect="1" noChangeArrowheads="1"/>
          </p:cNvPicPr>
          <p:nvPr/>
        </p:nvPicPr>
        <p:blipFill>
          <a:blip r:embed="rId13" cstate="print"/>
          <a:srcRect/>
          <a:stretch>
            <a:fillRect/>
          </a:stretch>
        </p:blipFill>
        <p:spPr bwMode="auto">
          <a:xfrm>
            <a:off x="8067340" y="2925768"/>
            <a:ext cx="1019968" cy="1223961"/>
          </a:xfrm>
          <a:prstGeom prst="rect">
            <a:avLst/>
          </a:prstGeom>
          <a:noFill/>
          <a:ln w="9525">
            <a:noFill/>
            <a:miter lim="800000"/>
            <a:headEnd/>
            <a:tailEnd/>
          </a:ln>
        </p:spPr>
      </p:pic>
    </p:spTree>
    <p:extLst>
      <p:ext uri="{BB962C8B-B14F-4D97-AF65-F5344CB8AC3E}">
        <p14:creationId xmlns:p14="http://schemas.microsoft.com/office/powerpoint/2010/main" xmlns="" val="2300622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ECE209-49FD-4E1F-A6F1-25FEB38D175F}" type="slidenum">
              <a:rPr lang="en-US" altLang="en-US" smtClean="0">
                <a:solidFill>
                  <a:prstClr val="black">
                    <a:tint val="75000"/>
                  </a:prstClr>
                </a:solidFill>
              </a:rPr>
              <a:pPr>
                <a:defRPr/>
              </a:pPr>
              <a:t>34</a:t>
            </a:fld>
            <a:endParaRPr lang="en-US" altLang="en-US">
              <a:solidFill>
                <a:prstClr val="black">
                  <a:tint val="75000"/>
                </a:prstClr>
              </a:solidFill>
            </a:endParaRPr>
          </a:p>
        </p:txBody>
      </p:sp>
      <p:sp>
        <p:nvSpPr>
          <p:cNvPr id="3" name="Rectangle 2"/>
          <p:cNvSpPr txBox="1">
            <a:spLocks noChangeArrowheads="1"/>
          </p:cNvSpPr>
          <p:nvPr/>
        </p:nvSpPr>
        <p:spPr bwMode="auto">
          <a:xfrm>
            <a:off x="1116013" y="103"/>
            <a:ext cx="5976937" cy="765175"/>
          </a:xfrm>
          <a:prstGeom prst="rect">
            <a:avLst/>
          </a:prstGeom>
          <a:noFill/>
          <a:ln w="9525">
            <a:noFill/>
            <a:miter lim="800000"/>
            <a:headEnd/>
            <a:tailEnd/>
          </a:ln>
        </p:spPr>
        <p:txBody>
          <a:bodyPr anchor="ctr"/>
          <a:lstStyle/>
          <a:p>
            <a:pPr>
              <a:defRPr/>
            </a:pPr>
            <a:r>
              <a:rPr lang="en-US" sz="4000" kern="0" dirty="0">
                <a:solidFill>
                  <a:schemeClr val="accent1"/>
                </a:solidFill>
                <a:latin typeface="Arial" charset="0"/>
              </a:rPr>
              <a:t>     </a:t>
            </a:r>
            <a:r>
              <a:rPr lang="en-US" sz="4000" b="1" kern="0" dirty="0">
                <a:solidFill>
                  <a:schemeClr val="accent1"/>
                </a:solidFill>
                <a:latin typeface="+mj-lt"/>
              </a:rPr>
              <a:t>T2D-GENES</a:t>
            </a:r>
          </a:p>
        </p:txBody>
      </p:sp>
      <p:sp>
        <p:nvSpPr>
          <p:cNvPr id="4" name="Rectangle 3"/>
          <p:cNvSpPr txBox="1">
            <a:spLocks noChangeArrowheads="1"/>
          </p:cNvSpPr>
          <p:nvPr/>
        </p:nvSpPr>
        <p:spPr bwMode="auto">
          <a:xfrm>
            <a:off x="107954" y="765175"/>
            <a:ext cx="7200900" cy="5865813"/>
          </a:xfrm>
          <a:prstGeom prst="rect">
            <a:avLst/>
          </a:prstGeom>
          <a:noFill/>
          <a:ln w="9525">
            <a:noFill/>
            <a:miter lim="800000"/>
            <a:headEnd/>
            <a:tailEnd/>
          </a:ln>
        </p:spPr>
        <p:txBody>
          <a:bodyPr/>
          <a:lstStyle/>
          <a:p>
            <a:pPr marL="609600" indent="-609600">
              <a:spcBef>
                <a:spcPts val="1800"/>
              </a:spcBef>
              <a:buFontTx/>
              <a:buChar char="•"/>
              <a:defRPr/>
            </a:pPr>
            <a:r>
              <a:rPr lang="en-GB" sz="3200" b="1" dirty="0">
                <a:solidFill>
                  <a:prstClr val="black"/>
                </a:solidFill>
                <a:latin typeface="+mj-lt"/>
                <a:cs typeface="Arial" charset="0"/>
              </a:rPr>
              <a:t>T</a:t>
            </a:r>
            <a:r>
              <a:rPr lang="en-GB" sz="3200" dirty="0">
                <a:solidFill>
                  <a:prstClr val="black"/>
                </a:solidFill>
                <a:latin typeface="+mj-lt"/>
                <a:cs typeface="Arial" charset="0"/>
              </a:rPr>
              <a:t>ype </a:t>
            </a:r>
            <a:r>
              <a:rPr lang="en-GB" sz="3200" b="1" dirty="0">
                <a:solidFill>
                  <a:prstClr val="black"/>
                </a:solidFill>
                <a:latin typeface="+mj-lt"/>
                <a:cs typeface="Arial" charset="0"/>
              </a:rPr>
              <a:t>2</a:t>
            </a:r>
            <a:r>
              <a:rPr lang="en-GB" sz="3200" dirty="0">
                <a:solidFill>
                  <a:prstClr val="black"/>
                </a:solidFill>
                <a:latin typeface="+mj-lt"/>
                <a:cs typeface="Arial" charset="0"/>
              </a:rPr>
              <a:t> </a:t>
            </a:r>
            <a:r>
              <a:rPr lang="en-GB" sz="3200" b="1" dirty="0">
                <a:solidFill>
                  <a:prstClr val="black"/>
                </a:solidFill>
                <a:latin typeface="+mj-lt"/>
                <a:cs typeface="Arial" charset="0"/>
              </a:rPr>
              <a:t>D</a:t>
            </a:r>
            <a:r>
              <a:rPr lang="en-GB" sz="3200" dirty="0">
                <a:solidFill>
                  <a:prstClr val="black"/>
                </a:solidFill>
                <a:latin typeface="+mj-lt"/>
                <a:cs typeface="Arial" charset="0"/>
              </a:rPr>
              <a:t>iabetes </a:t>
            </a:r>
            <a:r>
              <a:rPr lang="en-GB" sz="3200" b="1" dirty="0">
                <a:solidFill>
                  <a:prstClr val="black"/>
                </a:solidFill>
                <a:latin typeface="+mj-lt"/>
                <a:cs typeface="Arial" charset="0"/>
              </a:rPr>
              <a:t>G</a:t>
            </a:r>
            <a:r>
              <a:rPr lang="en-GB" sz="3200" dirty="0">
                <a:solidFill>
                  <a:prstClr val="black"/>
                </a:solidFill>
                <a:latin typeface="+mj-lt"/>
                <a:cs typeface="Arial" charset="0"/>
              </a:rPr>
              <a:t>enetic </a:t>
            </a:r>
            <a:r>
              <a:rPr lang="en-GB" sz="3200" b="1" dirty="0">
                <a:solidFill>
                  <a:prstClr val="black"/>
                </a:solidFill>
                <a:latin typeface="+mj-lt"/>
                <a:cs typeface="Arial" charset="0"/>
              </a:rPr>
              <a:t>E</a:t>
            </a:r>
            <a:r>
              <a:rPr lang="en-GB" sz="3200" dirty="0">
                <a:solidFill>
                  <a:prstClr val="black"/>
                </a:solidFill>
                <a:latin typeface="+mj-lt"/>
                <a:cs typeface="Arial" charset="0"/>
              </a:rPr>
              <a:t>xploration by </a:t>
            </a:r>
            <a:r>
              <a:rPr lang="en-GB" sz="3200" b="1" dirty="0">
                <a:solidFill>
                  <a:prstClr val="black"/>
                </a:solidFill>
                <a:latin typeface="+mj-lt"/>
                <a:cs typeface="Arial" charset="0"/>
              </a:rPr>
              <a:t>N</a:t>
            </a:r>
            <a:r>
              <a:rPr lang="en-GB" sz="3200" dirty="0">
                <a:solidFill>
                  <a:prstClr val="black"/>
                </a:solidFill>
                <a:latin typeface="+mj-lt"/>
                <a:cs typeface="Arial" charset="0"/>
              </a:rPr>
              <a:t>ext-generation sequencing in multi-</a:t>
            </a:r>
            <a:r>
              <a:rPr lang="en-GB" sz="3200" b="1" dirty="0">
                <a:solidFill>
                  <a:prstClr val="black"/>
                </a:solidFill>
                <a:latin typeface="+mj-lt"/>
                <a:cs typeface="Arial" charset="0"/>
              </a:rPr>
              <a:t>E</a:t>
            </a:r>
            <a:r>
              <a:rPr lang="en-GB" sz="3200" dirty="0">
                <a:solidFill>
                  <a:prstClr val="black"/>
                </a:solidFill>
                <a:latin typeface="+mj-lt"/>
                <a:cs typeface="Arial" charset="0"/>
              </a:rPr>
              <a:t>thnic </a:t>
            </a:r>
            <a:r>
              <a:rPr lang="en-GB" sz="3200" b="1" dirty="0">
                <a:solidFill>
                  <a:prstClr val="black"/>
                </a:solidFill>
                <a:latin typeface="+mj-lt"/>
                <a:cs typeface="Arial" charset="0"/>
              </a:rPr>
              <a:t>S</a:t>
            </a:r>
            <a:r>
              <a:rPr lang="en-GB" sz="3200" dirty="0">
                <a:solidFill>
                  <a:prstClr val="black"/>
                </a:solidFill>
                <a:latin typeface="+mj-lt"/>
                <a:cs typeface="Arial" charset="0"/>
              </a:rPr>
              <a:t>amples </a:t>
            </a:r>
          </a:p>
          <a:p>
            <a:pPr marL="609600" indent="-609600">
              <a:spcBef>
                <a:spcPts val="1800"/>
              </a:spcBef>
              <a:buFontTx/>
              <a:buChar char="•"/>
              <a:defRPr/>
            </a:pPr>
            <a:r>
              <a:rPr lang="en-GB" sz="3200" kern="0" dirty="0" smtClean="0">
                <a:solidFill>
                  <a:prstClr val="black"/>
                </a:solidFill>
                <a:latin typeface="+mj-lt"/>
                <a:sym typeface="Symbol" pitchFamily="18" charset="2"/>
              </a:rPr>
              <a:t>NIDDK consortium </a:t>
            </a:r>
            <a:r>
              <a:rPr lang="en-GB" sz="3200" kern="0" dirty="0">
                <a:solidFill>
                  <a:prstClr val="black"/>
                </a:solidFill>
                <a:latin typeface="+mj-lt"/>
                <a:sym typeface="Symbol" pitchFamily="18" charset="2"/>
              </a:rPr>
              <a:t>of 5 </a:t>
            </a:r>
            <a:r>
              <a:rPr lang="en-GB" sz="3200" kern="0" dirty="0" smtClean="0">
                <a:solidFill>
                  <a:prstClr val="black"/>
                </a:solidFill>
                <a:latin typeface="+mj-lt"/>
                <a:sym typeface="Symbol" pitchFamily="18" charset="2"/>
              </a:rPr>
              <a:t>consortia </a:t>
            </a:r>
            <a:r>
              <a:rPr lang="en-GB" sz="3200" kern="0" dirty="0">
                <a:solidFill>
                  <a:prstClr val="black"/>
                </a:solidFill>
                <a:latin typeface="+mj-lt"/>
                <a:sym typeface="Symbol" pitchFamily="18" charset="2"/>
              </a:rPr>
              <a:t>to identify genetic determinants of T2D across multiple </a:t>
            </a:r>
            <a:r>
              <a:rPr lang="en-GB" sz="3200" kern="0" dirty="0" smtClean="0">
                <a:solidFill>
                  <a:prstClr val="black"/>
                </a:solidFill>
                <a:latin typeface="+mj-lt"/>
                <a:sym typeface="Symbol" pitchFamily="18" charset="2"/>
              </a:rPr>
              <a:t>ancestry groups</a:t>
            </a:r>
            <a:endParaRPr lang="en-GB" sz="3200" kern="0" dirty="0">
              <a:solidFill>
                <a:prstClr val="black"/>
              </a:solidFill>
              <a:latin typeface="+mj-lt"/>
              <a:sym typeface="Symbol" pitchFamily="18" charset="2"/>
            </a:endParaRPr>
          </a:p>
          <a:p>
            <a:pPr marL="609600" indent="-609600">
              <a:spcBef>
                <a:spcPts val="1800"/>
              </a:spcBef>
              <a:buFontTx/>
              <a:buChar char="•"/>
              <a:defRPr/>
            </a:pPr>
            <a:r>
              <a:rPr lang="en-GB" sz="3200" dirty="0">
                <a:solidFill>
                  <a:prstClr val="black"/>
                </a:solidFill>
                <a:latin typeface="+mj-lt"/>
                <a:cs typeface="Arial" charset="0"/>
              </a:rPr>
              <a:t>Responders to RFA-DK-09-004:  </a:t>
            </a:r>
            <a:r>
              <a:rPr lang="en-GB" sz="3200" dirty="0" err="1">
                <a:solidFill>
                  <a:prstClr val="black"/>
                </a:solidFill>
                <a:latin typeface="+mj-lt"/>
                <a:cs typeface="Arial" charset="0"/>
              </a:rPr>
              <a:t>Multiethnic</a:t>
            </a:r>
            <a:r>
              <a:rPr lang="en-GB" sz="3200" dirty="0">
                <a:solidFill>
                  <a:prstClr val="black"/>
                </a:solidFill>
                <a:latin typeface="+mj-lt"/>
                <a:cs typeface="Arial" charset="0"/>
              </a:rPr>
              <a:t> Study of T2D </a:t>
            </a:r>
            <a:r>
              <a:rPr lang="en-GB" sz="3200" dirty="0" smtClean="0">
                <a:solidFill>
                  <a:prstClr val="black"/>
                </a:solidFill>
                <a:latin typeface="+mj-lt"/>
                <a:cs typeface="Arial" charset="0"/>
              </a:rPr>
              <a:t>Genes </a:t>
            </a:r>
            <a:endParaRPr lang="en-GB" sz="3200" dirty="0">
              <a:solidFill>
                <a:prstClr val="black"/>
              </a:solidFill>
              <a:latin typeface="+mj-lt"/>
              <a:cs typeface="Arial" charset="0"/>
            </a:endParaRPr>
          </a:p>
          <a:p>
            <a:pPr marL="609600" indent="-609600">
              <a:spcBef>
                <a:spcPts val="1800"/>
              </a:spcBef>
              <a:buFontTx/>
              <a:buChar char="•"/>
              <a:defRPr/>
            </a:pPr>
            <a:r>
              <a:rPr lang="en-GB" sz="3200" dirty="0" smtClean="0">
                <a:solidFill>
                  <a:prstClr val="black"/>
                </a:solidFill>
                <a:latin typeface="+mj-lt"/>
                <a:cs typeface="Arial" charset="0"/>
              </a:rPr>
              <a:t>Together planned and executed     three major projects</a:t>
            </a:r>
            <a:endParaRPr lang="en-GB" sz="3200" dirty="0">
              <a:solidFill>
                <a:prstClr val="black"/>
              </a:solidFill>
              <a:latin typeface="+mj-lt"/>
              <a:cs typeface="Arial" charset="0"/>
            </a:endParaRPr>
          </a:p>
        </p:txBody>
      </p:sp>
      <p:pic>
        <p:nvPicPr>
          <p:cNvPr id="27653" name="Picture 5" descr="mccarth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50128" y="512865"/>
            <a:ext cx="787400"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13" descr="altshul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8618" y="2924944"/>
            <a:ext cx="7905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56475" y="1719371"/>
            <a:ext cx="788988"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6"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59750" y="511175"/>
            <a:ext cx="782638"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75714" y="4146550"/>
            <a:ext cx="7905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8"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70867" y="2927350"/>
            <a:ext cx="788987"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9"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l="4572" r="5486"/>
          <a:stretch>
            <a:fillRect/>
          </a:stretch>
        </p:blipFill>
        <p:spPr bwMode="auto">
          <a:xfrm>
            <a:off x="7364413" y="4145076"/>
            <a:ext cx="785812"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0" name="Picture 13"/>
          <p:cNvPicPr>
            <a:picLocks noChangeAspect="1" noChangeArrowheads="1"/>
          </p:cNvPicPr>
          <p:nvPr/>
        </p:nvPicPr>
        <p:blipFill>
          <a:blip r:embed="rId10" cstate="print">
            <a:extLst>
              <a:ext uri="{28A0092B-C50C-407E-A947-70E740481C1C}">
                <a14:useLocalDpi xmlns:a14="http://schemas.microsoft.com/office/drawing/2010/main" xmlns="" val="0"/>
              </a:ext>
            </a:extLst>
          </a:blip>
          <a:srcRect t="2718" b="13586"/>
          <a:stretch>
            <a:fillRect/>
          </a:stretch>
        </p:blipFill>
        <p:spPr bwMode="auto">
          <a:xfrm>
            <a:off x="7358152" y="5364341"/>
            <a:ext cx="790575"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1"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74041" y="1717675"/>
            <a:ext cx="793750"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2" name="Picture 130" descr="mohlk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193092" y="5373688"/>
            <a:ext cx="911225" cy="117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3"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503988" y="5434191"/>
            <a:ext cx="854075"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4" name="Picture 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519867" y="4145076"/>
            <a:ext cx="788987"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5" name="Picture 9"/>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155077" y="2936883"/>
            <a:ext cx="949325" cy="117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4124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0" y="1481296"/>
            <a:ext cx="9144000" cy="5260072"/>
            <a:chOff x="0" y="1142655"/>
            <a:chExt cx="9144000" cy="5260072"/>
          </a:xfrm>
        </p:grpSpPr>
        <p:pic>
          <p:nvPicPr>
            <p:cNvPr id="4" name="Picture 4"/>
            <p:cNvPicPr>
              <a:picLocks noChangeAspect="1" noChangeArrowheads="1"/>
            </p:cNvPicPr>
            <p:nvPr/>
          </p:nvPicPr>
          <p:blipFill>
            <a:blip r:embed="rId3" cstate="print"/>
            <a:srcRect l="5185" r="5926"/>
            <a:stretch>
              <a:fillRect/>
            </a:stretch>
          </p:blipFill>
          <p:spPr bwMode="auto">
            <a:xfrm>
              <a:off x="0" y="1142655"/>
              <a:ext cx="9144000" cy="4964906"/>
            </a:xfrm>
            <a:prstGeom prst="rect">
              <a:avLst/>
            </a:prstGeom>
            <a:noFill/>
            <a:ln w="9525">
              <a:noFill/>
              <a:miter lim="800000"/>
              <a:headEnd/>
              <a:tailEnd/>
            </a:ln>
          </p:spPr>
        </p:pic>
        <p:sp>
          <p:nvSpPr>
            <p:cNvPr id="5" name="Oval 4"/>
            <p:cNvSpPr/>
            <p:nvPr/>
          </p:nvSpPr>
          <p:spPr bwMode="auto">
            <a:xfrm>
              <a:off x="7550182" y="2330302"/>
              <a:ext cx="201169" cy="201168"/>
            </a:xfrm>
            <a:prstGeom prst="ellipse">
              <a:avLst/>
            </a:prstGeom>
            <a:solidFill>
              <a:srgbClr val="876DA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6" name="Oval 5"/>
            <p:cNvSpPr/>
            <p:nvPr/>
          </p:nvSpPr>
          <p:spPr bwMode="auto">
            <a:xfrm>
              <a:off x="7148347" y="3446513"/>
              <a:ext cx="201169" cy="201168"/>
            </a:xfrm>
            <a:prstGeom prst="ellipse">
              <a:avLst/>
            </a:prstGeom>
            <a:solidFill>
              <a:srgbClr val="876DA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7" name="Oval 6"/>
            <p:cNvSpPr>
              <a:spLocks noChangeArrowheads="1"/>
            </p:cNvSpPr>
            <p:nvPr/>
          </p:nvSpPr>
          <p:spPr bwMode="auto">
            <a:xfrm>
              <a:off x="4914139" y="1639146"/>
              <a:ext cx="201169" cy="201168"/>
            </a:xfrm>
            <a:prstGeom prst="ellipse">
              <a:avLst/>
            </a:prstGeom>
            <a:solidFill>
              <a:schemeClr val="accent3"/>
            </a:solidFill>
            <a:ln w="6350" algn="ctr">
              <a:solidFill>
                <a:schemeClr val="tx1"/>
              </a:solidFill>
              <a:round/>
              <a:headEnd/>
              <a:tailEnd/>
            </a:ln>
          </p:spPr>
          <p:txBody>
            <a:bodyPr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8" name="Oval 7"/>
            <p:cNvSpPr>
              <a:spLocks noChangeArrowheads="1"/>
            </p:cNvSpPr>
            <p:nvPr/>
          </p:nvSpPr>
          <p:spPr bwMode="auto">
            <a:xfrm>
              <a:off x="2378107" y="2151709"/>
              <a:ext cx="201169" cy="201168"/>
            </a:xfrm>
            <a:prstGeom prst="ellipse">
              <a:avLst/>
            </a:prstGeom>
            <a:solidFill>
              <a:schemeClr val="accent3"/>
            </a:solidFill>
            <a:ln w="6350" algn="ctr">
              <a:solidFill>
                <a:schemeClr val="tx1"/>
              </a:solidFill>
              <a:round/>
              <a:headEnd/>
              <a:tailEnd/>
            </a:ln>
          </p:spPr>
          <p:txBody>
            <a:bodyPr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9" name="Oval 8"/>
            <p:cNvSpPr/>
            <p:nvPr/>
          </p:nvSpPr>
          <p:spPr bwMode="auto">
            <a:xfrm>
              <a:off x="4221196" y="1896320"/>
              <a:ext cx="201169" cy="201168"/>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10" name="Oval 9"/>
            <p:cNvSpPr/>
            <p:nvPr/>
          </p:nvSpPr>
          <p:spPr bwMode="auto">
            <a:xfrm>
              <a:off x="7005472" y="3446513"/>
              <a:ext cx="201169" cy="201168"/>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11" name="Oval 10"/>
            <p:cNvSpPr/>
            <p:nvPr/>
          </p:nvSpPr>
          <p:spPr bwMode="auto">
            <a:xfrm>
              <a:off x="2095499" y="2454685"/>
              <a:ext cx="201169" cy="201168"/>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12" name="TextBox 29"/>
            <p:cNvSpPr txBox="1">
              <a:spLocks noChangeArrowheads="1"/>
            </p:cNvSpPr>
            <p:nvPr/>
          </p:nvSpPr>
          <p:spPr bwMode="auto">
            <a:xfrm>
              <a:off x="6598174" y="2102855"/>
              <a:ext cx="902202" cy="830997"/>
            </a:xfrm>
            <a:prstGeom prst="rect">
              <a:avLst/>
            </a:prstGeom>
            <a:noFill/>
            <a:ln w="9525">
              <a:noFill/>
              <a:miter lim="800000"/>
              <a:headEnd/>
              <a:tailEnd/>
            </a:ln>
          </p:spPr>
          <p:txBody>
            <a:bodyPr lIns="91429" tIns="45714" rIns="91429" bIns="45714">
              <a:spAutoFit/>
            </a:bodyPr>
            <a:lstStyle/>
            <a:p>
              <a:pPr algn="ctr" defTabSz="457200"/>
              <a:r>
                <a:rPr lang="en-GB" sz="2400" b="1" dirty="0">
                  <a:ln>
                    <a:solidFill>
                      <a:prstClr val="black">
                        <a:lumMod val="65000"/>
                        <a:lumOff val="35000"/>
                      </a:prstClr>
                    </a:solidFill>
                  </a:ln>
                  <a:solidFill>
                    <a:srgbClr val="8064A2"/>
                  </a:solidFill>
                  <a:latin typeface="Calibri"/>
                  <a:cs typeface="+mn-cs"/>
                </a:rPr>
                <a:t>East Asian</a:t>
              </a:r>
            </a:p>
          </p:txBody>
        </p:sp>
        <p:sp>
          <p:nvSpPr>
            <p:cNvPr id="13" name="TextBox 33"/>
            <p:cNvSpPr txBox="1">
              <a:spLocks noChangeArrowheads="1"/>
            </p:cNvSpPr>
            <p:nvPr/>
          </p:nvSpPr>
          <p:spPr bwMode="auto">
            <a:xfrm>
              <a:off x="5510597" y="3064861"/>
              <a:ext cx="1071563" cy="830985"/>
            </a:xfrm>
            <a:prstGeom prst="rect">
              <a:avLst/>
            </a:prstGeom>
            <a:noFill/>
            <a:ln w="9525">
              <a:noFill/>
              <a:miter lim="800000"/>
              <a:headEnd/>
              <a:tailEnd/>
            </a:ln>
          </p:spPr>
          <p:txBody>
            <a:bodyPr lIns="91429" tIns="45714" rIns="91429" bIns="45714">
              <a:spAutoFit/>
            </a:bodyPr>
            <a:lstStyle/>
            <a:p>
              <a:pPr algn="ctr" defTabSz="457200"/>
              <a:r>
                <a:rPr lang="en-GB" sz="2400" b="1" dirty="0">
                  <a:ln>
                    <a:solidFill>
                      <a:prstClr val="black">
                        <a:lumMod val="65000"/>
                        <a:lumOff val="35000"/>
                      </a:prstClr>
                    </a:solidFill>
                  </a:ln>
                  <a:solidFill>
                    <a:srgbClr val="4F81BD">
                      <a:lumMod val="75000"/>
                    </a:srgbClr>
                  </a:solidFill>
                  <a:latin typeface="Calibri"/>
                  <a:cs typeface="+mn-cs"/>
                </a:rPr>
                <a:t>South Asian</a:t>
              </a:r>
            </a:p>
          </p:txBody>
        </p:sp>
        <p:sp>
          <p:nvSpPr>
            <p:cNvPr id="14" name="TextBox 34"/>
            <p:cNvSpPr txBox="1">
              <a:spLocks noChangeArrowheads="1"/>
            </p:cNvSpPr>
            <p:nvPr/>
          </p:nvSpPr>
          <p:spPr bwMode="auto">
            <a:xfrm>
              <a:off x="4894640" y="1827063"/>
              <a:ext cx="1408761" cy="461653"/>
            </a:xfrm>
            <a:prstGeom prst="rect">
              <a:avLst/>
            </a:prstGeom>
            <a:noFill/>
            <a:ln w="9525">
              <a:noFill/>
              <a:miter lim="800000"/>
              <a:headEnd/>
              <a:tailEnd/>
            </a:ln>
          </p:spPr>
          <p:txBody>
            <a:bodyPr wrap="none" lIns="91429" tIns="45714" rIns="91429" bIns="45714">
              <a:spAutoFit/>
            </a:bodyPr>
            <a:lstStyle/>
            <a:p>
              <a:pPr defTabSz="457200"/>
              <a:r>
                <a:rPr lang="en-GB" sz="2400" b="1" dirty="0">
                  <a:ln>
                    <a:solidFill>
                      <a:prstClr val="black">
                        <a:lumMod val="65000"/>
                        <a:lumOff val="35000"/>
                      </a:prstClr>
                    </a:solidFill>
                  </a:ln>
                  <a:solidFill>
                    <a:srgbClr val="408000"/>
                  </a:solidFill>
                  <a:latin typeface="Calibri"/>
                  <a:cs typeface="+mn-cs"/>
                </a:rPr>
                <a:t>European</a:t>
              </a:r>
              <a:endParaRPr lang="en-GB" sz="3200" b="1" dirty="0">
                <a:ln>
                  <a:solidFill>
                    <a:prstClr val="black">
                      <a:lumMod val="65000"/>
                      <a:lumOff val="35000"/>
                    </a:prstClr>
                  </a:solidFill>
                </a:ln>
                <a:solidFill>
                  <a:srgbClr val="408000"/>
                </a:solidFill>
                <a:latin typeface="Calibri"/>
                <a:cs typeface="+mn-cs"/>
              </a:endParaRPr>
            </a:p>
          </p:txBody>
        </p:sp>
        <p:sp>
          <p:nvSpPr>
            <p:cNvPr id="15" name="Curved Right Arrow 14"/>
            <p:cNvSpPr>
              <a:spLocks noChangeArrowheads="1"/>
            </p:cNvSpPr>
            <p:nvPr/>
          </p:nvSpPr>
          <p:spPr bwMode="auto">
            <a:xfrm rot="5400000">
              <a:off x="3364838" y="554187"/>
              <a:ext cx="541139" cy="2514600"/>
            </a:xfrm>
            <a:prstGeom prst="curvedRightArrow">
              <a:avLst>
                <a:gd name="adj1" fmla="val 30298"/>
                <a:gd name="adj2" fmla="val 60254"/>
                <a:gd name="adj3" fmla="val 37655"/>
              </a:avLst>
            </a:prstGeom>
            <a:solidFill>
              <a:schemeClr val="accent3">
                <a:alpha val="45000"/>
              </a:schemeClr>
            </a:solidFill>
            <a:ln w="25400" algn="ctr">
              <a:solidFill>
                <a:schemeClr val="accent3">
                  <a:lumMod val="75000"/>
                </a:schemeClr>
              </a:solidFill>
              <a:miter lim="800000"/>
              <a:headEnd/>
              <a:tailEnd/>
            </a:ln>
          </p:spPr>
          <p:txBody>
            <a:bodyPr rot="10800000" vert="eaVert"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16" name="Curved Right Arrow 15"/>
            <p:cNvSpPr>
              <a:spLocks noChangeArrowheads="1"/>
            </p:cNvSpPr>
            <p:nvPr/>
          </p:nvSpPr>
          <p:spPr bwMode="auto">
            <a:xfrm rot="17359039" flipV="1">
              <a:off x="4993612" y="1641823"/>
              <a:ext cx="517922" cy="2255640"/>
            </a:xfrm>
            <a:prstGeom prst="curvedRightArrow">
              <a:avLst>
                <a:gd name="adj1" fmla="val 29122"/>
                <a:gd name="adj2" fmla="val 58221"/>
                <a:gd name="adj3" fmla="val 25000"/>
              </a:avLst>
            </a:prstGeom>
            <a:solidFill>
              <a:schemeClr val="accent1">
                <a:alpha val="45000"/>
              </a:schemeClr>
            </a:solidFill>
            <a:ln w="25400" algn="ctr">
              <a:solidFill>
                <a:schemeClr val="accent1"/>
              </a:solidFill>
              <a:miter lim="800000"/>
              <a:headEnd/>
              <a:tailEnd/>
            </a:ln>
          </p:spPr>
          <p:txBody>
            <a:bodyPr rot="10800000" vert="eaVert"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17" name="TextBox 41"/>
            <p:cNvSpPr txBox="1">
              <a:spLocks noChangeArrowheads="1"/>
            </p:cNvSpPr>
            <p:nvPr/>
          </p:nvSpPr>
          <p:spPr bwMode="auto">
            <a:xfrm>
              <a:off x="703632" y="1904498"/>
              <a:ext cx="1354836" cy="492430"/>
            </a:xfrm>
            <a:prstGeom prst="rect">
              <a:avLst/>
            </a:prstGeom>
            <a:noFill/>
            <a:ln w="9525">
              <a:noFill/>
              <a:miter lim="800000"/>
              <a:headEnd/>
              <a:tailEnd/>
            </a:ln>
          </p:spPr>
          <p:txBody>
            <a:bodyPr wrap="none" lIns="91429" tIns="45714" rIns="91429" bIns="45714">
              <a:spAutoFit/>
            </a:bodyPr>
            <a:lstStyle/>
            <a:p>
              <a:pPr defTabSz="457200"/>
              <a:r>
                <a:rPr lang="en-GB" sz="2600" b="1" dirty="0">
                  <a:ln>
                    <a:solidFill>
                      <a:prstClr val="black">
                        <a:lumMod val="65000"/>
                        <a:lumOff val="35000"/>
                      </a:prstClr>
                    </a:solidFill>
                  </a:ln>
                  <a:solidFill>
                    <a:srgbClr val="F79646">
                      <a:lumMod val="75000"/>
                    </a:srgbClr>
                  </a:solidFill>
                  <a:latin typeface="Calibri"/>
                  <a:cs typeface="+mn-cs"/>
                </a:rPr>
                <a:t>Hispanic</a:t>
              </a:r>
            </a:p>
          </p:txBody>
        </p:sp>
        <p:sp>
          <p:nvSpPr>
            <p:cNvPr id="18" name="Curved Right Arrow 17"/>
            <p:cNvSpPr>
              <a:spLocks noChangeArrowheads="1"/>
            </p:cNvSpPr>
            <p:nvPr/>
          </p:nvSpPr>
          <p:spPr bwMode="auto">
            <a:xfrm rot="6201338" flipV="1">
              <a:off x="6693821" y="2872333"/>
              <a:ext cx="291108" cy="703659"/>
            </a:xfrm>
            <a:prstGeom prst="curvedRightArrow">
              <a:avLst>
                <a:gd name="adj1" fmla="val 24992"/>
                <a:gd name="adj2" fmla="val 49997"/>
                <a:gd name="adj3" fmla="val 25000"/>
              </a:avLst>
            </a:prstGeom>
            <a:solidFill>
              <a:schemeClr val="accent1">
                <a:alpha val="45000"/>
              </a:schemeClr>
            </a:solidFill>
            <a:ln w="25400" algn="ctr">
              <a:solidFill>
                <a:schemeClr val="accent1"/>
              </a:solidFill>
              <a:miter lim="800000"/>
              <a:headEnd/>
              <a:tailEnd/>
            </a:ln>
            <a:effectLst/>
          </p:spPr>
          <p:txBody>
            <a:bodyPr vert="eaVert"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19" name="Rounded Rectangle 18"/>
            <p:cNvSpPr/>
            <p:nvPr/>
          </p:nvSpPr>
          <p:spPr>
            <a:xfrm>
              <a:off x="175402" y="2869965"/>
              <a:ext cx="1864354" cy="731520"/>
            </a:xfrm>
            <a:prstGeom prst="roundRect">
              <a:avLst/>
            </a:prstGeom>
            <a:solidFill>
              <a:srgbClr val="F68B32"/>
            </a:solidFill>
            <a:ln>
              <a:noFill/>
            </a:ln>
          </p:spPr>
          <p:style>
            <a:lnRef idx="1">
              <a:schemeClr val="accent2"/>
            </a:lnRef>
            <a:fillRef idx="3">
              <a:schemeClr val="accent2"/>
            </a:fillRef>
            <a:effectRef idx="2">
              <a:schemeClr val="accent2"/>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1,021 / 922</a:t>
              </a:r>
            </a:p>
            <a:p>
              <a:pPr algn="ctr" defTabSz="457200" fontAlgn="auto">
                <a:spcBef>
                  <a:spcPts val="0"/>
                </a:spcBef>
                <a:spcAft>
                  <a:spcPts val="0"/>
                </a:spcAft>
                <a:defRPr/>
              </a:pPr>
              <a:r>
                <a:rPr lang="en-US" sz="1600" dirty="0" smtClean="0">
                  <a:solidFill>
                    <a:prstClr val="black"/>
                  </a:solidFill>
                </a:rPr>
                <a:t>San </a:t>
              </a:r>
              <a:r>
                <a:rPr lang="en-US" sz="1600" dirty="0">
                  <a:solidFill>
                    <a:prstClr val="black"/>
                  </a:solidFill>
                </a:rPr>
                <a:t>Antonio, TX</a:t>
              </a:r>
            </a:p>
            <a:p>
              <a:pPr algn="ctr" defTabSz="457200" fontAlgn="auto">
                <a:spcBef>
                  <a:spcPts val="0"/>
                </a:spcBef>
                <a:spcAft>
                  <a:spcPts val="0"/>
                </a:spcAft>
                <a:defRPr/>
              </a:pPr>
              <a:r>
                <a:rPr lang="en-US" sz="1600" dirty="0">
                  <a:solidFill>
                    <a:prstClr val="black"/>
                  </a:solidFill>
                </a:rPr>
                <a:t>Starr County, TX</a:t>
              </a:r>
            </a:p>
          </p:txBody>
        </p:sp>
        <p:sp>
          <p:nvSpPr>
            <p:cNvPr id="20" name="Rounded Rectangle 19"/>
            <p:cNvSpPr/>
            <p:nvPr/>
          </p:nvSpPr>
          <p:spPr>
            <a:xfrm>
              <a:off x="357029" y="3722092"/>
              <a:ext cx="2143125" cy="731520"/>
            </a:xfrm>
            <a:prstGeom prst="roundRect">
              <a:avLst/>
            </a:prstGeom>
            <a:solidFill>
              <a:srgbClr val="FFFF66"/>
            </a:solidFill>
            <a:ln>
              <a:noFill/>
            </a:ln>
          </p:spPr>
          <p:style>
            <a:lnRef idx="1">
              <a:schemeClr val="accent6"/>
            </a:lnRef>
            <a:fillRef idx="3">
              <a:schemeClr val="accent6"/>
            </a:fillRef>
            <a:effectRef idx="2">
              <a:schemeClr val="accent6"/>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1,018 / 1,056</a:t>
              </a:r>
            </a:p>
            <a:p>
              <a:pPr algn="ctr" defTabSz="457200" fontAlgn="auto">
                <a:spcBef>
                  <a:spcPts val="0"/>
                </a:spcBef>
                <a:spcAft>
                  <a:spcPts val="0"/>
                </a:spcAft>
                <a:defRPr/>
              </a:pPr>
              <a:r>
                <a:rPr lang="en-US" sz="1600" dirty="0" smtClean="0">
                  <a:solidFill>
                    <a:prstClr val="black"/>
                  </a:solidFill>
                </a:rPr>
                <a:t>Jackson </a:t>
              </a:r>
              <a:r>
                <a:rPr lang="en-US" sz="1600" dirty="0">
                  <a:solidFill>
                    <a:prstClr val="black"/>
                  </a:solidFill>
                </a:rPr>
                <a:t>Heart Study</a:t>
              </a:r>
            </a:p>
            <a:p>
              <a:pPr algn="ctr" defTabSz="457200" fontAlgn="auto">
                <a:spcBef>
                  <a:spcPts val="0"/>
                </a:spcBef>
                <a:spcAft>
                  <a:spcPts val="0"/>
                </a:spcAft>
                <a:defRPr/>
              </a:pPr>
              <a:r>
                <a:rPr lang="en-US" sz="1600" dirty="0">
                  <a:solidFill>
                    <a:prstClr val="black"/>
                  </a:solidFill>
                </a:rPr>
                <a:t>Wake Forest Study</a:t>
              </a:r>
            </a:p>
          </p:txBody>
        </p:sp>
        <p:sp>
          <p:nvSpPr>
            <p:cNvPr id="22" name="Rounded Rectangle 21"/>
            <p:cNvSpPr/>
            <p:nvPr/>
          </p:nvSpPr>
          <p:spPr>
            <a:xfrm>
              <a:off x="4119633" y="3876774"/>
              <a:ext cx="2897751" cy="731520"/>
            </a:xfrm>
            <a:prstGeom prst="roundRect">
              <a:avLst/>
            </a:prstGeom>
            <a:solidFill>
              <a:schemeClr val="accent1"/>
            </a:solidFill>
            <a:ln>
              <a:noFill/>
            </a:ln>
            <a:effectLst>
              <a:outerShdw blurRad="50800" dist="38100" dir="2700000" algn="tl" rotWithShape="0">
                <a:srgbClr val="000000">
                  <a:alpha val="43000"/>
                </a:srgbClr>
              </a:outerShdw>
            </a:effectLst>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1,094 / 1,123</a:t>
              </a:r>
            </a:p>
            <a:p>
              <a:pPr algn="ctr" defTabSz="457200" fontAlgn="auto">
                <a:spcBef>
                  <a:spcPts val="0"/>
                </a:spcBef>
                <a:spcAft>
                  <a:spcPts val="0"/>
                </a:spcAft>
                <a:defRPr/>
              </a:pPr>
              <a:r>
                <a:rPr lang="en-US" sz="1600" dirty="0" smtClean="0">
                  <a:solidFill>
                    <a:prstClr val="black"/>
                  </a:solidFill>
                </a:rPr>
                <a:t>LOLIPOP </a:t>
              </a:r>
              <a:r>
                <a:rPr lang="en-US" sz="1600" dirty="0">
                  <a:solidFill>
                    <a:prstClr val="black"/>
                  </a:solidFill>
                </a:rPr>
                <a:t>(Indians in the UK)</a:t>
              </a:r>
            </a:p>
            <a:p>
              <a:pPr algn="ctr" defTabSz="457200" fontAlgn="auto">
                <a:spcBef>
                  <a:spcPts val="0"/>
                </a:spcBef>
                <a:spcAft>
                  <a:spcPts val="0"/>
                </a:spcAft>
                <a:defRPr/>
              </a:pPr>
              <a:r>
                <a:rPr lang="en-US" sz="1600" dirty="0">
                  <a:solidFill>
                    <a:prstClr val="black"/>
                  </a:solidFill>
                </a:rPr>
                <a:t>Singapore Indians</a:t>
              </a:r>
            </a:p>
          </p:txBody>
        </p:sp>
        <p:sp>
          <p:nvSpPr>
            <p:cNvPr id="23" name="Rounded Rectangle 22"/>
            <p:cNvSpPr/>
            <p:nvPr/>
          </p:nvSpPr>
          <p:spPr>
            <a:xfrm>
              <a:off x="7066414" y="3868077"/>
              <a:ext cx="2001387" cy="731520"/>
            </a:xfrm>
            <a:prstGeom prst="roundRect">
              <a:avLst/>
            </a:prstGeom>
            <a:solidFill>
              <a:srgbClr val="876DA7"/>
            </a:solidFill>
            <a:ln>
              <a:noFill/>
            </a:ln>
            <a:effectLst>
              <a:outerShdw blurRad="50800" dist="38100" dir="2700000" algn="tl" rotWithShape="0">
                <a:srgbClr val="000000">
                  <a:alpha val="43000"/>
                </a:srgbClr>
              </a:outerShdw>
            </a:effectLst>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1,012 / 1,153</a:t>
              </a:r>
            </a:p>
            <a:p>
              <a:pPr algn="ctr" defTabSz="457200" fontAlgn="auto">
                <a:spcBef>
                  <a:spcPts val="0"/>
                </a:spcBef>
                <a:spcAft>
                  <a:spcPts val="0"/>
                </a:spcAft>
                <a:defRPr/>
              </a:pPr>
              <a:r>
                <a:rPr lang="en-US" sz="1600" dirty="0" smtClean="0">
                  <a:solidFill>
                    <a:prstClr val="black"/>
                  </a:solidFill>
                </a:rPr>
                <a:t>KARE </a:t>
              </a:r>
              <a:r>
                <a:rPr lang="en-US" sz="1600" dirty="0">
                  <a:solidFill>
                    <a:prstClr val="black"/>
                  </a:solidFill>
                </a:rPr>
                <a:t>(Korea)</a:t>
              </a:r>
            </a:p>
            <a:p>
              <a:pPr algn="ctr" defTabSz="457200" fontAlgn="auto">
                <a:spcBef>
                  <a:spcPts val="0"/>
                </a:spcBef>
                <a:spcAft>
                  <a:spcPts val="0"/>
                </a:spcAft>
                <a:defRPr/>
              </a:pPr>
              <a:r>
                <a:rPr lang="en-US" sz="1600" dirty="0">
                  <a:solidFill>
                    <a:prstClr val="black"/>
                  </a:solidFill>
                </a:rPr>
                <a:t>Singapore Chinese</a:t>
              </a:r>
            </a:p>
          </p:txBody>
        </p:sp>
        <p:sp>
          <p:nvSpPr>
            <p:cNvPr id="24" name="Oval 23"/>
            <p:cNvSpPr/>
            <p:nvPr/>
          </p:nvSpPr>
          <p:spPr bwMode="auto">
            <a:xfrm>
              <a:off x="1428592" y="2421384"/>
              <a:ext cx="201168" cy="201168"/>
            </a:xfrm>
            <a:prstGeom prst="ellipse">
              <a:avLst/>
            </a:prstGeom>
            <a:solidFill>
              <a:srgbClr val="F68B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25" name="Oval 24"/>
            <p:cNvSpPr/>
            <p:nvPr/>
          </p:nvSpPr>
          <p:spPr bwMode="auto">
            <a:xfrm>
              <a:off x="1554494" y="2597995"/>
              <a:ext cx="201168" cy="201168"/>
            </a:xfrm>
            <a:prstGeom prst="ellipse">
              <a:avLst/>
            </a:prstGeom>
            <a:solidFill>
              <a:srgbClr val="F68B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26" name="Oval 25"/>
            <p:cNvSpPr/>
            <p:nvPr/>
          </p:nvSpPr>
          <p:spPr bwMode="auto">
            <a:xfrm>
              <a:off x="1838588" y="2554542"/>
              <a:ext cx="201168" cy="201168"/>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27" name="TextBox 39"/>
            <p:cNvSpPr txBox="1">
              <a:spLocks noChangeArrowheads="1"/>
            </p:cNvSpPr>
            <p:nvPr/>
          </p:nvSpPr>
          <p:spPr bwMode="auto">
            <a:xfrm>
              <a:off x="2133601" y="2361698"/>
              <a:ext cx="1593449" cy="892552"/>
            </a:xfrm>
            <a:prstGeom prst="rect">
              <a:avLst/>
            </a:prstGeom>
            <a:noFill/>
            <a:ln w="9525">
              <a:noFill/>
              <a:miter lim="800000"/>
              <a:headEnd/>
              <a:tailEnd/>
            </a:ln>
          </p:spPr>
          <p:txBody>
            <a:bodyPr wrap="square" lIns="91429" tIns="45714" rIns="91429" bIns="45714">
              <a:spAutoFit/>
            </a:bodyPr>
            <a:lstStyle/>
            <a:p>
              <a:pPr algn="ctr" defTabSz="457200"/>
              <a:r>
                <a:rPr lang="en-GB" sz="2600" b="1" dirty="0">
                  <a:ln>
                    <a:solidFill>
                      <a:prstClr val="black">
                        <a:lumMod val="65000"/>
                        <a:lumOff val="35000"/>
                      </a:prstClr>
                    </a:solidFill>
                  </a:ln>
                  <a:solidFill>
                    <a:srgbClr val="FFFF66"/>
                  </a:solidFill>
                  <a:latin typeface="Calibri"/>
                  <a:cs typeface="+mn-cs"/>
                </a:rPr>
                <a:t>African American</a:t>
              </a:r>
            </a:p>
          </p:txBody>
        </p:sp>
        <p:sp>
          <p:nvSpPr>
            <p:cNvPr id="28" name="Oval 27"/>
            <p:cNvSpPr>
              <a:spLocks noChangeArrowheads="1"/>
            </p:cNvSpPr>
            <p:nvPr/>
          </p:nvSpPr>
          <p:spPr bwMode="auto">
            <a:xfrm>
              <a:off x="4011882" y="1897112"/>
              <a:ext cx="201169" cy="201168"/>
            </a:xfrm>
            <a:prstGeom prst="ellipse">
              <a:avLst/>
            </a:prstGeom>
            <a:solidFill>
              <a:schemeClr val="accent3"/>
            </a:solidFill>
            <a:ln w="6350" algn="ctr">
              <a:solidFill>
                <a:schemeClr val="tx1"/>
              </a:solidFill>
              <a:round/>
              <a:headEnd/>
              <a:tailEnd/>
            </a:ln>
          </p:spPr>
          <p:txBody>
            <a:bodyPr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29" name="Oval 28"/>
            <p:cNvSpPr>
              <a:spLocks noChangeArrowheads="1"/>
            </p:cNvSpPr>
            <p:nvPr/>
          </p:nvSpPr>
          <p:spPr bwMode="auto">
            <a:xfrm>
              <a:off x="4692090" y="1637137"/>
              <a:ext cx="201169" cy="201168"/>
            </a:xfrm>
            <a:prstGeom prst="ellipse">
              <a:avLst/>
            </a:prstGeom>
            <a:solidFill>
              <a:schemeClr val="accent3"/>
            </a:solidFill>
            <a:ln w="6350" algn="ctr">
              <a:solidFill>
                <a:schemeClr val="tx1"/>
              </a:solidFill>
              <a:round/>
              <a:headEnd/>
              <a:tailEnd/>
            </a:ln>
          </p:spPr>
          <p:txBody>
            <a:bodyPr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30" name="Rounded Rectangle 29"/>
            <p:cNvSpPr/>
            <p:nvPr/>
          </p:nvSpPr>
          <p:spPr>
            <a:xfrm>
              <a:off x="1138761" y="4701943"/>
              <a:ext cx="4023360" cy="1700784"/>
            </a:xfrm>
            <a:prstGeom prst="roundRect">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a:solidFill>
                    <a:prstClr val="black"/>
                  </a:solidFill>
                </a:rPr>
                <a:t>2,359 / 2,182</a:t>
              </a:r>
            </a:p>
            <a:p>
              <a:pPr algn="ctr" defTabSz="457200" fontAlgn="auto">
                <a:spcBef>
                  <a:spcPts val="0"/>
                </a:spcBef>
                <a:spcAft>
                  <a:spcPts val="0"/>
                </a:spcAft>
                <a:defRPr/>
              </a:pPr>
              <a:r>
                <a:rPr lang="en-US" sz="1600" dirty="0">
                  <a:solidFill>
                    <a:prstClr val="black"/>
                  </a:solidFill>
                </a:rPr>
                <a:t>Ashkenazim</a:t>
              </a:r>
            </a:p>
            <a:p>
              <a:pPr algn="ctr" defTabSz="457200" fontAlgn="auto">
                <a:spcBef>
                  <a:spcPts val="0"/>
                </a:spcBef>
                <a:spcAft>
                  <a:spcPts val="0"/>
                </a:spcAft>
                <a:defRPr/>
              </a:pPr>
              <a:r>
                <a:rPr lang="en-US" sz="1600" dirty="0">
                  <a:solidFill>
                    <a:prstClr val="black"/>
                  </a:solidFill>
                </a:rPr>
                <a:t>METSIM (Finland)</a:t>
              </a:r>
            </a:p>
            <a:p>
              <a:pPr algn="ctr" defTabSz="457200" fontAlgn="auto">
                <a:spcBef>
                  <a:spcPts val="0"/>
                </a:spcBef>
                <a:spcAft>
                  <a:spcPts val="0"/>
                </a:spcAft>
                <a:defRPr/>
              </a:pPr>
              <a:r>
                <a:rPr lang="en-US" sz="1600" dirty="0" smtClean="0">
                  <a:solidFill>
                    <a:prstClr val="black"/>
                  </a:solidFill>
                </a:rPr>
                <a:t>FUSION (Finland)</a:t>
              </a:r>
            </a:p>
            <a:p>
              <a:pPr algn="ctr" defTabSz="457200" fontAlgn="auto">
                <a:spcBef>
                  <a:spcPts val="0"/>
                </a:spcBef>
                <a:spcAft>
                  <a:spcPts val="0"/>
                </a:spcAft>
                <a:defRPr/>
              </a:pPr>
              <a:r>
                <a:rPr lang="en-US" sz="1600" dirty="0" smtClean="0">
                  <a:solidFill>
                    <a:prstClr val="black"/>
                  </a:solidFill>
                </a:rPr>
                <a:t>KORA (Germany</a:t>
              </a:r>
            </a:p>
            <a:p>
              <a:pPr algn="ctr" defTabSz="457200" fontAlgn="auto">
                <a:spcBef>
                  <a:spcPts val="0"/>
                </a:spcBef>
                <a:spcAft>
                  <a:spcPts val="0"/>
                </a:spcAft>
                <a:defRPr/>
              </a:pPr>
              <a:r>
                <a:rPr lang="en-US" sz="1600" dirty="0">
                  <a:solidFill>
                    <a:prstClr val="black"/>
                  </a:solidFill>
                </a:rPr>
                <a:t>Diabetes Registry (Sweden/Finland</a:t>
              </a:r>
              <a:r>
                <a:rPr lang="en-US" sz="1600" dirty="0" smtClean="0">
                  <a:solidFill>
                    <a:prstClr val="black"/>
                  </a:solidFill>
                </a:rPr>
                <a:t>)</a:t>
              </a:r>
            </a:p>
            <a:p>
              <a:pPr algn="ctr" defTabSz="457200" fontAlgn="auto">
                <a:spcBef>
                  <a:spcPts val="0"/>
                </a:spcBef>
                <a:spcAft>
                  <a:spcPts val="0"/>
                </a:spcAft>
                <a:defRPr/>
              </a:pPr>
              <a:r>
                <a:rPr lang="en-US" sz="1600" dirty="0" smtClean="0">
                  <a:solidFill>
                    <a:prstClr val="black"/>
                  </a:solidFill>
                </a:rPr>
                <a:t>WTCCC/UK </a:t>
              </a:r>
              <a:r>
                <a:rPr lang="en-US" sz="1600" dirty="0" err="1">
                  <a:solidFill>
                    <a:prstClr val="black"/>
                  </a:solidFill>
                </a:rPr>
                <a:t>B</a:t>
              </a:r>
              <a:r>
                <a:rPr lang="en-US" sz="1600" dirty="0" err="1" smtClean="0">
                  <a:solidFill>
                    <a:prstClr val="black"/>
                  </a:solidFill>
                </a:rPr>
                <a:t>iobank</a:t>
              </a:r>
              <a:r>
                <a:rPr lang="en-US" sz="1600" dirty="0" smtClean="0">
                  <a:solidFill>
                    <a:prstClr val="black"/>
                  </a:solidFill>
                </a:rPr>
                <a:t> (United Kingdom)</a:t>
              </a:r>
            </a:p>
          </p:txBody>
        </p:sp>
        <p:sp>
          <p:nvSpPr>
            <p:cNvPr id="31" name="Oval 30"/>
            <p:cNvSpPr>
              <a:spLocks noChangeArrowheads="1"/>
            </p:cNvSpPr>
            <p:nvPr/>
          </p:nvSpPr>
          <p:spPr bwMode="auto">
            <a:xfrm>
              <a:off x="4725078" y="2033017"/>
              <a:ext cx="201169" cy="201168"/>
            </a:xfrm>
            <a:prstGeom prst="ellipse">
              <a:avLst/>
            </a:prstGeom>
            <a:solidFill>
              <a:schemeClr val="accent3"/>
            </a:solidFill>
            <a:ln w="6350" algn="ctr">
              <a:solidFill>
                <a:schemeClr val="tx1"/>
              </a:solidFill>
              <a:round/>
              <a:headEnd/>
              <a:tailEnd/>
            </a:ln>
          </p:spPr>
          <p:txBody>
            <a:bodyPr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grpSp>
      <p:sp>
        <p:nvSpPr>
          <p:cNvPr id="33" name="Title 32"/>
          <p:cNvSpPr>
            <a:spLocks noGrp="1"/>
          </p:cNvSpPr>
          <p:nvPr>
            <p:ph type="title"/>
          </p:nvPr>
        </p:nvSpPr>
        <p:spPr>
          <a:xfrm>
            <a:off x="0" y="0"/>
            <a:ext cx="9144000" cy="1372668"/>
          </a:xfrm>
        </p:spPr>
        <p:txBody>
          <a:bodyPr>
            <a:noAutofit/>
          </a:bodyPr>
          <a:lstStyle/>
          <a:p>
            <a:r>
              <a:rPr lang="en-US" sz="3100" dirty="0" smtClean="0"/>
              <a:t>GoT2D + T2D-GENES Project 1</a:t>
            </a:r>
            <a:br>
              <a:rPr lang="en-US" sz="3100" dirty="0" smtClean="0"/>
            </a:br>
            <a:r>
              <a:rPr lang="en-US" sz="3100" dirty="0" smtClean="0"/>
              <a:t>Exome sequence 12,940 individuals from 5 ancestries </a:t>
            </a:r>
            <a:r>
              <a:rPr lang="en-US" sz="3200" dirty="0" smtClean="0"/>
              <a:t/>
            </a:r>
            <a:br>
              <a:rPr lang="en-US" sz="3200" dirty="0" smtClean="0"/>
            </a:br>
            <a:r>
              <a:rPr lang="en-US" sz="3100" dirty="0" smtClean="0"/>
              <a:t>6,504 T2D cases / 6,436 controls</a:t>
            </a:r>
            <a:endParaRPr lang="en-SG" sz="3100" dirty="0"/>
          </a:p>
        </p:txBody>
      </p:sp>
      <p:sp>
        <p:nvSpPr>
          <p:cNvPr id="34" name="Slide Number Placeholder 33"/>
          <p:cNvSpPr>
            <a:spLocks noGrp="1"/>
          </p:cNvSpPr>
          <p:nvPr>
            <p:ph type="sldNum" sz="quarter" idx="12"/>
          </p:nvPr>
        </p:nvSpPr>
        <p:spPr/>
        <p:txBody>
          <a:bodyPr/>
          <a:lstStyle/>
          <a:p>
            <a:fld id="{6E3F699B-7116-8942-B520-A01919FB9A8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2567482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116632"/>
            <a:ext cx="9144000" cy="1143000"/>
          </a:xfrm>
        </p:spPr>
        <p:txBody>
          <a:bodyPr>
            <a:normAutofit/>
          </a:bodyPr>
          <a:lstStyle/>
          <a:p>
            <a:r>
              <a:rPr lang="en-US" sz="4400" dirty="0" smtClean="0"/>
              <a:t>Key Questions</a:t>
            </a:r>
          </a:p>
        </p:txBody>
      </p:sp>
      <p:sp>
        <p:nvSpPr>
          <p:cNvPr id="30722" name="Content Placeholder 2"/>
          <p:cNvSpPr>
            <a:spLocks noGrp="1"/>
          </p:cNvSpPr>
          <p:nvPr>
            <p:ph idx="1"/>
          </p:nvPr>
        </p:nvSpPr>
        <p:spPr>
          <a:xfrm>
            <a:off x="179512" y="1412776"/>
            <a:ext cx="8784976" cy="5184576"/>
          </a:xfrm>
        </p:spPr>
        <p:txBody>
          <a:bodyPr/>
          <a:lstStyle/>
          <a:p>
            <a:pPr>
              <a:spcAft>
                <a:spcPts val="3000"/>
              </a:spcAft>
            </a:pPr>
            <a:r>
              <a:rPr lang="en-US" sz="3600" dirty="0" smtClean="0"/>
              <a:t>Does (exome) sequence analysis identify novel T2D-associated variants or genes?</a:t>
            </a:r>
          </a:p>
          <a:p>
            <a:pPr>
              <a:spcAft>
                <a:spcPts val="3000"/>
              </a:spcAft>
            </a:pPr>
            <a:r>
              <a:rPr lang="en-US" sz="3600" dirty="0" smtClean="0"/>
              <a:t>At known T2D GWAS loci, are low-frequency and rare variants associated with T2D?  </a:t>
            </a:r>
          </a:p>
          <a:p>
            <a:pPr>
              <a:spcAft>
                <a:spcPts val="3000"/>
              </a:spcAft>
            </a:pPr>
            <a:r>
              <a:rPr lang="en-US" sz="3600" dirty="0" smtClean="0"/>
              <a:t>Same questions for T2D-related quantitative traits (QTs).</a:t>
            </a:r>
            <a:endParaRPr lang="en-US" sz="3200" dirty="0" smtClean="0"/>
          </a:p>
        </p:txBody>
      </p:sp>
      <p:sp>
        <p:nvSpPr>
          <p:cNvPr id="2" name="Slide Number Placeholder 1"/>
          <p:cNvSpPr>
            <a:spLocks noGrp="1"/>
          </p:cNvSpPr>
          <p:nvPr>
            <p:ph type="sldNum" sz="quarter" idx="4294967295"/>
          </p:nvPr>
        </p:nvSpPr>
        <p:spPr>
          <a:xfrm>
            <a:off x="6553200" y="6356544"/>
            <a:ext cx="2133600" cy="365125"/>
          </a:xfrm>
          <a:prstGeom prst="rect">
            <a:avLst/>
          </a:prstGeom>
        </p:spPr>
        <p:txBody>
          <a:bodyPr/>
          <a:lstStyle/>
          <a:p>
            <a:pPr>
              <a:defRPr/>
            </a:pPr>
            <a:fld id="{6FF0D3DE-152D-4BE4-82D9-8BE85DDDC87E}" type="slidenum">
              <a:rPr lang="en-US" smtClean="0">
                <a:solidFill>
                  <a:prstClr val="black">
                    <a:tint val="75000"/>
                  </a:prstClr>
                </a:solidFill>
              </a:rPr>
              <a:pPr>
                <a:defRPr/>
              </a:pPr>
              <a:t>36</a:t>
            </a:fld>
            <a:endParaRPr lang="en-US">
              <a:solidFill>
                <a:prstClr val="black">
                  <a:tint val="75000"/>
                </a:prstClr>
              </a:solidFill>
            </a:endParaRPr>
          </a:p>
        </p:txBody>
      </p:sp>
    </p:spTree>
    <p:extLst>
      <p:ext uri="{BB962C8B-B14F-4D97-AF65-F5344CB8AC3E}">
        <p14:creationId xmlns:p14="http://schemas.microsoft.com/office/powerpoint/2010/main" xmlns="" val="3952084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xmlns="" val="2998487777"/>
              </p:ext>
            </p:extLst>
          </p:nvPr>
        </p:nvGraphicFramePr>
        <p:xfrm>
          <a:off x="-82014" y="1677247"/>
          <a:ext cx="7932420" cy="672084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07504" y="41888"/>
            <a:ext cx="8928992" cy="1143000"/>
          </a:xfrm>
        </p:spPr>
        <p:txBody>
          <a:bodyPr>
            <a:noAutofit/>
          </a:bodyPr>
          <a:lstStyle/>
          <a:p>
            <a:r>
              <a:rPr lang="en-US" sz="4000" dirty="0" smtClean="0"/>
              <a:t>Most Variants </a:t>
            </a:r>
            <a:r>
              <a:rPr lang="en-US" sz="4000" dirty="0"/>
              <a:t>R</a:t>
            </a:r>
            <a:r>
              <a:rPr lang="en-US" sz="4000" dirty="0" smtClean="0"/>
              <a:t>are and Ancestry-Specific</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xmlns="" val="2057676749"/>
              </p:ext>
            </p:extLst>
          </p:nvPr>
        </p:nvGraphicFramePr>
        <p:xfrm>
          <a:off x="965207" y="1183200"/>
          <a:ext cx="7919098" cy="741680"/>
        </p:xfrm>
        <a:graphic>
          <a:graphicData uri="http://schemas.openxmlformats.org/drawingml/2006/table">
            <a:tbl>
              <a:tblPr firstRow="1" bandRow="1">
                <a:tableStyleId>{5C22544A-7EE6-4342-B048-85BDC9FD1C3A}</a:tableStyleId>
              </a:tblPr>
              <a:tblGrid>
                <a:gridCol w="1608667"/>
                <a:gridCol w="1642533"/>
                <a:gridCol w="1642534"/>
                <a:gridCol w="1608666"/>
                <a:gridCol w="1416698"/>
              </a:tblGrid>
              <a:tr h="370840">
                <a:tc>
                  <a:txBody>
                    <a:bodyPr/>
                    <a:lstStyle/>
                    <a:p>
                      <a:pPr algn="ctr"/>
                      <a:r>
                        <a:rPr lang="en-US" sz="1400" b="1" dirty="0" smtClean="0">
                          <a:solidFill>
                            <a:schemeClr val="tx1"/>
                          </a:solidFill>
                        </a:rPr>
                        <a:t>3.0M</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1.8M</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1.2M</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69.7K</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 Variants</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400" b="1" dirty="0" smtClean="0">
                          <a:solidFill>
                            <a:schemeClr val="tx1"/>
                          </a:solidFill>
                        </a:rPr>
                        <a:t>0.77</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0.97</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0.47</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0.13</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Mean MAF (%)</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7"/>
          <p:cNvSpPr>
            <a:spLocks noGrp="1"/>
          </p:cNvSpPr>
          <p:nvPr>
            <p:ph type="sldNum" sz="quarter" idx="12"/>
          </p:nvPr>
        </p:nvSpPr>
        <p:spPr/>
        <p:txBody>
          <a:bodyPr/>
          <a:lstStyle/>
          <a:p>
            <a:fld id="{DB35E1E6-03B9-B541-95DD-1C1F8708ACEA}" type="slidenum">
              <a:rPr lang="en-US" smtClean="0">
                <a:solidFill>
                  <a:prstClr val="black"/>
                </a:solidFill>
              </a:rPr>
              <a:pPr/>
              <a:t>37</a:t>
            </a:fld>
            <a:endParaRPr lang="en-US">
              <a:solidFill>
                <a:prstClr val="black"/>
              </a:solidFill>
            </a:endParaRPr>
          </a:p>
        </p:txBody>
      </p:sp>
      <p:sp>
        <p:nvSpPr>
          <p:cNvPr id="19" name="TextBox 18"/>
          <p:cNvSpPr txBox="1"/>
          <p:nvPr/>
        </p:nvSpPr>
        <p:spPr>
          <a:xfrm>
            <a:off x="7721335" y="2948406"/>
            <a:ext cx="1450826" cy="338554"/>
          </a:xfrm>
          <a:prstGeom prst="rect">
            <a:avLst/>
          </a:prstGeom>
          <a:noFill/>
        </p:spPr>
        <p:txBody>
          <a:bodyPr wrap="square" rtlCol="0">
            <a:spAutoFit/>
          </a:bodyPr>
          <a:lstStyle/>
          <a:p>
            <a:pPr defTabSz="457200" fontAlgn="auto">
              <a:spcBef>
                <a:spcPts val="0"/>
              </a:spcBef>
              <a:spcAft>
                <a:spcPts val="0"/>
              </a:spcAft>
            </a:pPr>
            <a:r>
              <a:rPr lang="en-US" sz="1600" dirty="0" smtClean="0">
                <a:solidFill>
                  <a:prstClr val="black"/>
                </a:solidFill>
                <a:latin typeface="Calibri"/>
                <a:cs typeface="+mn-cs"/>
              </a:rPr>
              <a:t>2-4 ancestries</a:t>
            </a:r>
            <a:endParaRPr lang="en-US" sz="1600" dirty="0">
              <a:solidFill>
                <a:prstClr val="black"/>
              </a:solidFill>
              <a:latin typeface="Calibri"/>
              <a:cs typeface="+mn-cs"/>
            </a:endParaRPr>
          </a:p>
        </p:txBody>
      </p:sp>
      <p:pic>
        <p:nvPicPr>
          <p:cNvPr id="15" name="Picture 14"/>
          <p:cNvPicPr>
            <a:picLocks noChangeAspect="1"/>
          </p:cNvPicPr>
          <p:nvPr/>
        </p:nvPicPr>
        <p:blipFill rotWithShape="1">
          <a:blip r:embed="rId4" cstate="print"/>
          <a:srcRect l="3589" r="92085"/>
          <a:stretch/>
        </p:blipFill>
        <p:spPr>
          <a:xfrm>
            <a:off x="7563980" y="3609125"/>
            <a:ext cx="186267" cy="444500"/>
          </a:xfrm>
          <a:prstGeom prst="rect">
            <a:avLst/>
          </a:prstGeom>
        </p:spPr>
      </p:pic>
      <p:pic>
        <p:nvPicPr>
          <p:cNvPr id="16" name="Picture 15"/>
          <p:cNvPicPr>
            <a:picLocks noChangeAspect="1"/>
          </p:cNvPicPr>
          <p:nvPr/>
        </p:nvPicPr>
        <p:blipFill rotWithShape="1">
          <a:blip r:embed="rId4" cstate="print"/>
          <a:srcRect l="37414" r="58260"/>
          <a:stretch/>
        </p:blipFill>
        <p:spPr>
          <a:xfrm>
            <a:off x="7576147" y="2916042"/>
            <a:ext cx="227974" cy="444500"/>
          </a:xfrm>
          <a:prstGeom prst="rect">
            <a:avLst/>
          </a:prstGeom>
        </p:spPr>
      </p:pic>
      <p:pic>
        <p:nvPicPr>
          <p:cNvPr id="17" name="Picture 16"/>
          <p:cNvPicPr>
            <a:picLocks noChangeAspect="1"/>
          </p:cNvPicPr>
          <p:nvPr/>
        </p:nvPicPr>
        <p:blipFill rotWithShape="1">
          <a:blip r:embed="rId4" cstate="print"/>
          <a:srcRect l="68879" r="27188"/>
          <a:stretch/>
        </p:blipFill>
        <p:spPr>
          <a:xfrm>
            <a:off x="7555342" y="2242945"/>
            <a:ext cx="207248" cy="444500"/>
          </a:xfrm>
          <a:prstGeom prst="rect">
            <a:avLst/>
          </a:prstGeom>
        </p:spPr>
      </p:pic>
      <p:sp>
        <p:nvSpPr>
          <p:cNvPr id="18" name="TextBox 17"/>
          <p:cNvSpPr txBox="1"/>
          <p:nvPr/>
        </p:nvSpPr>
        <p:spPr>
          <a:xfrm>
            <a:off x="7721225" y="2288501"/>
            <a:ext cx="1450826" cy="338554"/>
          </a:xfrm>
          <a:prstGeom prst="rect">
            <a:avLst/>
          </a:prstGeom>
          <a:noFill/>
        </p:spPr>
        <p:txBody>
          <a:bodyPr wrap="square" rtlCol="0">
            <a:spAutoFit/>
          </a:bodyPr>
          <a:lstStyle/>
          <a:p>
            <a:pPr defTabSz="457200" fontAlgn="auto">
              <a:spcBef>
                <a:spcPts val="0"/>
              </a:spcBef>
              <a:spcAft>
                <a:spcPts val="0"/>
              </a:spcAft>
            </a:pPr>
            <a:r>
              <a:rPr lang="en-US" sz="1600" dirty="0" smtClean="0">
                <a:solidFill>
                  <a:prstClr val="black"/>
                </a:solidFill>
                <a:latin typeface="Calibri"/>
                <a:cs typeface="+mn-cs"/>
              </a:rPr>
              <a:t>All ancestries</a:t>
            </a:r>
            <a:endParaRPr lang="en-US" sz="1600" dirty="0">
              <a:solidFill>
                <a:prstClr val="black"/>
              </a:solidFill>
              <a:latin typeface="Calibri"/>
              <a:cs typeface="+mn-cs"/>
            </a:endParaRPr>
          </a:p>
        </p:txBody>
      </p:sp>
      <p:sp>
        <p:nvSpPr>
          <p:cNvPr id="20" name="TextBox 19"/>
          <p:cNvSpPr txBox="1"/>
          <p:nvPr/>
        </p:nvSpPr>
        <p:spPr>
          <a:xfrm>
            <a:off x="7688931" y="3629665"/>
            <a:ext cx="1616623" cy="338554"/>
          </a:xfrm>
          <a:prstGeom prst="rect">
            <a:avLst/>
          </a:prstGeom>
          <a:noFill/>
        </p:spPr>
        <p:txBody>
          <a:bodyPr wrap="square" rtlCol="0">
            <a:spAutoFit/>
          </a:bodyPr>
          <a:lstStyle/>
          <a:p>
            <a:pPr defTabSz="457200" fontAlgn="auto">
              <a:spcBef>
                <a:spcPts val="0"/>
              </a:spcBef>
              <a:spcAft>
                <a:spcPts val="0"/>
              </a:spcAft>
            </a:pPr>
            <a:r>
              <a:rPr lang="en-US" sz="1600" dirty="0">
                <a:solidFill>
                  <a:prstClr val="black"/>
                </a:solidFill>
                <a:latin typeface="Calibri"/>
                <a:cs typeface="+mn-cs"/>
              </a:rPr>
              <a:t>S</a:t>
            </a:r>
            <a:r>
              <a:rPr lang="en-US" sz="1600" dirty="0" smtClean="0">
                <a:solidFill>
                  <a:prstClr val="black"/>
                </a:solidFill>
                <a:latin typeface="Calibri"/>
                <a:cs typeface="+mn-cs"/>
              </a:rPr>
              <a:t>ingle ancestry</a:t>
            </a:r>
            <a:endParaRPr lang="en-US" sz="1600" dirty="0">
              <a:solidFill>
                <a:prstClr val="black"/>
              </a:solidFill>
              <a:latin typeface="Calibri"/>
              <a:cs typeface="+mn-cs"/>
            </a:endParaRPr>
          </a:p>
        </p:txBody>
      </p:sp>
      <p:cxnSp>
        <p:nvCxnSpPr>
          <p:cNvPr id="26" name="Straight Connector 25"/>
          <p:cNvCxnSpPr/>
          <p:nvPr/>
        </p:nvCxnSpPr>
        <p:spPr>
          <a:xfrm flipV="1">
            <a:off x="829448" y="5852158"/>
            <a:ext cx="274320" cy="182880"/>
          </a:xfrm>
          <a:prstGeom prst="line">
            <a:avLst/>
          </a:prstGeom>
          <a:ln w="19050"/>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V="1">
            <a:off x="846384" y="5886027"/>
            <a:ext cx="274320" cy="182880"/>
          </a:xfrm>
          <a:prstGeom prst="line">
            <a:avLst/>
          </a:prstGeom>
          <a:ln w="19050"/>
        </p:spPr>
        <p:style>
          <a:lnRef idx="2">
            <a:schemeClr val="dk1"/>
          </a:lnRef>
          <a:fillRef idx="0">
            <a:schemeClr val="dk1"/>
          </a:fillRef>
          <a:effectRef idx="1">
            <a:schemeClr val="dk1"/>
          </a:effectRef>
          <a:fontRef idx="minor">
            <a:schemeClr val="tx1"/>
          </a:fontRef>
        </p:style>
      </p:cxnSp>
      <p:sp>
        <p:nvSpPr>
          <p:cNvPr id="2" name="Rectangle 1"/>
          <p:cNvSpPr/>
          <p:nvPr/>
        </p:nvSpPr>
        <p:spPr>
          <a:xfrm>
            <a:off x="2590800" y="836712"/>
            <a:ext cx="4973180" cy="57393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22" name="Picture 49"/>
          <p:cNvPicPr>
            <a:picLocks noChangeAspect="1" noChangeArrowheads="1"/>
          </p:cNvPicPr>
          <p:nvPr/>
        </p:nvPicPr>
        <p:blipFill>
          <a:blip r:embed="rId5" cstate="print"/>
          <a:srcRect l="17947" r="17834" b="12927"/>
          <a:stretch>
            <a:fillRect/>
          </a:stretch>
        </p:blipFill>
        <p:spPr bwMode="auto">
          <a:xfrm>
            <a:off x="8172400" y="4080385"/>
            <a:ext cx="966892" cy="1436847"/>
          </a:xfrm>
          <a:prstGeom prst="rect">
            <a:avLst/>
          </a:prstGeom>
          <a:noFill/>
          <a:ln w="9525">
            <a:noFill/>
            <a:miter lim="800000"/>
            <a:headEnd/>
            <a:tailEnd/>
          </a:ln>
        </p:spPr>
      </p:pic>
      <p:pic>
        <p:nvPicPr>
          <p:cNvPr id="23" name="Picture 4" descr="http://profile.ak.fbcdn.net/hprofile-ak-snc4/211533_1350136108_3313686_n.jpg"/>
          <p:cNvPicPr>
            <a:picLocks noChangeAspect="1" noChangeArrowheads="1"/>
          </p:cNvPicPr>
          <p:nvPr/>
        </p:nvPicPr>
        <p:blipFill>
          <a:blip r:embed="rId6" cstate="print"/>
          <a:srcRect/>
          <a:stretch>
            <a:fillRect/>
          </a:stretch>
        </p:blipFill>
        <p:spPr bwMode="auto">
          <a:xfrm>
            <a:off x="8172400" y="5445224"/>
            <a:ext cx="1322290" cy="1322291"/>
          </a:xfrm>
          <a:prstGeom prst="rect">
            <a:avLst/>
          </a:prstGeom>
          <a:noFill/>
        </p:spPr>
      </p:pic>
    </p:spTree>
    <p:extLst>
      <p:ext uri="{BB962C8B-B14F-4D97-AF65-F5344CB8AC3E}">
        <p14:creationId xmlns:p14="http://schemas.microsoft.com/office/powerpoint/2010/main" xmlns="" val="166147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xmlns="" val="2855902000"/>
              </p:ext>
            </p:extLst>
          </p:nvPr>
        </p:nvGraphicFramePr>
        <p:xfrm>
          <a:off x="-82014" y="1677247"/>
          <a:ext cx="7932420" cy="672084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38" y="41888"/>
            <a:ext cx="9172051" cy="1143000"/>
          </a:xfrm>
        </p:spPr>
        <p:txBody>
          <a:bodyPr>
            <a:noAutofit/>
          </a:bodyPr>
          <a:lstStyle/>
          <a:p>
            <a:r>
              <a:rPr lang="en-US" sz="4000" dirty="0"/>
              <a:t>Most Variants Rare and Ancestry-Specific</a:t>
            </a:r>
            <a:endParaRPr lang="en-US" sz="3800" dirty="0"/>
          </a:p>
        </p:txBody>
      </p:sp>
      <p:graphicFrame>
        <p:nvGraphicFramePr>
          <p:cNvPr id="6" name="Table 5"/>
          <p:cNvGraphicFramePr>
            <a:graphicFrameLocks noGrp="1"/>
          </p:cNvGraphicFramePr>
          <p:nvPr>
            <p:extLst>
              <p:ext uri="{D42A27DB-BD31-4B8C-83A1-F6EECF244321}">
                <p14:modId xmlns:p14="http://schemas.microsoft.com/office/powerpoint/2010/main" xmlns="" val="1351255530"/>
              </p:ext>
            </p:extLst>
          </p:nvPr>
        </p:nvGraphicFramePr>
        <p:xfrm>
          <a:off x="965207" y="1183200"/>
          <a:ext cx="7919098" cy="741680"/>
        </p:xfrm>
        <a:graphic>
          <a:graphicData uri="http://schemas.openxmlformats.org/drawingml/2006/table">
            <a:tbl>
              <a:tblPr firstRow="1" bandRow="1">
                <a:tableStyleId>{5C22544A-7EE6-4342-B048-85BDC9FD1C3A}</a:tableStyleId>
              </a:tblPr>
              <a:tblGrid>
                <a:gridCol w="1608667"/>
                <a:gridCol w="1642533"/>
                <a:gridCol w="1642534"/>
                <a:gridCol w="1608666"/>
                <a:gridCol w="1416698"/>
              </a:tblGrid>
              <a:tr h="370840">
                <a:tc>
                  <a:txBody>
                    <a:bodyPr/>
                    <a:lstStyle/>
                    <a:p>
                      <a:pPr algn="ctr"/>
                      <a:r>
                        <a:rPr lang="en-US" sz="1400" b="1" dirty="0" smtClean="0">
                          <a:solidFill>
                            <a:schemeClr val="tx1"/>
                          </a:solidFill>
                        </a:rPr>
                        <a:t>3.0M</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1.8M</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1.2M</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69.7K</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 Variants</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1400" b="1" dirty="0" smtClean="0">
                          <a:solidFill>
                            <a:schemeClr val="tx1"/>
                          </a:solidFill>
                        </a:rPr>
                        <a:t>0.77</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0.97</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0.47</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0.13</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Mean MAF (%)</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7"/>
          <p:cNvSpPr>
            <a:spLocks noGrp="1"/>
          </p:cNvSpPr>
          <p:nvPr>
            <p:ph type="sldNum" sz="quarter" idx="12"/>
          </p:nvPr>
        </p:nvSpPr>
        <p:spPr/>
        <p:txBody>
          <a:bodyPr/>
          <a:lstStyle/>
          <a:p>
            <a:fld id="{DB35E1E6-03B9-B541-95DD-1C1F8708ACEA}" type="slidenum">
              <a:rPr lang="en-US" smtClean="0">
                <a:solidFill>
                  <a:prstClr val="black"/>
                </a:solidFill>
              </a:rPr>
              <a:pPr/>
              <a:t>38</a:t>
            </a:fld>
            <a:endParaRPr lang="en-US">
              <a:solidFill>
                <a:prstClr val="black"/>
              </a:solidFill>
            </a:endParaRPr>
          </a:p>
        </p:txBody>
      </p:sp>
      <p:sp>
        <p:nvSpPr>
          <p:cNvPr id="19" name="TextBox 18"/>
          <p:cNvSpPr txBox="1"/>
          <p:nvPr/>
        </p:nvSpPr>
        <p:spPr>
          <a:xfrm>
            <a:off x="7721335" y="2948406"/>
            <a:ext cx="1450826" cy="338554"/>
          </a:xfrm>
          <a:prstGeom prst="rect">
            <a:avLst/>
          </a:prstGeom>
          <a:noFill/>
        </p:spPr>
        <p:txBody>
          <a:bodyPr wrap="square" rtlCol="0">
            <a:spAutoFit/>
          </a:bodyPr>
          <a:lstStyle/>
          <a:p>
            <a:pPr defTabSz="457200" fontAlgn="auto">
              <a:spcBef>
                <a:spcPts val="0"/>
              </a:spcBef>
              <a:spcAft>
                <a:spcPts val="0"/>
              </a:spcAft>
            </a:pPr>
            <a:r>
              <a:rPr lang="en-US" sz="1600" dirty="0" smtClean="0">
                <a:solidFill>
                  <a:prstClr val="black"/>
                </a:solidFill>
                <a:latin typeface="Calibri"/>
                <a:cs typeface="+mn-cs"/>
              </a:rPr>
              <a:t>2-4 ancestries</a:t>
            </a:r>
            <a:endParaRPr lang="en-US" sz="1600" dirty="0">
              <a:solidFill>
                <a:prstClr val="black"/>
              </a:solidFill>
              <a:latin typeface="Calibri"/>
              <a:cs typeface="+mn-cs"/>
            </a:endParaRPr>
          </a:p>
        </p:txBody>
      </p:sp>
      <p:pic>
        <p:nvPicPr>
          <p:cNvPr id="15" name="Picture 14"/>
          <p:cNvPicPr>
            <a:picLocks noChangeAspect="1"/>
          </p:cNvPicPr>
          <p:nvPr/>
        </p:nvPicPr>
        <p:blipFill rotWithShape="1">
          <a:blip r:embed="rId4" cstate="print"/>
          <a:srcRect l="3589" r="92085"/>
          <a:stretch/>
        </p:blipFill>
        <p:spPr>
          <a:xfrm>
            <a:off x="7563980" y="3609125"/>
            <a:ext cx="186267" cy="444500"/>
          </a:xfrm>
          <a:prstGeom prst="rect">
            <a:avLst/>
          </a:prstGeom>
        </p:spPr>
      </p:pic>
      <p:pic>
        <p:nvPicPr>
          <p:cNvPr id="16" name="Picture 15"/>
          <p:cNvPicPr>
            <a:picLocks noChangeAspect="1"/>
          </p:cNvPicPr>
          <p:nvPr/>
        </p:nvPicPr>
        <p:blipFill rotWithShape="1">
          <a:blip r:embed="rId4" cstate="print"/>
          <a:srcRect l="37414" r="58260"/>
          <a:stretch/>
        </p:blipFill>
        <p:spPr>
          <a:xfrm>
            <a:off x="7576147" y="2916042"/>
            <a:ext cx="227974" cy="444500"/>
          </a:xfrm>
          <a:prstGeom prst="rect">
            <a:avLst/>
          </a:prstGeom>
        </p:spPr>
      </p:pic>
      <p:pic>
        <p:nvPicPr>
          <p:cNvPr id="17" name="Picture 16"/>
          <p:cNvPicPr>
            <a:picLocks noChangeAspect="1"/>
          </p:cNvPicPr>
          <p:nvPr/>
        </p:nvPicPr>
        <p:blipFill rotWithShape="1">
          <a:blip r:embed="rId4" cstate="print"/>
          <a:srcRect l="68879" r="27188"/>
          <a:stretch/>
        </p:blipFill>
        <p:spPr>
          <a:xfrm>
            <a:off x="7555342" y="2242945"/>
            <a:ext cx="207248" cy="444500"/>
          </a:xfrm>
          <a:prstGeom prst="rect">
            <a:avLst/>
          </a:prstGeom>
        </p:spPr>
      </p:pic>
      <p:sp>
        <p:nvSpPr>
          <p:cNvPr id="18" name="TextBox 17"/>
          <p:cNvSpPr txBox="1"/>
          <p:nvPr/>
        </p:nvSpPr>
        <p:spPr>
          <a:xfrm>
            <a:off x="7721225" y="2288501"/>
            <a:ext cx="1450826" cy="338554"/>
          </a:xfrm>
          <a:prstGeom prst="rect">
            <a:avLst/>
          </a:prstGeom>
          <a:noFill/>
        </p:spPr>
        <p:txBody>
          <a:bodyPr wrap="square" rtlCol="0">
            <a:spAutoFit/>
          </a:bodyPr>
          <a:lstStyle/>
          <a:p>
            <a:pPr defTabSz="457200" fontAlgn="auto">
              <a:spcBef>
                <a:spcPts val="0"/>
              </a:spcBef>
              <a:spcAft>
                <a:spcPts val="0"/>
              </a:spcAft>
            </a:pPr>
            <a:r>
              <a:rPr lang="en-US" sz="1600" dirty="0" smtClean="0">
                <a:solidFill>
                  <a:prstClr val="black"/>
                </a:solidFill>
                <a:latin typeface="Calibri"/>
                <a:cs typeface="+mn-cs"/>
              </a:rPr>
              <a:t>All ancestries</a:t>
            </a:r>
            <a:endParaRPr lang="en-US" sz="1600" dirty="0">
              <a:solidFill>
                <a:prstClr val="black"/>
              </a:solidFill>
              <a:latin typeface="Calibri"/>
              <a:cs typeface="+mn-cs"/>
            </a:endParaRPr>
          </a:p>
        </p:txBody>
      </p:sp>
      <p:sp>
        <p:nvSpPr>
          <p:cNvPr id="20" name="TextBox 19"/>
          <p:cNvSpPr txBox="1"/>
          <p:nvPr/>
        </p:nvSpPr>
        <p:spPr>
          <a:xfrm>
            <a:off x="7688931" y="3629665"/>
            <a:ext cx="1616623" cy="338554"/>
          </a:xfrm>
          <a:prstGeom prst="rect">
            <a:avLst/>
          </a:prstGeom>
          <a:noFill/>
        </p:spPr>
        <p:txBody>
          <a:bodyPr wrap="square" rtlCol="0">
            <a:spAutoFit/>
          </a:bodyPr>
          <a:lstStyle/>
          <a:p>
            <a:pPr defTabSz="457200" fontAlgn="auto">
              <a:spcBef>
                <a:spcPts val="0"/>
              </a:spcBef>
              <a:spcAft>
                <a:spcPts val="0"/>
              </a:spcAft>
            </a:pPr>
            <a:r>
              <a:rPr lang="en-US" sz="1600" dirty="0">
                <a:solidFill>
                  <a:prstClr val="black"/>
                </a:solidFill>
                <a:latin typeface="Calibri"/>
                <a:cs typeface="+mn-cs"/>
              </a:rPr>
              <a:t>S</a:t>
            </a:r>
            <a:r>
              <a:rPr lang="en-US" sz="1600" dirty="0" smtClean="0">
                <a:solidFill>
                  <a:prstClr val="black"/>
                </a:solidFill>
                <a:latin typeface="Calibri"/>
                <a:cs typeface="+mn-cs"/>
              </a:rPr>
              <a:t>ingle ancestry</a:t>
            </a:r>
            <a:endParaRPr lang="en-US" sz="1600" dirty="0">
              <a:solidFill>
                <a:prstClr val="black"/>
              </a:solidFill>
              <a:latin typeface="Calibri"/>
              <a:cs typeface="+mn-cs"/>
            </a:endParaRPr>
          </a:p>
        </p:txBody>
      </p:sp>
      <p:cxnSp>
        <p:nvCxnSpPr>
          <p:cNvPr id="28" name="Straight Connector 27"/>
          <p:cNvCxnSpPr/>
          <p:nvPr/>
        </p:nvCxnSpPr>
        <p:spPr>
          <a:xfrm flipV="1">
            <a:off x="829448" y="5852158"/>
            <a:ext cx="274320" cy="182880"/>
          </a:xfrm>
          <a:prstGeom prst="line">
            <a:avLst/>
          </a:prstGeom>
          <a:ln w="19050"/>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846384" y="5886027"/>
            <a:ext cx="274320" cy="182880"/>
          </a:xfrm>
          <a:prstGeom prst="line">
            <a:avLst/>
          </a:prstGeom>
          <a:ln w="19050"/>
        </p:spPr>
        <p:style>
          <a:lnRef idx="2">
            <a:schemeClr val="dk1"/>
          </a:lnRef>
          <a:fillRef idx="0">
            <a:schemeClr val="dk1"/>
          </a:fillRef>
          <a:effectRef idx="1">
            <a:schemeClr val="dk1"/>
          </a:effectRef>
          <a:fontRef idx="minor">
            <a:schemeClr val="tx1"/>
          </a:fontRef>
        </p:style>
      </p:cxnSp>
      <p:pic>
        <p:nvPicPr>
          <p:cNvPr id="14" name="Picture 49"/>
          <p:cNvPicPr>
            <a:picLocks noChangeAspect="1" noChangeArrowheads="1"/>
          </p:cNvPicPr>
          <p:nvPr/>
        </p:nvPicPr>
        <p:blipFill>
          <a:blip r:embed="rId5" cstate="print"/>
          <a:srcRect l="17947" r="17834" b="12927"/>
          <a:stretch>
            <a:fillRect/>
          </a:stretch>
        </p:blipFill>
        <p:spPr bwMode="auto">
          <a:xfrm>
            <a:off x="8172400" y="4080385"/>
            <a:ext cx="966892" cy="1436847"/>
          </a:xfrm>
          <a:prstGeom prst="rect">
            <a:avLst/>
          </a:prstGeom>
          <a:noFill/>
          <a:ln w="9525">
            <a:noFill/>
            <a:miter lim="800000"/>
            <a:headEnd/>
            <a:tailEnd/>
          </a:ln>
        </p:spPr>
      </p:pic>
      <p:pic>
        <p:nvPicPr>
          <p:cNvPr id="22" name="Picture 4" descr="http://profile.ak.fbcdn.net/hprofile-ak-snc4/211533_1350136108_3313686_n.jpg"/>
          <p:cNvPicPr>
            <a:picLocks noChangeAspect="1" noChangeArrowheads="1"/>
          </p:cNvPicPr>
          <p:nvPr/>
        </p:nvPicPr>
        <p:blipFill>
          <a:blip r:embed="rId6" cstate="print"/>
          <a:srcRect/>
          <a:stretch>
            <a:fillRect/>
          </a:stretch>
        </p:blipFill>
        <p:spPr bwMode="auto">
          <a:xfrm>
            <a:off x="8172400" y="5445224"/>
            <a:ext cx="1322290" cy="1322291"/>
          </a:xfrm>
          <a:prstGeom prst="rect">
            <a:avLst/>
          </a:prstGeom>
          <a:noFill/>
        </p:spPr>
      </p:pic>
    </p:spTree>
    <p:extLst>
      <p:ext uri="{BB962C8B-B14F-4D97-AF65-F5344CB8AC3E}">
        <p14:creationId xmlns:p14="http://schemas.microsoft.com/office/powerpoint/2010/main" xmlns="" val="4215206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i="1" dirty="0" smtClean="0"/>
              <a:t>PAX4</a:t>
            </a:r>
            <a:r>
              <a:rPr lang="en-US" sz="4000" dirty="0" smtClean="0"/>
              <a:t> R192H is Associated with T2D</a:t>
            </a:r>
            <a:br>
              <a:rPr lang="en-US" sz="4000" dirty="0" smtClean="0"/>
            </a:br>
            <a:r>
              <a:rPr lang="en-US" sz="4000" dirty="0" smtClean="0"/>
              <a:t>in East Asians</a:t>
            </a:r>
            <a:endParaRPr lang="en-US" sz="4000" dirty="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39</a:t>
            </a:fld>
            <a:endParaRPr lang="en-SG"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572428637"/>
              </p:ext>
            </p:extLst>
          </p:nvPr>
        </p:nvGraphicFramePr>
        <p:xfrm>
          <a:off x="457203" y="4487372"/>
          <a:ext cx="8226747" cy="1752600"/>
        </p:xfrm>
        <a:graphic>
          <a:graphicData uri="http://schemas.openxmlformats.org/drawingml/2006/table">
            <a:tbl>
              <a:tblPr firstRow="1" bandRow="1">
                <a:tableStyleId>{5C22544A-7EE6-4342-B048-85BDC9FD1C3A}</a:tableStyleId>
              </a:tblPr>
              <a:tblGrid>
                <a:gridCol w="2170388"/>
                <a:gridCol w="2147252"/>
                <a:gridCol w="2150105"/>
                <a:gridCol w="1759002"/>
              </a:tblGrid>
              <a:tr h="370840">
                <a:tc>
                  <a:txBody>
                    <a:bodyPr/>
                    <a:lstStyle/>
                    <a:p>
                      <a:pPr algn="ctr"/>
                      <a:r>
                        <a:rPr lang="en-US" dirty="0" smtClean="0"/>
                        <a:t>Study</a:t>
                      </a:r>
                      <a:endParaRPr lang="en-SG" dirty="0"/>
                    </a:p>
                  </a:txBody>
                  <a:tcPr anchor="ctr"/>
                </a:tc>
                <a:tc>
                  <a:txBody>
                    <a:bodyPr/>
                    <a:lstStyle/>
                    <a:p>
                      <a:pPr algn="ctr"/>
                      <a:r>
                        <a:rPr lang="en-US" dirty="0" smtClean="0"/>
                        <a:t>Minor</a:t>
                      </a:r>
                      <a:r>
                        <a:rPr lang="en-US" baseline="0" dirty="0" smtClean="0"/>
                        <a:t> allele</a:t>
                      </a:r>
                    </a:p>
                    <a:p>
                      <a:pPr algn="ctr"/>
                      <a:r>
                        <a:rPr lang="en-US" baseline="0" dirty="0" smtClean="0"/>
                        <a:t> frequency MAF (%)</a:t>
                      </a:r>
                      <a:endParaRPr lang="en-SG" dirty="0"/>
                    </a:p>
                  </a:txBody>
                  <a:tcPr anchor="ctr"/>
                </a:tc>
                <a:tc>
                  <a:txBody>
                    <a:bodyPr/>
                    <a:lstStyle/>
                    <a:p>
                      <a:pPr algn="ctr"/>
                      <a:r>
                        <a:rPr lang="en-US" dirty="0" smtClean="0"/>
                        <a:t>OR</a:t>
                      </a:r>
                    </a:p>
                    <a:p>
                      <a:pPr algn="ctr"/>
                      <a:r>
                        <a:rPr lang="en-US" dirty="0" smtClean="0"/>
                        <a:t>[95%</a:t>
                      </a:r>
                      <a:r>
                        <a:rPr lang="en-US" baseline="0" dirty="0" smtClean="0"/>
                        <a:t> CI]</a:t>
                      </a:r>
                      <a:endParaRPr lang="en-SG" dirty="0"/>
                    </a:p>
                  </a:txBody>
                  <a:tcPr anchor="ctr"/>
                </a:tc>
                <a:tc>
                  <a:txBody>
                    <a:bodyPr/>
                    <a:lstStyle/>
                    <a:p>
                      <a:pPr algn="ctr"/>
                      <a:r>
                        <a:rPr lang="en-US" i="1" dirty="0" smtClean="0"/>
                        <a:t>P</a:t>
                      </a:r>
                      <a:r>
                        <a:rPr lang="en-US" dirty="0" smtClean="0"/>
                        <a:t>-value</a:t>
                      </a:r>
                      <a:endParaRPr lang="en-SG" dirty="0"/>
                    </a:p>
                  </a:txBody>
                  <a:tcPr anchor="ctr"/>
                </a:tc>
              </a:tr>
              <a:tr h="370840">
                <a:tc>
                  <a:txBody>
                    <a:bodyPr/>
                    <a:lstStyle/>
                    <a:p>
                      <a:pPr algn="ctr"/>
                      <a:r>
                        <a:rPr lang="en-US" dirty="0" smtClean="0"/>
                        <a:t>KARE</a:t>
                      </a:r>
                      <a:r>
                        <a:rPr lang="en-US" baseline="0" dirty="0" smtClean="0"/>
                        <a:t> (Koreans)</a:t>
                      </a:r>
                      <a:endParaRPr lang="en-SG" dirty="0"/>
                    </a:p>
                  </a:txBody>
                  <a:tcPr anchor="ctr"/>
                </a:tc>
                <a:tc>
                  <a:txBody>
                    <a:bodyPr/>
                    <a:lstStyle/>
                    <a:p>
                      <a:pPr algn="ctr"/>
                      <a:r>
                        <a:rPr lang="en-US" dirty="0" smtClean="0"/>
                        <a:t>7.7</a:t>
                      </a:r>
                      <a:endParaRPr lang="en-SG" dirty="0"/>
                    </a:p>
                  </a:txBody>
                  <a:tcPr anchor="ctr"/>
                </a:tc>
                <a:tc>
                  <a:txBody>
                    <a:bodyPr/>
                    <a:lstStyle/>
                    <a:p>
                      <a:pPr algn="ctr"/>
                      <a:r>
                        <a:rPr lang="en-SG" dirty="0" smtClean="0"/>
                        <a:t>1.86 [1.34 – 2.58]</a:t>
                      </a:r>
                      <a:endParaRPr lang="en-SG" dirty="0"/>
                    </a:p>
                  </a:txBody>
                  <a:tcPr anchor="ctr"/>
                </a:tc>
                <a:tc>
                  <a:txBody>
                    <a:bodyPr/>
                    <a:lstStyle/>
                    <a:p>
                      <a:pPr algn="ctr"/>
                      <a:r>
                        <a:rPr lang="en-US" dirty="0" smtClean="0"/>
                        <a:t>1.4x10</a:t>
                      </a:r>
                      <a:r>
                        <a:rPr lang="en-US" baseline="30000" dirty="0" smtClean="0"/>
                        <a:t>-4</a:t>
                      </a:r>
                      <a:endParaRPr lang="en-SG" baseline="30000" dirty="0"/>
                    </a:p>
                  </a:txBody>
                  <a:tcPr anchor="ctr"/>
                </a:tc>
              </a:tr>
              <a:tr h="370840">
                <a:tc>
                  <a:txBody>
                    <a:bodyPr/>
                    <a:lstStyle/>
                    <a:p>
                      <a:pPr algn="ctr"/>
                      <a:r>
                        <a:rPr lang="en-US" dirty="0" smtClean="0"/>
                        <a:t>Singapore Chinese</a:t>
                      </a:r>
                      <a:endParaRPr lang="en-SG" dirty="0"/>
                    </a:p>
                  </a:txBody>
                  <a:tcPr anchor="ctr">
                    <a:lnB w="12700" cap="flat" cmpd="sng" algn="ctr">
                      <a:solidFill>
                        <a:srgbClr val="000000"/>
                      </a:solidFill>
                      <a:prstDash val="solid"/>
                      <a:round/>
                      <a:headEnd type="none" w="med" len="med"/>
                      <a:tailEnd type="none" w="med" len="med"/>
                    </a:lnB>
                  </a:tcPr>
                </a:tc>
                <a:tc>
                  <a:txBody>
                    <a:bodyPr/>
                    <a:lstStyle/>
                    <a:p>
                      <a:pPr algn="ctr"/>
                      <a:r>
                        <a:rPr lang="en-US" dirty="0" smtClean="0"/>
                        <a:t>12.8</a:t>
                      </a:r>
                      <a:endParaRPr lang="en-SG" dirty="0"/>
                    </a:p>
                  </a:txBody>
                  <a:tcPr anchor="ctr">
                    <a:lnB w="12700" cap="flat" cmpd="sng" algn="ctr">
                      <a:solidFill>
                        <a:srgbClr val="000000"/>
                      </a:solidFill>
                      <a:prstDash val="solid"/>
                      <a:round/>
                      <a:headEnd type="none" w="med" len="med"/>
                      <a:tailEnd type="none" w="med" len="med"/>
                    </a:lnB>
                  </a:tcPr>
                </a:tc>
                <a:tc>
                  <a:txBody>
                    <a:bodyPr/>
                    <a:lstStyle/>
                    <a:p>
                      <a:pPr algn="ctr"/>
                      <a:r>
                        <a:rPr lang="en-SG" dirty="0" smtClean="0"/>
                        <a:t>1.76</a:t>
                      </a:r>
                      <a:r>
                        <a:rPr lang="en-SG" baseline="0" dirty="0" smtClean="0"/>
                        <a:t> [1.37 – 2.25]</a:t>
                      </a:r>
                      <a:endParaRPr lang="en-SG" dirty="0"/>
                    </a:p>
                  </a:txBody>
                  <a:tcPr anchor="ctr">
                    <a:lnB w="12700" cap="flat" cmpd="sng" algn="ctr">
                      <a:solidFill>
                        <a:srgbClr val="000000"/>
                      </a:solidFill>
                      <a:prstDash val="solid"/>
                      <a:round/>
                      <a:headEnd type="none" w="med" len="med"/>
                      <a:tailEnd type="none" w="med" len="med"/>
                    </a:lnB>
                  </a:tcPr>
                </a:tc>
                <a:tc>
                  <a:txBody>
                    <a:bodyPr/>
                    <a:lstStyle/>
                    <a:p>
                      <a:pPr algn="ctr"/>
                      <a:r>
                        <a:rPr lang="en-US" dirty="0" smtClean="0"/>
                        <a:t>7.4x10</a:t>
                      </a:r>
                      <a:r>
                        <a:rPr lang="en-US" baseline="30000" dirty="0" smtClean="0"/>
                        <a:t>-6</a:t>
                      </a:r>
                      <a:endParaRPr lang="en-SG" baseline="30000" dirty="0"/>
                    </a:p>
                  </a:txBody>
                  <a:tcPr anchor="ctr">
                    <a:lnB w="12700" cap="flat" cmpd="sng" algn="ctr">
                      <a:solidFill>
                        <a:srgbClr val="000000"/>
                      </a:solidFill>
                      <a:prstDash val="solid"/>
                      <a:round/>
                      <a:headEnd type="none" w="med" len="med"/>
                      <a:tailEnd type="none" w="med" len="med"/>
                    </a:lnB>
                  </a:tcPr>
                </a:tc>
              </a:tr>
              <a:tr h="370840">
                <a:tc>
                  <a:txBody>
                    <a:bodyPr/>
                    <a:lstStyle/>
                    <a:p>
                      <a:pPr algn="ctr"/>
                      <a:r>
                        <a:rPr lang="en-US" dirty="0" smtClean="0"/>
                        <a:t>Combined</a:t>
                      </a:r>
                      <a:endParaRPr lang="en-SG"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10.2</a:t>
                      </a:r>
                      <a:endParaRPr lang="en-SG"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G" dirty="0" smtClean="0"/>
                        <a:t>1.75</a:t>
                      </a:r>
                      <a:r>
                        <a:rPr lang="en-SG" baseline="0" dirty="0" smtClean="0"/>
                        <a:t> [1.43 – 2.13]</a:t>
                      </a:r>
                      <a:endParaRPr lang="en-SG"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9.2x10</a:t>
                      </a:r>
                      <a:r>
                        <a:rPr lang="en-US" baseline="30000" dirty="0" smtClean="0"/>
                        <a:t>-9</a:t>
                      </a:r>
                      <a:endParaRPr lang="en-SG" baseline="30000"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T2D_manhattan_plot_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87" y="1782688"/>
            <a:ext cx="9144000" cy="2438400"/>
          </a:xfrm>
          <a:prstGeom prst="rect">
            <a:avLst/>
          </a:prstGeom>
        </p:spPr>
      </p:pic>
      <p:sp>
        <p:nvSpPr>
          <p:cNvPr id="9" name="TextBox 8"/>
          <p:cNvSpPr txBox="1"/>
          <p:nvPr/>
        </p:nvSpPr>
        <p:spPr>
          <a:xfrm>
            <a:off x="659824" y="1666171"/>
            <a:ext cx="3628735" cy="1015663"/>
          </a:xfrm>
          <a:prstGeom prst="rect">
            <a:avLst/>
          </a:prstGeom>
          <a:noFill/>
        </p:spPr>
        <p:txBody>
          <a:bodyPr wrap="square" rtlCol="0">
            <a:spAutoFit/>
          </a:bodyPr>
          <a:lstStyle/>
          <a:p>
            <a:pPr defTabSz="457200" fontAlgn="auto">
              <a:spcBef>
                <a:spcPts val="0"/>
              </a:spcBef>
              <a:spcAft>
                <a:spcPts val="0"/>
              </a:spcAft>
            </a:pPr>
            <a:r>
              <a:rPr lang="en-US" sz="2000" dirty="0" smtClean="0">
                <a:solidFill>
                  <a:srgbClr val="C0504D"/>
                </a:solidFill>
                <a:latin typeface="Calibri"/>
                <a:cs typeface="+mn-cs"/>
              </a:rPr>
              <a:t>Driven exclusively by East Asians</a:t>
            </a:r>
          </a:p>
          <a:p>
            <a:pPr defTabSz="457200" fontAlgn="auto">
              <a:spcBef>
                <a:spcPts val="0"/>
              </a:spcBef>
              <a:spcAft>
                <a:spcPts val="0"/>
              </a:spcAft>
            </a:pPr>
            <a:r>
              <a:rPr lang="en-US" sz="2000" dirty="0" smtClean="0">
                <a:solidFill>
                  <a:srgbClr val="C0504D"/>
                </a:solidFill>
                <a:latin typeface="Calibri"/>
                <a:cs typeface="+mn-cs"/>
              </a:rPr>
              <a:t>Only 3 copies of the allele seen in non East Asians (3 / 21,550)</a:t>
            </a:r>
            <a:endParaRPr lang="en-SG" sz="2000" dirty="0">
              <a:solidFill>
                <a:srgbClr val="C0504D"/>
              </a:solidFill>
              <a:latin typeface="Calibri"/>
              <a:cs typeface="+mn-cs"/>
            </a:endParaRPr>
          </a:p>
        </p:txBody>
      </p:sp>
      <p:sp>
        <p:nvSpPr>
          <p:cNvPr id="8" name="TextBox 7"/>
          <p:cNvSpPr txBox="1"/>
          <p:nvPr/>
        </p:nvSpPr>
        <p:spPr>
          <a:xfrm>
            <a:off x="4490430" y="2270746"/>
            <a:ext cx="3872195" cy="400110"/>
          </a:xfrm>
          <a:prstGeom prst="rect">
            <a:avLst/>
          </a:prstGeom>
          <a:noFill/>
        </p:spPr>
        <p:txBody>
          <a:bodyPr wrap="square" rtlCol="0">
            <a:spAutoFit/>
          </a:bodyPr>
          <a:lstStyle/>
          <a:p>
            <a:pPr defTabSz="457200" fontAlgn="auto">
              <a:spcBef>
                <a:spcPts val="0"/>
              </a:spcBef>
              <a:spcAft>
                <a:spcPts val="0"/>
              </a:spcAft>
            </a:pPr>
            <a:r>
              <a:rPr lang="en-US" sz="2000" i="1" dirty="0" smtClean="0">
                <a:solidFill>
                  <a:srgbClr val="C0504D"/>
                </a:solidFill>
                <a:latin typeface="Calibri"/>
                <a:cs typeface="+mn-cs"/>
              </a:rPr>
              <a:t>PAX4</a:t>
            </a:r>
            <a:r>
              <a:rPr lang="en-US" sz="2000" dirty="0" smtClean="0">
                <a:solidFill>
                  <a:srgbClr val="C0504D"/>
                </a:solidFill>
                <a:latin typeface="Calibri"/>
                <a:cs typeface="+mn-cs"/>
              </a:rPr>
              <a:t> (Paired box gene 4) R192H</a:t>
            </a:r>
          </a:p>
        </p:txBody>
      </p:sp>
      <p:sp>
        <p:nvSpPr>
          <p:cNvPr id="3" name="Diamond 2"/>
          <p:cNvSpPr/>
          <p:nvPr/>
        </p:nvSpPr>
        <p:spPr>
          <a:xfrm>
            <a:off x="4390105" y="2404534"/>
            <a:ext cx="137160" cy="137160"/>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xmlns="" val="336641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as-2012-12-01.jpg"/>
          <p:cNvPicPr>
            <a:picLocks noChangeAspect="1"/>
          </p:cNvPicPr>
          <p:nvPr/>
        </p:nvPicPr>
        <p:blipFill rotWithShape="1">
          <a:blip r:embed="rId3" cstate="print"/>
          <a:srcRect l="1826" r="1932"/>
          <a:stretch/>
        </p:blipFill>
        <p:spPr>
          <a:xfrm>
            <a:off x="33414" y="579452"/>
            <a:ext cx="8643045" cy="6377940"/>
          </a:xfrm>
          <a:prstGeom prst="rect">
            <a:avLst/>
          </a:prstGeom>
        </p:spPr>
      </p:pic>
      <p:sp>
        <p:nvSpPr>
          <p:cNvPr id="5" name="TextBox 4"/>
          <p:cNvSpPr txBox="1"/>
          <p:nvPr/>
        </p:nvSpPr>
        <p:spPr>
          <a:xfrm>
            <a:off x="3954857" y="5951704"/>
            <a:ext cx="3505200" cy="923330"/>
          </a:xfrm>
          <a:prstGeom prst="rect">
            <a:avLst/>
          </a:prstGeom>
          <a:noFill/>
        </p:spPr>
        <p:txBody>
          <a:bodyPr wrap="square" rtlCol="0">
            <a:spAutoFit/>
          </a:bodyPr>
          <a:lstStyle/>
          <a:p>
            <a:pPr defTabSz="457200" eaLnBrk="1" fontAlgn="auto" hangingPunct="1">
              <a:spcBef>
                <a:spcPts val="0"/>
              </a:spcBef>
              <a:spcAft>
                <a:spcPts val="0"/>
              </a:spcAft>
            </a:pPr>
            <a:r>
              <a:rPr lang="en-US" sz="1800" dirty="0">
                <a:solidFill>
                  <a:prstClr val="black"/>
                </a:solidFill>
                <a:latin typeface="Calibri"/>
              </a:rPr>
              <a:t>NHGRI GWA Catalog</a:t>
            </a:r>
          </a:p>
          <a:p>
            <a:pPr defTabSz="457200" eaLnBrk="1" fontAlgn="auto" hangingPunct="1">
              <a:spcBef>
                <a:spcPts val="0"/>
              </a:spcBef>
              <a:spcAft>
                <a:spcPts val="0"/>
              </a:spcAft>
            </a:pPr>
            <a:r>
              <a:rPr lang="en-US" sz="1800" dirty="0">
                <a:solidFill>
                  <a:prstClr val="black"/>
                </a:solidFill>
                <a:latin typeface="Calibri"/>
              </a:rPr>
              <a:t>www.genome.gov/GWAStudies</a:t>
            </a:r>
          </a:p>
          <a:p>
            <a:pPr defTabSz="457200" eaLnBrk="1" fontAlgn="auto" hangingPunct="1">
              <a:spcBef>
                <a:spcPts val="0"/>
              </a:spcBef>
              <a:spcAft>
                <a:spcPts val="0"/>
              </a:spcAft>
            </a:pPr>
            <a:r>
              <a:rPr lang="en-US" sz="1800" dirty="0">
                <a:solidFill>
                  <a:prstClr val="black"/>
                </a:solidFill>
                <a:latin typeface="Calibri"/>
              </a:rPr>
              <a:t>www.ebi.ac.uk/fgpt/gwas/ </a:t>
            </a:r>
          </a:p>
        </p:txBody>
      </p:sp>
      <p:pic>
        <p:nvPicPr>
          <p:cNvPr id="6" name="Picture 2" descr="http://wwwdev.ebi.ac.uk/fgpt/gwas/images/dual-logo2.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4283"/>
          <a:stretch/>
        </p:blipFill>
        <p:spPr bwMode="auto">
          <a:xfrm>
            <a:off x="6714989" y="6497211"/>
            <a:ext cx="1053854" cy="33529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dev.ebi.ac.uk/fgpt/gwas/images/dual-logo2.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46392"/>
          <a:stretch/>
        </p:blipFill>
        <p:spPr bwMode="auto">
          <a:xfrm>
            <a:off x="2735657" y="6497211"/>
            <a:ext cx="1235754" cy="33529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99592" y="111"/>
            <a:ext cx="7488832" cy="769441"/>
          </a:xfrm>
          <a:prstGeom prst="rect">
            <a:avLst/>
          </a:prstGeom>
          <a:noFill/>
        </p:spPr>
        <p:txBody>
          <a:bodyPr wrap="square" rtlCol="0">
            <a:spAutoFit/>
          </a:bodyPr>
          <a:lstStyle/>
          <a:p>
            <a:pPr algn="ctr" defTabSz="457200" eaLnBrk="1" fontAlgn="auto" hangingPunct="1">
              <a:spcBef>
                <a:spcPts val="0"/>
              </a:spcBef>
              <a:spcAft>
                <a:spcPts val="0"/>
              </a:spcAft>
            </a:pPr>
            <a:r>
              <a:rPr lang="en-US" sz="2200" dirty="0">
                <a:solidFill>
                  <a:prstClr val="black"/>
                </a:solidFill>
                <a:latin typeface="Calibri"/>
              </a:rPr>
              <a:t>Published Genome-Wide Associations through 12/2012</a:t>
            </a:r>
          </a:p>
          <a:p>
            <a:pPr algn="ctr" defTabSz="457200" eaLnBrk="1" fontAlgn="auto" hangingPunct="1">
              <a:spcBef>
                <a:spcPts val="0"/>
              </a:spcBef>
              <a:spcAft>
                <a:spcPts val="0"/>
              </a:spcAft>
            </a:pPr>
            <a:r>
              <a:rPr lang="en-US" sz="2200" dirty="0">
                <a:solidFill>
                  <a:prstClr val="black"/>
                </a:solidFill>
                <a:latin typeface="Calibri"/>
              </a:rPr>
              <a:t>Published GWA at p≤5X10</a:t>
            </a:r>
            <a:r>
              <a:rPr lang="en-US" sz="2200" baseline="30000" dirty="0">
                <a:solidFill>
                  <a:prstClr val="black"/>
                </a:solidFill>
                <a:latin typeface="Calibri"/>
              </a:rPr>
              <a:t>-8</a:t>
            </a:r>
            <a:r>
              <a:rPr lang="en-US" sz="2200" dirty="0">
                <a:solidFill>
                  <a:prstClr val="black"/>
                </a:solidFill>
                <a:latin typeface="Calibri"/>
              </a:rPr>
              <a:t> for 17 trait categories</a:t>
            </a:r>
          </a:p>
        </p:txBody>
      </p:sp>
      <p:pic>
        <p:nvPicPr>
          <p:cNvPr id="1026" name="Picture 2" descr="http://www.ebi.ac.uk/fgpt/gwas/images/Legend.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67819" b="3082"/>
          <a:stretch/>
        </p:blipFill>
        <p:spPr bwMode="auto">
          <a:xfrm>
            <a:off x="7884368" y="4797152"/>
            <a:ext cx="1397749" cy="21310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181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423334" y="1008014"/>
            <a:ext cx="8229600" cy="5764267"/>
          </a:xfrm>
          <a:prstGeom prst="rect">
            <a:avLst/>
          </a:prstGeom>
        </p:spPr>
      </p:pic>
      <p:sp>
        <p:nvSpPr>
          <p:cNvPr id="2" name="Title 1"/>
          <p:cNvSpPr>
            <a:spLocks noGrp="1"/>
          </p:cNvSpPr>
          <p:nvPr>
            <p:ph type="title"/>
          </p:nvPr>
        </p:nvSpPr>
        <p:spPr>
          <a:xfrm>
            <a:off x="0" y="229668"/>
            <a:ext cx="9144000" cy="778346"/>
          </a:xfrm>
        </p:spPr>
        <p:txBody>
          <a:bodyPr>
            <a:noAutofit/>
          </a:bodyPr>
          <a:lstStyle/>
          <a:p>
            <a:r>
              <a:rPr lang="en-US" sz="4000" dirty="0"/>
              <a:t>Identified </a:t>
            </a:r>
            <a:r>
              <a:rPr lang="en-US" sz="4000" i="1" dirty="0"/>
              <a:t>PAX4</a:t>
            </a:r>
            <a:r>
              <a:rPr lang="en-US" sz="4000" dirty="0"/>
              <a:t> as Candidate Causal Gene</a:t>
            </a:r>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40</a:t>
            </a:fld>
            <a:endParaRPr lang="en-SG" dirty="0">
              <a:solidFill>
                <a:prstClr val="black"/>
              </a:solidFill>
            </a:endParaRPr>
          </a:p>
        </p:txBody>
      </p:sp>
      <p:cxnSp>
        <p:nvCxnSpPr>
          <p:cNvPr id="7" name="Straight Connector 6"/>
          <p:cNvCxnSpPr/>
          <p:nvPr/>
        </p:nvCxnSpPr>
        <p:spPr>
          <a:xfrm>
            <a:off x="2065868" y="4301012"/>
            <a:ext cx="0" cy="108373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28270" y="1610267"/>
            <a:ext cx="1083733"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prstClr val="black"/>
                </a:solidFill>
                <a:latin typeface="Calibri"/>
                <a:cs typeface="+mn-cs"/>
              </a:rPr>
              <a:t>R192H </a:t>
            </a:r>
            <a:endParaRPr lang="en-US" b="1" dirty="0">
              <a:solidFill>
                <a:prstClr val="black"/>
              </a:solidFill>
              <a:latin typeface="Calibri"/>
              <a:cs typeface="+mn-cs"/>
            </a:endParaRPr>
          </a:p>
        </p:txBody>
      </p:sp>
      <p:sp>
        <p:nvSpPr>
          <p:cNvPr id="10" name="Frame 9"/>
          <p:cNvSpPr/>
          <p:nvPr/>
        </p:nvSpPr>
        <p:spPr>
          <a:xfrm>
            <a:off x="6112926" y="5420259"/>
            <a:ext cx="728133" cy="457200"/>
          </a:xfrm>
          <a:prstGeom prst="frame">
            <a:avLst/>
          </a:prstGeom>
          <a:solidFill>
            <a:schemeClr val="accent2"/>
          </a:solidFill>
          <a:ln w="31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C0504D"/>
              </a:solidFill>
            </a:endParaRPr>
          </a:p>
        </p:txBody>
      </p:sp>
      <p:sp>
        <p:nvSpPr>
          <p:cNvPr id="11" name="TextBox 10"/>
          <p:cNvSpPr txBox="1"/>
          <p:nvPr/>
        </p:nvSpPr>
        <p:spPr>
          <a:xfrm>
            <a:off x="1913467" y="2731152"/>
            <a:ext cx="2895600" cy="1569660"/>
          </a:xfrm>
          <a:prstGeom prst="rect">
            <a:avLst/>
          </a:prstGeom>
          <a:noFill/>
        </p:spPr>
        <p:txBody>
          <a:bodyPr wrap="square" rtlCol="0">
            <a:spAutoFit/>
          </a:bodyPr>
          <a:lstStyle/>
          <a:p>
            <a:pPr defTabSz="457200" fontAlgn="auto">
              <a:spcBef>
                <a:spcPts val="0"/>
              </a:spcBef>
              <a:spcAft>
                <a:spcPts val="0"/>
              </a:spcAft>
            </a:pPr>
            <a:r>
              <a:rPr lang="en-US" sz="1600" dirty="0" smtClean="0">
                <a:solidFill>
                  <a:srgbClr val="C0504D"/>
                </a:solidFill>
                <a:latin typeface="Calibri"/>
                <a:cs typeface="+mn-cs"/>
              </a:rPr>
              <a:t>East Asian GWAS</a:t>
            </a:r>
          </a:p>
          <a:p>
            <a:pPr defTabSz="457200" fontAlgn="auto">
              <a:spcBef>
                <a:spcPts val="0"/>
              </a:spcBef>
              <a:spcAft>
                <a:spcPts val="0"/>
              </a:spcAft>
            </a:pPr>
            <a:r>
              <a:rPr lang="en-US" sz="1600" dirty="0" smtClean="0">
                <a:solidFill>
                  <a:srgbClr val="C0504D"/>
                </a:solidFill>
                <a:latin typeface="Calibri"/>
                <a:cs typeface="+mn-cs"/>
              </a:rPr>
              <a:t>[Cho et al. Nat Genet 2011] </a:t>
            </a:r>
          </a:p>
          <a:p>
            <a:pPr defTabSz="457200" fontAlgn="auto">
              <a:spcBef>
                <a:spcPts val="0"/>
              </a:spcBef>
              <a:spcAft>
                <a:spcPts val="0"/>
              </a:spcAft>
            </a:pPr>
            <a:r>
              <a:rPr lang="en-US" sz="1600" dirty="0" smtClean="0">
                <a:solidFill>
                  <a:srgbClr val="C0504D"/>
                </a:solidFill>
                <a:latin typeface="Calibri"/>
                <a:cs typeface="+mn-cs"/>
              </a:rPr>
              <a:t>variant </a:t>
            </a:r>
            <a:r>
              <a:rPr lang="en-US" sz="1600" dirty="0">
                <a:solidFill>
                  <a:srgbClr val="C0504D"/>
                </a:solidFill>
                <a:latin typeface="Calibri"/>
                <a:cs typeface="+mn-cs"/>
              </a:rPr>
              <a:t>rs6467136</a:t>
            </a:r>
            <a:endParaRPr lang="en-US" sz="1600" dirty="0" smtClean="0">
              <a:solidFill>
                <a:srgbClr val="C0504D"/>
              </a:solidFill>
              <a:latin typeface="Calibri"/>
              <a:cs typeface="+mn-cs"/>
            </a:endParaRPr>
          </a:p>
          <a:p>
            <a:pPr defTabSz="457200" fontAlgn="auto">
              <a:spcBef>
                <a:spcPts val="0"/>
              </a:spcBef>
              <a:spcAft>
                <a:spcPts val="0"/>
              </a:spcAft>
            </a:pPr>
            <a:r>
              <a:rPr lang="en-US" sz="1600" i="1" dirty="0" smtClean="0">
                <a:solidFill>
                  <a:srgbClr val="C0504D"/>
                </a:solidFill>
                <a:latin typeface="Calibri"/>
                <a:cs typeface="+mn-cs"/>
              </a:rPr>
              <a:t>GCC1-PAX4</a:t>
            </a:r>
            <a:r>
              <a:rPr lang="en-US" sz="1600" dirty="0" smtClean="0">
                <a:solidFill>
                  <a:srgbClr val="C0504D"/>
                </a:solidFill>
                <a:latin typeface="Calibri"/>
                <a:cs typeface="+mn-cs"/>
              </a:rPr>
              <a:t> locus</a:t>
            </a:r>
          </a:p>
          <a:p>
            <a:pPr defTabSz="457200" fontAlgn="auto">
              <a:spcBef>
                <a:spcPts val="0"/>
              </a:spcBef>
              <a:spcAft>
                <a:spcPts val="0"/>
              </a:spcAft>
            </a:pPr>
            <a:r>
              <a:rPr lang="en-US" sz="1600" dirty="0" smtClean="0">
                <a:solidFill>
                  <a:srgbClr val="C0504D"/>
                </a:solidFill>
                <a:latin typeface="Calibri"/>
                <a:cs typeface="+mn-cs"/>
              </a:rPr>
              <a:t>N = ~55,000</a:t>
            </a:r>
          </a:p>
          <a:p>
            <a:pPr defTabSz="457200" fontAlgn="auto">
              <a:spcBef>
                <a:spcPts val="0"/>
              </a:spcBef>
              <a:spcAft>
                <a:spcPts val="0"/>
              </a:spcAft>
            </a:pPr>
            <a:r>
              <a:rPr lang="en-US" sz="1600" i="1" dirty="0" smtClean="0">
                <a:solidFill>
                  <a:srgbClr val="C0504D"/>
                </a:solidFill>
                <a:latin typeface="Calibri"/>
                <a:cs typeface="+mn-cs"/>
              </a:rPr>
              <a:t>p</a:t>
            </a:r>
            <a:r>
              <a:rPr lang="en-US" sz="1600" dirty="0" smtClean="0">
                <a:solidFill>
                  <a:srgbClr val="C0504D"/>
                </a:solidFill>
                <a:latin typeface="Calibri"/>
                <a:cs typeface="+mn-cs"/>
              </a:rPr>
              <a:t> = 5.0x10</a:t>
            </a:r>
            <a:r>
              <a:rPr lang="en-US" sz="1600" baseline="30000" dirty="0" smtClean="0">
                <a:solidFill>
                  <a:srgbClr val="C0504D"/>
                </a:solidFill>
                <a:latin typeface="Calibri"/>
                <a:cs typeface="+mn-cs"/>
              </a:rPr>
              <a:t>-11</a:t>
            </a:r>
            <a:endParaRPr lang="en-US" sz="1600" baseline="30000" dirty="0">
              <a:solidFill>
                <a:srgbClr val="C0504D"/>
              </a:solidFill>
              <a:latin typeface="Calibri"/>
              <a:cs typeface="+mn-cs"/>
            </a:endParaRPr>
          </a:p>
        </p:txBody>
      </p:sp>
    </p:spTree>
    <p:extLst>
      <p:ext uri="{BB962C8B-B14F-4D97-AF65-F5344CB8AC3E}">
        <p14:creationId xmlns:p14="http://schemas.microsoft.com/office/powerpoint/2010/main" xmlns="" val="2617759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423334" y="1008014"/>
            <a:ext cx="8229600" cy="5764267"/>
          </a:xfrm>
          <a:prstGeom prst="rect">
            <a:avLst/>
          </a:prstGeom>
        </p:spPr>
      </p:pic>
      <p:sp>
        <p:nvSpPr>
          <p:cNvPr id="2" name="Title 1"/>
          <p:cNvSpPr>
            <a:spLocks noGrp="1"/>
          </p:cNvSpPr>
          <p:nvPr>
            <p:ph type="title"/>
          </p:nvPr>
        </p:nvSpPr>
        <p:spPr>
          <a:xfrm>
            <a:off x="35496" y="161354"/>
            <a:ext cx="9036496" cy="891382"/>
          </a:xfrm>
        </p:spPr>
        <p:txBody>
          <a:bodyPr>
            <a:noAutofit/>
          </a:bodyPr>
          <a:lstStyle/>
          <a:p>
            <a:r>
              <a:rPr lang="en-US" sz="4000" dirty="0"/>
              <a:t>Identified </a:t>
            </a:r>
            <a:r>
              <a:rPr lang="en-US" sz="4000" i="1" dirty="0"/>
              <a:t>PAX4</a:t>
            </a:r>
            <a:r>
              <a:rPr lang="en-US" sz="4000" dirty="0"/>
              <a:t> as C</a:t>
            </a:r>
            <a:r>
              <a:rPr lang="en-US" sz="4000" dirty="0" smtClean="0"/>
              <a:t>andidate Causal Gene</a:t>
            </a:r>
            <a:endParaRPr lang="en-US" sz="4000" dirty="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41</a:t>
            </a:fld>
            <a:endParaRPr lang="en-SG" dirty="0">
              <a:solidFill>
                <a:prstClr val="black"/>
              </a:solidFill>
            </a:endParaRPr>
          </a:p>
        </p:txBody>
      </p:sp>
      <p:cxnSp>
        <p:nvCxnSpPr>
          <p:cNvPr id="7" name="Straight Connector 6"/>
          <p:cNvCxnSpPr/>
          <p:nvPr/>
        </p:nvCxnSpPr>
        <p:spPr>
          <a:xfrm>
            <a:off x="2065868" y="4301012"/>
            <a:ext cx="0" cy="108373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13467" y="2731152"/>
            <a:ext cx="2895600" cy="1569660"/>
          </a:xfrm>
          <a:prstGeom prst="rect">
            <a:avLst/>
          </a:prstGeom>
          <a:noFill/>
        </p:spPr>
        <p:txBody>
          <a:bodyPr wrap="square" rtlCol="0">
            <a:spAutoFit/>
          </a:bodyPr>
          <a:lstStyle/>
          <a:p>
            <a:pPr defTabSz="457200" fontAlgn="auto">
              <a:spcBef>
                <a:spcPts val="0"/>
              </a:spcBef>
              <a:spcAft>
                <a:spcPts val="0"/>
              </a:spcAft>
            </a:pPr>
            <a:r>
              <a:rPr lang="en-US" sz="1600" dirty="0" smtClean="0">
                <a:solidFill>
                  <a:srgbClr val="C0504D"/>
                </a:solidFill>
                <a:latin typeface="Calibri"/>
                <a:cs typeface="+mn-cs"/>
              </a:rPr>
              <a:t>East Asian GWAS</a:t>
            </a:r>
          </a:p>
          <a:p>
            <a:pPr defTabSz="457200" fontAlgn="auto">
              <a:spcBef>
                <a:spcPts val="0"/>
              </a:spcBef>
              <a:spcAft>
                <a:spcPts val="0"/>
              </a:spcAft>
            </a:pPr>
            <a:r>
              <a:rPr lang="en-US" sz="1600" dirty="0" smtClean="0">
                <a:solidFill>
                  <a:srgbClr val="C0504D"/>
                </a:solidFill>
                <a:latin typeface="Calibri"/>
                <a:cs typeface="+mn-cs"/>
              </a:rPr>
              <a:t>[Cho et al. </a:t>
            </a:r>
            <a:r>
              <a:rPr lang="en-US" sz="1600" i="1" dirty="0" smtClean="0">
                <a:solidFill>
                  <a:srgbClr val="C0504D"/>
                </a:solidFill>
                <a:latin typeface="Calibri"/>
                <a:cs typeface="+mn-cs"/>
              </a:rPr>
              <a:t>Nat Genet </a:t>
            </a:r>
            <a:r>
              <a:rPr lang="en-US" sz="1600" dirty="0" smtClean="0">
                <a:solidFill>
                  <a:srgbClr val="C0504D"/>
                </a:solidFill>
                <a:latin typeface="Calibri"/>
                <a:cs typeface="+mn-cs"/>
              </a:rPr>
              <a:t>2011] </a:t>
            </a:r>
          </a:p>
          <a:p>
            <a:pPr defTabSz="457200" fontAlgn="auto">
              <a:spcBef>
                <a:spcPts val="0"/>
              </a:spcBef>
              <a:spcAft>
                <a:spcPts val="0"/>
              </a:spcAft>
            </a:pPr>
            <a:r>
              <a:rPr lang="en-US" sz="1600" dirty="0" smtClean="0">
                <a:solidFill>
                  <a:srgbClr val="C0504D"/>
                </a:solidFill>
                <a:latin typeface="Calibri"/>
                <a:cs typeface="+mn-cs"/>
              </a:rPr>
              <a:t>variant </a:t>
            </a:r>
            <a:r>
              <a:rPr lang="en-US" sz="1600" dirty="0">
                <a:solidFill>
                  <a:srgbClr val="C0504D"/>
                </a:solidFill>
                <a:latin typeface="Calibri"/>
                <a:cs typeface="+mn-cs"/>
              </a:rPr>
              <a:t>rs6467136</a:t>
            </a:r>
            <a:endParaRPr lang="en-US" sz="1600" dirty="0" smtClean="0">
              <a:solidFill>
                <a:srgbClr val="C0504D"/>
              </a:solidFill>
              <a:latin typeface="Calibri"/>
              <a:cs typeface="+mn-cs"/>
            </a:endParaRPr>
          </a:p>
          <a:p>
            <a:pPr defTabSz="457200" fontAlgn="auto">
              <a:spcBef>
                <a:spcPts val="0"/>
              </a:spcBef>
              <a:spcAft>
                <a:spcPts val="0"/>
              </a:spcAft>
            </a:pPr>
            <a:r>
              <a:rPr lang="en-US" sz="1600" i="1" dirty="0" smtClean="0">
                <a:solidFill>
                  <a:srgbClr val="C0504D"/>
                </a:solidFill>
                <a:latin typeface="Calibri"/>
                <a:cs typeface="+mn-cs"/>
              </a:rPr>
              <a:t>GCC1-PAX4</a:t>
            </a:r>
            <a:r>
              <a:rPr lang="en-US" sz="1600" dirty="0" smtClean="0">
                <a:solidFill>
                  <a:srgbClr val="C0504D"/>
                </a:solidFill>
                <a:latin typeface="Calibri"/>
                <a:cs typeface="+mn-cs"/>
              </a:rPr>
              <a:t> locus</a:t>
            </a:r>
          </a:p>
          <a:p>
            <a:pPr defTabSz="457200" fontAlgn="auto">
              <a:spcBef>
                <a:spcPts val="0"/>
              </a:spcBef>
              <a:spcAft>
                <a:spcPts val="0"/>
              </a:spcAft>
            </a:pPr>
            <a:r>
              <a:rPr lang="en-US" sz="1600" dirty="0" smtClean="0">
                <a:solidFill>
                  <a:srgbClr val="C0504D"/>
                </a:solidFill>
                <a:latin typeface="Calibri"/>
                <a:cs typeface="+mn-cs"/>
              </a:rPr>
              <a:t>N = ~55,000</a:t>
            </a:r>
          </a:p>
          <a:p>
            <a:pPr defTabSz="457200" fontAlgn="auto">
              <a:spcBef>
                <a:spcPts val="0"/>
              </a:spcBef>
              <a:spcAft>
                <a:spcPts val="0"/>
              </a:spcAft>
            </a:pPr>
            <a:r>
              <a:rPr lang="en-US" sz="1600" i="1" dirty="0" smtClean="0">
                <a:solidFill>
                  <a:srgbClr val="C0504D"/>
                </a:solidFill>
                <a:latin typeface="Calibri"/>
                <a:cs typeface="+mn-cs"/>
              </a:rPr>
              <a:t>p</a:t>
            </a:r>
            <a:r>
              <a:rPr lang="en-US" sz="1600" dirty="0" smtClean="0">
                <a:solidFill>
                  <a:srgbClr val="C0504D"/>
                </a:solidFill>
                <a:latin typeface="Calibri"/>
                <a:cs typeface="+mn-cs"/>
              </a:rPr>
              <a:t> = 5.0x10</a:t>
            </a:r>
            <a:r>
              <a:rPr lang="en-US" sz="1600" baseline="30000" dirty="0" smtClean="0">
                <a:solidFill>
                  <a:srgbClr val="C0504D"/>
                </a:solidFill>
                <a:latin typeface="Calibri"/>
                <a:cs typeface="+mn-cs"/>
              </a:rPr>
              <a:t>-11</a:t>
            </a:r>
            <a:endParaRPr lang="en-US" sz="1600" baseline="30000" dirty="0">
              <a:solidFill>
                <a:srgbClr val="C0504D"/>
              </a:solidFill>
              <a:latin typeface="Calibri"/>
              <a:cs typeface="+mn-cs"/>
            </a:endParaRPr>
          </a:p>
        </p:txBody>
      </p:sp>
      <p:sp>
        <p:nvSpPr>
          <p:cNvPr id="9" name="TextBox 8"/>
          <p:cNvSpPr txBox="1"/>
          <p:nvPr/>
        </p:nvSpPr>
        <p:spPr>
          <a:xfrm>
            <a:off x="6028270" y="1610267"/>
            <a:ext cx="1083733"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prstClr val="black"/>
                </a:solidFill>
                <a:latin typeface="Calibri"/>
                <a:cs typeface="+mn-cs"/>
              </a:rPr>
              <a:t>R192H </a:t>
            </a:r>
            <a:endParaRPr lang="en-US" b="1" dirty="0">
              <a:solidFill>
                <a:prstClr val="black"/>
              </a:solidFill>
              <a:latin typeface="Calibri"/>
              <a:cs typeface="+mn-cs"/>
            </a:endParaRPr>
          </a:p>
        </p:txBody>
      </p:sp>
      <p:sp>
        <p:nvSpPr>
          <p:cNvPr id="10" name="Frame 9"/>
          <p:cNvSpPr/>
          <p:nvPr/>
        </p:nvSpPr>
        <p:spPr>
          <a:xfrm>
            <a:off x="6112926" y="5420259"/>
            <a:ext cx="728133" cy="457200"/>
          </a:xfrm>
          <a:prstGeom prst="frame">
            <a:avLst/>
          </a:prstGeom>
          <a:solidFill>
            <a:schemeClr val="accent2"/>
          </a:solidFill>
          <a:ln w="31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C0504D"/>
              </a:solidFill>
            </a:endParaRPr>
          </a:p>
        </p:txBody>
      </p:sp>
      <p:sp>
        <p:nvSpPr>
          <p:cNvPr id="11" name="TextBox 10"/>
          <p:cNvSpPr txBox="1"/>
          <p:nvPr/>
        </p:nvSpPr>
        <p:spPr>
          <a:xfrm>
            <a:off x="4944633" y="2228797"/>
            <a:ext cx="2793999" cy="1569660"/>
          </a:xfrm>
          <a:prstGeom prst="rect">
            <a:avLst/>
          </a:prstGeom>
          <a:noFill/>
        </p:spPr>
        <p:txBody>
          <a:bodyPr wrap="square" rtlCol="0">
            <a:spAutoFit/>
          </a:bodyPr>
          <a:lstStyle/>
          <a:p>
            <a:pPr defTabSz="457200" fontAlgn="auto">
              <a:spcBef>
                <a:spcPts val="0"/>
              </a:spcBef>
              <a:spcAft>
                <a:spcPts val="0"/>
              </a:spcAft>
            </a:pPr>
            <a:r>
              <a:rPr lang="en-GB" sz="1600" i="1" dirty="0">
                <a:solidFill>
                  <a:srgbClr val="C0504D"/>
                </a:solidFill>
                <a:latin typeface="Calibri"/>
                <a:cs typeface="+mn-cs"/>
              </a:rPr>
              <a:t>PAX4</a:t>
            </a:r>
            <a:r>
              <a:rPr lang="en-GB" sz="1600" dirty="0">
                <a:solidFill>
                  <a:srgbClr val="C0504D"/>
                </a:solidFill>
                <a:latin typeface="Calibri"/>
                <a:cs typeface="+mn-cs"/>
              </a:rPr>
              <a:t> </a:t>
            </a:r>
            <a:endParaRPr lang="en-GB" sz="1600" dirty="0" smtClean="0">
              <a:solidFill>
                <a:srgbClr val="C0504D"/>
              </a:solidFill>
              <a:latin typeface="Calibri"/>
              <a:cs typeface="+mn-cs"/>
            </a:endParaRPr>
          </a:p>
          <a:p>
            <a:pPr marL="285750" indent="-285750" defTabSz="457200" fontAlgn="auto">
              <a:spcBef>
                <a:spcPts val="0"/>
              </a:spcBef>
              <a:spcAft>
                <a:spcPts val="0"/>
              </a:spcAft>
              <a:buFont typeface="Arial"/>
              <a:buChar char="•"/>
            </a:pPr>
            <a:r>
              <a:rPr lang="en-GB" sz="1600" dirty="0">
                <a:solidFill>
                  <a:srgbClr val="C0504D"/>
                </a:solidFill>
                <a:latin typeface="Calibri"/>
                <a:cs typeface="+mn-cs"/>
              </a:rPr>
              <a:t>R</a:t>
            </a:r>
            <a:r>
              <a:rPr lang="en-GB" sz="1600" dirty="0" smtClean="0">
                <a:solidFill>
                  <a:srgbClr val="C0504D"/>
                </a:solidFill>
                <a:latin typeface="Calibri"/>
                <a:cs typeface="+mn-cs"/>
              </a:rPr>
              <a:t>ole </a:t>
            </a:r>
            <a:r>
              <a:rPr lang="en-GB" sz="1600" dirty="0">
                <a:solidFill>
                  <a:srgbClr val="C0504D"/>
                </a:solidFill>
                <a:latin typeface="Calibri"/>
                <a:cs typeface="+mn-cs"/>
              </a:rPr>
              <a:t>in islet differentiation and </a:t>
            </a:r>
            <a:r>
              <a:rPr lang="en-GB" sz="1600" dirty="0" smtClean="0">
                <a:solidFill>
                  <a:srgbClr val="C0504D"/>
                </a:solidFill>
                <a:latin typeface="Calibri"/>
                <a:cs typeface="+mn-cs"/>
              </a:rPr>
              <a:t>function</a:t>
            </a:r>
          </a:p>
          <a:p>
            <a:pPr marL="285750" indent="-285750" defTabSz="457200" fontAlgn="auto">
              <a:spcBef>
                <a:spcPts val="0"/>
              </a:spcBef>
              <a:spcAft>
                <a:spcPts val="0"/>
              </a:spcAft>
              <a:buFont typeface="Arial"/>
              <a:buChar char="•"/>
            </a:pPr>
            <a:r>
              <a:rPr lang="en-GB" sz="1600" dirty="0" smtClean="0">
                <a:solidFill>
                  <a:srgbClr val="C0504D"/>
                </a:solidFill>
                <a:latin typeface="Calibri"/>
                <a:cs typeface="+mn-cs"/>
              </a:rPr>
              <a:t>Mutations result in </a:t>
            </a:r>
            <a:r>
              <a:rPr lang="en-GB" sz="1600" dirty="0">
                <a:solidFill>
                  <a:srgbClr val="C0504D"/>
                </a:solidFill>
                <a:latin typeface="Calibri"/>
                <a:cs typeface="+mn-cs"/>
              </a:rPr>
              <a:t>maturity onset diabetes of the young (MODY</a:t>
            </a:r>
            <a:r>
              <a:rPr lang="en-GB" sz="1600" dirty="0" smtClean="0">
                <a:solidFill>
                  <a:srgbClr val="C0504D"/>
                </a:solidFill>
                <a:latin typeface="Calibri"/>
                <a:cs typeface="+mn-cs"/>
              </a:rPr>
              <a:t>)</a:t>
            </a:r>
            <a:endParaRPr lang="en-GB" sz="1600" dirty="0">
              <a:solidFill>
                <a:srgbClr val="C0504D"/>
              </a:solidFill>
              <a:latin typeface="Calibri"/>
              <a:cs typeface="+mn-cs"/>
            </a:endParaRPr>
          </a:p>
        </p:txBody>
      </p:sp>
    </p:spTree>
    <p:extLst>
      <p:ext uri="{BB962C8B-B14F-4D97-AF65-F5344CB8AC3E}">
        <p14:creationId xmlns:p14="http://schemas.microsoft.com/office/powerpoint/2010/main" xmlns="" val="1694121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37490" cy="1143000"/>
          </a:xfrm>
        </p:spPr>
        <p:txBody>
          <a:bodyPr>
            <a:noAutofit/>
          </a:bodyPr>
          <a:lstStyle/>
          <a:p>
            <a:r>
              <a:rPr lang="en-US" dirty="0" smtClean="0"/>
              <a:t>R192H </a:t>
            </a:r>
            <a:r>
              <a:rPr lang="en-US" dirty="0"/>
              <a:t>replicated in </a:t>
            </a:r>
            <a:r>
              <a:rPr lang="en-US" dirty="0" smtClean="0"/>
              <a:t>other East </a:t>
            </a:r>
            <a:r>
              <a:rPr lang="en-US" dirty="0"/>
              <a:t>Asian </a:t>
            </a:r>
            <a:r>
              <a:rPr lang="en-US" dirty="0" smtClean="0"/>
              <a:t>studies and not associated with age of diagnosis</a:t>
            </a:r>
            <a:endParaRPr lang="en-SG" dirty="0"/>
          </a:p>
        </p:txBody>
      </p:sp>
      <p:sp>
        <p:nvSpPr>
          <p:cNvPr id="5" name="Content Placeholder 4"/>
          <p:cNvSpPr>
            <a:spLocks noGrp="1"/>
          </p:cNvSpPr>
          <p:nvPr>
            <p:ph sz="half" idx="1"/>
          </p:nvPr>
        </p:nvSpPr>
        <p:spPr>
          <a:xfrm>
            <a:off x="251520" y="1484784"/>
            <a:ext cx="4244280" cy="5112568"/>
          </a:xfrm>
        </p:spPr>
        <p:txBody>
          <a:bodyPr>
            <a:normAutofit fontScale="92500"/>
          </a:bodyPr>
          <a:lstStyle/>
          <a:p>
            <a:r>
              <a:rPr lang="en-GB" sz="3200" dirty="0"/>
              <a:t>Replication in additional 1,789 cases, 1,509 controls </a:t>
            </a:r>
          </a:p>
          <a:p>
            <a:pPr lvl="1"/>
            <a:r>
              <a:rPr lang="en-GB" sz="2800" dirty="0"/>
              <a:t>3 studies from Korea, Hong </a:t>
            </a:r>
            <a:r>
              <a:rPr lang="en-GB" sz="2800" dirty="0" smtClean="0"/>
              <a:t>Kong, </a:t>
            </a:r>
            <a:r>
              <a:rPr lang="en-GB" sz="2800" dirty="0"/>
              <a:t>Singapore</a:t>
            </a:r>
          </a:p>
          <a:p>
            <a:pPr lvl="1"/>
            <a:r>
              <a:rPr lang="en-GB" sz="2800" i="1" dirty="0" smtClean="0"/>
              <a:t>p = </a:t>
            </a:r>
            <a:r>
              <a:rPr lang="en-GB" sz="2800" dirty="0" smtClean="0"/>
              <a:t>6x10</a:t>
            </a:r>
            <a:r>
              <a:rPr lang="en-GB" sz="2800" baseline="30000" dirty="0" smtClean="0"/>
              <a:t>-7</a:t>
            </a:r>
            <a:r>
              <a:rPr lang="en-GB" sz="2800" dirty="0" smtClean="0"/>
              <a:t>, OR </a:t>
            </a:r>
            <a:r>
              <a:rPr lang="en-GB" sz="2800" dirty="0"/>
              <a:t>= </a:t>
            </a:r>
            <a:r>
              <a:rPr lang="en-GB" sz="2800" dirty="0" smtClean="0"/>
              <a:t>1.47</a:t>
            </a:r>
            <a:endParaRPr lang="en-GB" sz="2800" dirty="0"/>
          </a:p>
          <a:p>
            <a:endParaRPr lang="en-SG" sz="1700" dirty="0"/>
          </a:p>
          <a:p>
            <a:r>
              <a:rPr lang="en-SG" sz="3200" dirty="0"/>
              <a:t>No </a:t>
            </a:r>
            <a:r>
              <a:rPr lang="en-SG" sz="3200" dirty="0" smtClean="0"/>
              <a:t>association </a:t>
            </a:r>
            <a:r>
              <a:rPr lang="en-SG" sz="3200" dirty="0"/>
              <a:t>between </a:t>
            </a:r>
            <a:r>
              <a:rPr lang="en-SG" sz="3200" dirty="0" smtClean="0"/>
              <a:t>R192H </a:t>
            </a:r>
            <a:r>
              <a:rPr lang="en-SG" sz="3200" dirty="0"/>
              <a:t>and AOD in discovery or replication </a:t>
            </a:r>
            <a:r>
              <a:rPr lang="en-SG" sz="3200" dirty="0" smtClean="0"/>
              <a:t>data (</a:t>
            </a:r>
            <a:r>
              <a:rPr lang="en-SG" sz="3200" i="1" dirty="0" smtClean="0"/>
              <a:t>p</a:t>
            </a:r>
            <a:r>
              <a:rPr lang="en-SG" sz="3200" dirty="0" smtClean="0"/>
              <a:t> </a:t>
            </a:r>
            <a:r>
              <a:rPr lang="en-SG" sz="3200" dirty="0"/>
              <a:t>&gt; 0.6)</a:t>
            </a:r>
          </a:p>
          <a:p>
            <a:pPr marL="0" indent="0">
              <a:buNone/>
            </a:pPr>
            <a:endParaRPr lang="en-US" dirty="0"/>
          </a:p>
        </p:txBody>
      </p:sp>
      <p:sp>
        <p:nvSpPr>
          <p:cNvPr id="4" name="Slide Number Placeholder 3"/>
          <p:cNvSpPr>
            <a:spLocks noGrp="1"/>
          </p:cNvSpPr>
          <p:nvPr>
            <p:ph type="sldNum" sz="quarter" idx="12"/>
          </p:nvPr>
        </p:nvSpPr>
        <p:spPr/>
        <p:txBody>
          <a:bodyPr/>
          <a:lstStyle/>
          <a:p>
            <a:fld id="{E22A3947-63D6-46FD-8D05-B156BF223F16}" type="slidenum">
              <a:rPr lang="en-SG" smtClean="0">
                <a:solidFill>
                  <a:prstClr val="black"/>
                </a:solidFill>
              </a:rPr>
              <a:pPr/>
              <a:t>42</a:t>
            </a:fld>
            <a:endParaRPr lang="en-SG" dirty="0">
              <a:solidFill>
                <a:prstClr val="black"/>
              </a:solidFill>
            </a:endParaRPr>
          </a:p>
        </p:txBody>
      </p:sp>
      <p:grpSp>
        <p:nvGrpSpPr>
          <p:cNvPr id="25" name="Group 24"/>
          <p:cNvGrpSpPr/>
          <p:nvPr/>
        </p:nvGrpSpPr>
        <p:grpSpPr>
          <a:xfrm>
            <a:off x="4671178" y="2448168"/>
            <a:ext cx="4245824" cy="3762383"/>
            <a:chOff x="4554686" y="2463141"/>
            <a:chExt cx="4245824" cy="4138620"/>
          </a:xfrm>
        </p:grpSpPr>
        <p:grpSp>
          <p:nvGrpSpPr>
            <p:cNvPr id="26" name="Group 25"/>
            <p:cNvGrpSpPr/>
            <p:nvPr/>
          </p:nvGrpSpPr>
          <p:grpSpPr>
            <a:xfrm>
              <a:off x="4554686" y="2498666"/>
              <a:ext cx="4245824" cy="4103095"/>
              <a:chOff x="3974354" y="1925053"/>
              <a:chExt cx="5272834" cy="4631962"/>
            </a:xfrm>
          </p:grpSpPr>
          <p:pic>
            <p:nvPicPr>
              <p:cNvPr id="48" name="Picture 3" descr="aod_histogram_EAsian.pdf"/>
              <p:cNvPicPr>
                <a:picLocks noChangeAspect="1"/>
              </p:cNvPicPr>
              <p:nvPr/>
            </p:nvPicPr>
            <p:blipFill>
              <a:blip r:embed="rId3" cstate="print"/>
              <a:srcRect t="10391"/>
              <a:stretch>
                <a:fillRect/>
              </a:stretch>
            </p:blipFill>
            <p:spPr bwMode="auto">
              <a:xfrm>
                <a:off x="4364038" y="1925053"/>
                <a:ext cx="4883150" cy="4375735"/>
              </a:xfrm>
              <a:prstGeom prst="rect">
                <a:avLst/>
              </a:prstGeom>
              <a:noFill/>
              <a:ln w="9525">
                <a:noFill/>
                <a:miter lim="800000"/>
                <a:headEnd/>
                <a:tailEnd/>
              </a:ln>
            </p:spPr>
          </p:pic>
          <p:sp>
            <p:nvSpPr>
              <p:cNvPr id="49" name="Rectangle 48"/>
              <p:cNvSpPr/>
              <p:nvPr/>
            </p:nvSpPr>
            <p:spPr>
              <a:xfrm>
                <a:off x="5320631" y="5702394"/>
                <a:ext cx="3737807" cy="5983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0" name="TextBox 49"/>
              <p:cNvSpPr txBox="1"/>
              <p:nvPr/>
            </p:nvSpPr>
            <p:spPr>
              <a:xfrm>
                <a:off x="5494423" y="6060165"/>
                <a:ext cx="3315369" cy="496850"/>
              </a:xfrm>
              <a:prstGeom prst="rect">
                <a:avLst/>
              </a:prstGeom>
              <a:noFill/>
            </p:spPr>
            <p:txBody>
              <a:bodyPr wrap="square" rtlCol="0">
                <a:spAutoFit/>
              </a:bodyPr>
              <a:lstStyle/>
              <a:p>
                <a:pPr algn="ctr" defTabSz="457200" fontAlgn="auto">
                  <a:spcBef>
                    <a:spcPts val="0"/>
                  </a:spcBef>
                  <a:spcAft>
                    <a:spcPts val="0"/>
                  </a:spcAft>
                </a:pPr>
                <a:r>
                  <a:rPr lang="en-US" sz="2000" dirty="0" smtClean="0">
                    <a:solidFill>
                      <a:prstClr val="black"/>
                    </a:solidFill>
                    <a:latin typeface="Calibri"/>
                    <a:cs typeface="+mn-cs"/>
                  </a:rPr>
                  <a:t>Age of diagnosis (AOD)</a:t>
                </a:r>
                <a:endParaRPr lang="en-US" sz="2000" dirty="0">
                  <a:solidFill>
                    <a:prstClr val="black"/>
                  </a:solidFill>
                  <a:latin typeface="Calibri"/>
                  <a:cs typeface="+mn-cs"/>
                </a:endParaRPr>
              </a:p>
            </p:txBody>
          </p:sp>
          <p:sp>
            <p:nvSpPr>
              <p:cNvPr id="51" name="TextBox 50"/>
              <p:cNvSpPr txBox="1"/>
              <p:nvPr/>
            </p:nvSpPr>
            <p:spPr>
              <a:xfrm>
                <a:off x="5243111" y="564379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20</a:t>
                </a:r>
                <a:endParaRPr lang="en-US" sz="1700" dirty="0">
                  <a:solidFill>
                    <a:prstClr val="black"/>
                  </a:solidFill>
                  <a:latin typeface="Calibri"/>
                  <a:cs typeface="+mn-cs"/>
                </a:endParaRPr>
              </a:p>
            </p:txBody>
          </p:sp>
          <p:sp>
            <p:nvSpPr>
              <p:cNvPr id="52" name="TextBox 51"/>
              <p:cNvSpPr txBox="1"/>
              <p:nvPr/>
            </p:nvSpPr>
            <p:spPr>
              <a:xfrm>
                <a:off x="6071947" y="564379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30</a:t>
                </a:r>
                <a:endParaRPr lang="en-US" sz="1700" dirty="0">
                  <a:solidFill>
                    <a:prstClr val="black"/>
                  </a:solidFill>
                  <a:latin typeface="Calibri"/>
                  <a:cs typeface="+mn-cs"/>
                </a:endParaRPr>
              </a:p>
            </p:txBody>
          </p:sp>
          <p:sp>
            <p:nvSpPr>
              <p:cNvPr id="53" name="TextBox 52"/>
              <p:cNvSpPr txBox="1"/>
              <p:nvPr/>
            </p:nvSpPr>
            <p:spPr>
              <a:xfrm>
                <a:off x="6898109" y="564379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40</a:t>
                </a:r>
                <a:endParaRPr lang="en-US" sz="1700" dirty="0">
                  <a:solidFill>
                    <a:prstClr val="black"/>
                  </a:solidFill>
                  <a:latin typeface="Calibri"/>
                  <a:cs typeface="+mn-cs"/>
                </a:endParaRPr>
              </a:p>
            </p:txBody>
          </p:sp>
          <p:sp>
            <p:nvSpPr>
              <p:cNvPr id="54" name="TextBox 53"/>
              <p:cNvSpPr txBox="1"/>
              <p:nvPr/>
            </p:nvSpPr>
            <p:spPr>
              <a:xfrm>
                <a:off x="7726952" y="564379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50</a:t>
                </a:r>
                <a:endParaRPr lang="en-US" sz="1700" dirty="0">
                  <a:solidFill>
                    <a:prstClr val="black"/>
                  </a:solidFill>
                  <a:latin typeface="Calibri"/>
                  <a:cs typeface="+mn-cs"/>
                </a:endParaRPr>
              </a:p>
            </p:txBody>
          </p:sp>
          <p:sp>
            <p:nvSpPr>
              <p:cNvPr id="55" name="TextBox 54"/>
              <p:cNvSpPr txBox="1"/>
              <p:nvPr/>
            </p:nvSpPr>
            <p:spPr>
              <a:xfrm>
                <a:off x="8555785" y="564379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60</a:t>
                </a:r>
                <a:endParaRPr lang="en-US" sz="1700" dirty="0">
                  <a:solidFill>
                    <a:prstClr val="black"/>
                  </a:solidFill>
                  <a:latin typeface="Calibri"/>
                  <a:cs typeface="+mn-cs"/>
                </a:endParaRPr>
              </a:p>
            </p:txBody>
          </p:sp>
          <p:sp>
            <p:nvSpPr>
              <p:cNvPr id="56" name="Rectangle 55"/>
              <p:cNvSpPr/>
              <p:nvPr/>
            </p:nvSpPr>
            <p:spPr>
              <a:xfrm>
                <a:off x="4364038" y="2402674"/>
                <a:ext cx="431798" cy="32411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7" name="TextBox 56"/>
              <p:cNvSpPr txBox="1"/>
              <p:nvPr/>
            </p:nvSpPr>
            <p:spPr>
              <a:xfrm>
                <a:off x="4406806" y="5217488"/>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0</a:t>
                </a:r>
                <a:endParaRPr lang="en-US" sz="1700" dirty="0">
                  <a:solidFill>
                    <a:prstClr val="black"/>
                  </a:solidFill>
                  <a:latin typeface="Calibri"/>
                  <a:cs typeface="+mn-cs"/>
                </a:endParaRPr>
              </a:p>
            </p:txBody>
          </p:sp>
          <p:sp>
            <p:nvSpPr>
              <p:cNvPr id="58" name="TextBox 57"/>
              <p:cNvSpPr txBox="1"/>
              <p:nvPr/>
            </p:nvSpPr>
            <p:spPr>
              <a:xfrm>
                <a:off x="4406806" y="450618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20</a:t>
                </a:r>
                <a:endParaRPr lang="en-US" sz="1700" dirty="0">
                  <a:solidFill>
                    <a:prstClr val="black"/>
                  </a:solidFill>
                  <a:latin typeface="Calibri"/>
                  <a:cs typeface="+mn-cs"/>
                </a:endParaRPr>
              </a:p>
            </p:txBody>
          </p:sp>
          <p:sp>
            <p:nvSpPr>
              <p:cNvPr id="59" name="TextBox 58"/>
              <p:cNvSpPr txBox="1"/>
              <p:nvPr/>
            </p:nvSpPr>
            <p:spPr>
              <a:xfrm>
                <a:off x="4406806" y="380278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40</a:t>
                </a:r>
                <a:endParaRPr lang="en-US" sz="1700" dirty="0">
                  <a:solidFill>
                    <a:prstClr val="black"/>
                  </a:solidFill>
                  <a:latin typeface="Calibri"/>
                  <a:cs typeface="+mn-cs"/>
                </a:endParaRPr>
              </a:p>
            </p:txBody>
          </p:sp>
          <p:sp>
            <p:nvSpPr>
              <p:cNvPr id="60" name="TextBox 59"/>
              <p:cNvSpPr txBox="1"/>
              <p:nvPr/>
            </p:nvSpPr>
            <p:spPr>
              <a:xfrm>
                <a:off x="4406806" y="3102505"/>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60</a:t>
                </a:r>
                <a:endParaRPr lang="en-US" sz="1700" dirty="0">
                  <a:solidFill>
                    <a:prstClr val="black"/>
                  </a:solidFill>
                  <a:latin typeface="Calibri"/>
                  <a:cs typeface="+mn-cs"/>
                </a:endParaRPr>
              </a:p>
            </p:txBody>
          </p:sp>
          <p:sp>
            <p:nvSpPr>
              <p:cNvPr id="61" name="TextBox 60"/>
              <p:cNvSpPr txBox="1"/>
              <p:nvPr/>
            </p:nvSpPr>
            <p:spPr>
              <a:xfrm>
                <a:off x="4406806" y="2407351"/>
                <a:ext cx="502653" cy="439521"/>
              </a:xfrm>
              <a:prstGeom prst="rect">
                <a:avLst/>
              </a:prstGeom>
              <a:noFill/>
            </p:spPr>
            <p:txBody>
              <a:bodyPr wrap="square" rtlCol="0">
                <a:spAutoFit/>
              </a:bodyPr>
              <a:lstStyle/>
              <a:p>
                <a:pPr algn="ctr" defTabSz="457200" fontAlgn="auto">
                  <a:spcBef>
                    <a:spcPts val="0"/>
                  </a:spcBef>
                  <a:spcAft>
                    <a:spcPts val="0"/>
                  </a:spcAft>
                </a:pPr>
                <a:r>
                  <a:rPr lang="en-US" sz="1700" dirty="0" smtClean="0">
                    <a:solidFill>
                      <a:prstClr val="black"/>
                    </a:solidFill>
                    <a:latin typeface="Calibri"/>
                    <a:cs typeface="+mn-cs"/>
                  </a:rPr>
                  <a:t>80</a:t>
                </a:r>
                <a:endParaRPr lang="en-US" sz="1700" dirty="0">
                  <a:solidFill>
                    <a:prstClr val="black"/>
                  </a:solidFill>
                  <a:latin typeface="Calibri"/>
                  <a:cs typeface="+mn-cs"/>
                </a:endParaRPr>
              </a:p>
            </p:txBody>
          </p:sp>
          <p:sp>
            <p:nvSpPr>
              <p:cNvPr id="62" name="TextBox 61"/>
              <p:cNvSpPr txBox="1"/>
              <p:nvPr/>
            </p:nvSpPr>
            <p:spPr>
              <a:xfrm rot="16200000">
                <a:off x="2799063" y="3795500"/>
                <a:ext cx="2847473" cy="496891"/>
              </a:xfrm>
              <a:prstGeom prst="rect">
                <a:avLst/>
              </a:prstGeom>
              <a:noFill/>
            </p:spPr>
            <p:txBody>
              <a:bodyPr wrap="square" rtlCol="0">
                <a:spAutoFit/>
              </a:bodyPr>
              <a:lstStyle/>
              <a:p>
                <a:pPr algn="ctr" defTabSz="457200" fontAlgn="auto">
                  <a:spcBef>
                    <a:spcPts val="0"/>
                  </a:spcBef>
                  <a:spcAft>
                    <a:spcPts val="0"/>
                  </a:spcAft>
                </a:pPr>
                <a:r>
                  <a:rPr lang="en-US" sz="2000" dirty="0" smtClean="0">
                    <a:solidFill>
                      <a:prstClr val="black"/>
                    </a:solidFill>
                    <a:latin typeface="Calibri"/>
                    <a:cs typeface="+mn-cs"/>
                  </a:rPr>
                  <a:t>Number of samples</a:t>
                </a:r>
                <a:endParaRPr lang="en-US" sz="2000" dirty="0">
                  <a:solidFill>
                    <a:prstClr val="black"/>
                  </a:solidFill>
                  <a:latin typeface="Calibri"/>
                  <a:cs typeface="+mn-cs"/>
                </a:endParaRPr>
              </a:p>
            </p:txBody>
          </p:sp>
        </p:grpSp>
        <p:sp>
          <p:nvSpPr>
            <p:cNvPr id="27" name="Rectangle 26"/>
            <p:cNvSpPr/>
            <p:nvPr/>
          </p:nvSpPr>
          <p:spPr>
            <a:xfrm>
              <a:off x="5318422" y="2463141"/>
              <a:ext cx="1340814" cy="61578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grpSp>
      <p:graphicFrame>
        <p:nvGraphicFramePr>
          <p:cNvPr id="63" name="Table 62"/>
          <p:cNvGraphicFramePr>
            <a:graphicFrameLocks noGrp="1"/>
          </p:cNvGraphicFramePr>
          <p:nvPr>
            <p:extLst>
              <p:ext uri="{D42A27DB-BD31-4B8C-83A1-F6EECF244321}">
                <p14:modId xmlns:p14="http://schemas.microsoft.com/office/powerpoint/2010/main" xmlns="" val="2135594811"/>
              </p:ext>
            </p:extLst>
          </p:nvPr>
        </p:nvGraphicFramePr>
        <p:xfrm>
          <a:off x="5692811" y="1484784"/>
          <a:ext cx="1541780" cy="1682158"/>
        </p:xfrm>
        <a:graphic>
          <a:graphicData uri="http://schemas.openxmlformats.org/drawingml/2006/table">
            <a:tbl>
              <a:tblPr firstRow="1" bandRow="1">
                <a:tableStyleId>{2D5ABB26-0587-4C30-8999-92F81FD0307C}</a:tableStyleId>
              </a:tblPr>
              <a:tblGrid>
                <a:gridCol w="373380"/>
                <a:gridCol w="1168400"/>
              </a:tblGrid>
              <a:tr h="462958">
                <a:tc gridSpan="2">
                  <a:txBody>
                    <a:bodyPr/>
                    <a:lstStyle/>
                    <a:p>
                      <a:pPr algn="ctr"/>
                      <a:endParaRPr lang="en-US" sz="1400" b="1" u="none" dirty="0"/>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u="sng" dirty="0"/>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328">
                <a:tc>
                  <a:txBody>
                    <a:bodyPr/>
                    <a:lstStyle/>
                    <a:p>
                      <a:pPr algn="ctr"/>
                      <a:endParaRPr lang="en-US" sz="1400" u="none" dirty="0"/>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u="sng" dirty="0" smtClean="0"/>
                        <a:t>Mean AOD</a:t>
                      </a:r>
                      <a:endParaRPr lang="en-US" sz="1400" u="sng" dirty="0"/>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328">
                <a:tc>
                  <a:txBody>
                    <a:bodyPr/>
                    <a:lstStyle/>
                    <a:p>
                      <a:pPr algn="ctr"/>
                      <a:r>
                        <a:rPr lang="en-US" sz="1400" b="1" dirty="0" smtClean="0"/>
                        <a:t>CC</a:t>
                      </a:r>
                      <a:endParaRPr lang="en-US" sz="1400" b="1" dirty="0"/>
                    </a:p>
                  </a:txBody>
                  <a:tcPr>
                    <a:lnT w="12700" cap="flat" cmpd="sng" algn="ctr">
                      <a:noFill/>
                      <a:prstDash val="solid"/>
                      <a:round/>
                      <a:headEnd type="none" w="med" len="med"/>
                      <a:tailEnd type="none" w="med" len="med"/>
                    </a:lnT>
                  </a:tcPr>
                </a:tc>
                <a:tc>
                  <a:txBody>
                    <a:bodyPr/>
                    <a:lstStyle/>
                    <a:p>
                      <a:pPr algn="ctr"/>
                      <a:r>
                        <a:rPr lang="en-US" sz="1400" dirty="0" smtClean="0"/>
                        <a:t>45.0</a:t>
                      </a:r>
                      <a:endParaRPr lang="en-US" sz="1400" dirty="0"/>
                    </a:p>
                  </a:txBody>
                  <a:tcPr>
                    <a:lnT w="12700" cap="flat" cmpd="sng" algn="ctr">
                      <a:noFill/>
                      <a:prstDash val="solid"/>
                      <a:round/>
                      <a:headEnd type="none" w="med" len="med"/>
                      <a:tailEnd type="none" w="med" len="med"/>
                    </a:lnT>
                  </a:tcPr>
                </a:tc>
              </a:tr>
              <a:tr h="272328">
                <a:tc>
                  <a:txBody>
                    <a:bodyPr/>
                    <a:lstStyle/>
                    <a:p>
                      <a:pPr algn="ctr"/>
                      <a:r>
                        <a:rPr lang="en-US" sz="1400" b="1" dirty="0" smtClean="0">
                          <a:solidFill>
                            <a:srgbClr val="0000FF"/>
                          </a:solidFill>
                        </a:rPr>
                        <a:t>CT</a:t>
                      </a:r>
                      <a:endParaRPr lang="en-US" sz="1400" b="1" dirty="0">
                        <a:solidFill>
                          <a:srgbClr val="0000FF"/>
                        </a:solidFill>
                      </a:endParaRPr>
                    </a:p>
                  </a:txBody>
                  <a:tcPr/>
                </a:tc>
                <a:tc>
                  <a:txBody>
                    <a:bodyPr/>
                    <a:lstStyle/>
                    <a:p>
                      <a:pPr algn="ctr"/>
                      <a:r>
                        <a:rPr lang="en-US" sz="1400" dirty="0" smtClean="0"/>
                        <a:t>44.4</a:t>
                      </a:r>
                      <a:endParaRPr lang="en-US" sz="1400" dirty="0"/>
                    </a:p>
                  </a:txBody>
                  <a:tcPr/>
                </a:tc>
              </a:tr>
              <a:tr h="272328">
                <a:tc>
                  <a:txBody>
                    <a:bodyPr/>
                    <a:lstStyle/>
                    <a:p>
                      <a:pPr algn="ctr"/>
                      <a:r>
                        <a:rPr lang="en-US" sz="1400" b="1" dirty="0" smtClean="0">
                          <a:solidFill>
                            <a:srgbClr val="FF0000"/>
                          </a:solidFill>
                        </a:rPr>
                        <a:t>TT</a:t>
                      </a:r>
                      <a:endParaRPr lang="en-US" sz="1400" b="1" dirty="0">
                        <a:solidFill>
                          <a:srgbClr val="FF0000"/>
                        </a:solidFill>
                      </a:endParaRPr>
                    </a:p>
                  </a:txBody>
                  <a:tcPr/>
                </a:tc>
                <a:tc>
                  <a:txBody>
                    <a:bodyPr/>
                    <a:lstStyle/>
                    <a:p>
                      <a:pPr algn="ctr"/>
                      <a:r>
                        <a:rPr lang="en-US" sz="1400" dirty="0" smtClean="0"/>
                        <a:t>45.7</a:t>
                      </a:r>
                      <a:endParaRPr lang="en-US" sz="1400" dirty="0"/>
                    </a:p>
                  </a:txBody>
                  <a:tcPr/>
                </a:tc>
              </a:tr>
            </a:tbl>
          </a:graphicData>
        </a:graphic>
      </p:graphicFrame>
    </p:spTree>
    <p:extLst>
      <p:ext uri="{BB962C8B-B14F-4D97-AF65-F5344CB8AC3E}">
        <p14:creationId xmlns:p14="http://schemas.microsoft.com/office/powerpoint/2010/main" xmlns="" val="3941573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8032"/>
            <a:ext cx="8784976" cy="1484784"/>
          </a:xfrm>
        </p:spPr>
        <p:txBody>
          <a:bodyPr>
            <a:noAutofit/>
          </a:bodyPr>
          <a:lstStyle/>
          <a:p>
            <a:r>
              <a:rPr lang="en-US" sz="4000" dirty="0" smtClean="0"/>
              <a:t>Testing for association with </a:t>
            </a:r>
            <a:br>
              <a:rPr lang="en-US" sz="4000" dirty="0" smtClean="0"/>
            </a:br>
            <a:r>
              <a:rPr lang="en-US" sz="4000" dirty="0" smtClean="0"/>
              <a:t>T2D-related QTs in multi-ethnic </a:t>
            </a:r>
            <a:br>
              <a:rPr lang="en-US" sz="4000" dirty="0" smtClean="0"/>
            </a:br>
            <a:r>
              <a:rPr lang="en-US" sz="4000" dirty="0" smtClean="0"/>
              <a:t>exome and exome array data</a:t>
            </a:r>
            <a:endParaRPr lang="en-US" sz="4000" dirty="0"/>
          </a:p>
        </p:txBody>
      </p:sp>
      <p:sp>
        <p:nvSpPr>
          <p:cNvPr id="3" name="Content Placeholder 2"/>
          <p:cNvSpPr>
            <a:spLocks noGrp="1"/>
          </p:cNvSpPr>
          <p:nvPr>
            <p:ph idx="1"/>
          </p:nvPr>
        </p:nvSpPr>
        <p:spPr>
          <a:xfrm>
            <a:off x="107504" y="2060848"/>
            <a:ext cx="8928992" cy="5040560"/>
          </a:xfrm>
        </p:spPr>
        <p:txBody>
          <a:bodyPr>
            <a:normAutofit/>
          </a:bodyPr>
          <a:lstStyle/>
          <a:p>
            <a:pPr>
              <a:spcBef>
                <a:spcPts val="2400"/>
              </a:spcBef>
            </a:pPr>
            <a:r>
              <a:rPr lang="en-US" sz="3200" dirty="0" smtClean="0"/>
              <a:t>Routinely test for association with T2D-associated traits such as glucose and insulin</a:t>
            </a:r>
          </a:p>
          <a:p>
            <a:pPr>
              <a:spcBef>
                <a:spcPts val="2400"/>
              </a:spcBef>
            </a:pPr>
            <a:r>
              <a:rPr lang="en-US" sz="3200" dirty="0" smtClean="0"/>
              <a:t>Given </a:t>
            </a:r>
            <a:r>
              <a:rPr lang="en-US" sz="3200" dirty="0" err="1" smtClean="0"/>
              <a:t>phenotyping</a:t>
            </a:r>
            <a:r>
              <a:rPr lang="en-US" sz="3200" dirty="0" smtClean="0"/>
              <a:t> and genotyping already complete, additional analysis “free”</a:t>
            </a:r>
          </a:p>
          <a:p>
            <a:pPr>
              <a:spcBef>
                <a:spcPts val="2400"/>
              </a:spcBef>
            </a:pPr>
            <a:r>
              <a:rPr lang="en-US" sz="3200" dirty="0" smtClean="0"/>
              <a:t>Association analysis of glucose, insulin in non-T2Ds</a:t>
            </a:r>
          </a:p>
          <a:p>
            <a:pPr marL="594360" lvl="1"/>
            <a:r>
              <a:rPr lang="en-US" sz="2800" dirty="0" smtClean="0"/>
              <a:t>5,108 multiethnic exome sequenced GoT2D+T2D-GENES</a:t>
            </a:r>
          </a:p>
          <a:p>
            <a:pPr marL="594360" lvl="1"/>
            <a:r>
              <a:rPr lang="en-US" sz="2800" dirty="0" smtClean="0"/>
              <a:t>33,392 Europeans genotyped with exome chip</a:t>
            </a:r>
          </a:p>
          <a:p>
            <a:endParaRPr lang="en-US" dirty="0" smtClean="0"/>
          </a:p>
          <a:p>
            <a:endParaRPr lang="en-US" dirty="0" smtClean="0"/>
          </a:p>
          <a:p>
            <a:endParaRPr lang="en-US" dirty="0"/>
          </a:p>
          <a:p>
            <a:endParaRPr lang="en-US" dirty="0" smtClean="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43</a:t>
            </a:fld>
            <a:endParaRPr lang="en-SG" dirty="0">
              <a:solidFill>
                <a:prstClr val="black"/>
              </a:solidFill>
            </a:endParaRPr>
          </a:p>
        </p:txBody>
      </p:sp>
    </p:spTree>
    <p:extLst>
      <p:ext uri="{BB962C8B-B14F-4D97-AF65-F5344CB8AC3E}">
        <p14:creationId xmlns:p14="http://schemas.microsoft.com/office/powerpoint/2010/main" xmlns="" val="1454773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r>
              <a:rPr lang="en-US" sz="4000" dirty="0" smtClean="0"/>
              <a:t>33,392 </a:t>
            </a:r>
            <a:r>
              <a:rPr lang="en-US" sz="4000" dirty="0"/>
              <a:t>non-diabetic European individuals assayed on </a:t>
            </a:r>
            <a:r>
              <a:rPr lang="en-US" sz="4000" dirty="0" err="1"/>
              <a:t>ExomeChip</a:t>
            </a:r>
            <a:endParaRPr lang="en-US" sz="4000" dirty="0"/>
          </a:p>
        </p:txBody>
      </p:sp>
      <p:sp>
        <p:nvSpPr>
          <p:cNvPr id="3" name="Slide Number Placeholder 2"/>
          <p:cNvSpPr>
            <a:spLocks noGrp="1"/>
          </p:cNvSpPr>
          <p:nvPr>
            <p:ph type="sldNum" sz="quarter" idx="12"/>
          </p:nvPr>
        </p:nvSpPr>
        <p:spPr/>
        <p:txBody>
          <a:bodyPr/>
          <a:lstStyle/>
          <a:p>
            <a:fld id="{6E3F699B-7116-8942-B520-A01919FB9A88}" type="slidenum">
              <a:rPr lang="en-US" smtClean="0">
                <a:solidFill>
                  <a:prstClr val="black"/>
                </a:solidFill>
              </a:rPr>
              <a:pPr/>
              <a:t>44</a:t>
            </a:fld>
            <a:endParaRPr lang="en-US">
              <a:solidFill>
                <a:prstClr val="black"/>
              </a:solidFill>
            </a:endParaRPr>
          </a:p>
        </p:txBody>
      </p:sp>
      <p:pic>
        <p:nvPicPr>
          <p:cNvPr id="4" name="Table Placeholder 3" descr="BlankMap-Europe-v3.png"/>
          <p:cNvPicPr>
            <a:picLocks noChangeAspect="1"/>
          </p:cNvPicPr>
          <p:nvPr/>
        </p:nvPicPr>
        <p:blipFill>
          <a:blip r:embed="rId3" cstate="screen">
            <a:extLst>
              <a:ext uri="{28A0092B-C50C-407E-A947-70E740481C1C}">
                <a14:useLocalDpi xmlns:a14="http://schemas.microsoft.com/office/drawing/2010/main" xmlns=""/>
              </a:ext>
            </a:extLst>
          </a:blip>
          <a:srcRect l="-16022" r="-16022"/>
          <a:stretch>
            <a:fillRect/>
          </a:stretch>
        </p:blipFill>
        <p:spPr>
          <a:xfrm>
            <a:off x="265076" y="1473284"/>
            <a:ext cx="8878924" cy="4883066"/>
          </a:xfrm>
          <a:prstGeom prst="rect">
            <a:avLst/>
          </a:prstGeom>
        </p:spPr>
      </p:pic>
      <p:sp>
        <p:nvSpPr>
          <p:cNvPr id="5" name="Oval 4"/>
          <p:cNvSpPr/>
          <p:nvPr/>
        </p:nvSpPr>
        <p:spPr bwMode="auto">
          <a:xfrm>
            <a:off x="3123605" y="3419270"/>
            <a:ext cx="201168" cy="201168"/>
          </a:xfrm>
          <a:prstGeom prst="ellipse">
            <a:avLst/>
          </a:prstGeom>
          <a:solidFill>
            <a:srgbClr val="F68B3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6" name="TextBox 41"/>
          <p:cNvSpPr txBox="1">
            <a:spLocks noChangeArrowheads="1"/>
          </p:cNvSpPr>
          <p:nvPr/>
        </p:nvSpPr>
        <p:spPr bwMode="auto">
          <a:xfrm>
            <a:off x="457200" y="2969173"/>
            <a:ext cx="2427502" cy="492430"/>
          </a:xfrm>
          <a:prstGeom prst="rect">
            <a:avLst/>
          </a:prstGeom>
          <a:noFill/>
          <a:ln w="9525">
            <a:noFill/>
            <a:miter lim="800000"/>
            <a:headEnd/>
            <a:tailEnd/>
          </a:ln>
        </p:spPr>
        <p:txBody>
          <a:bodyPr wrap="none" lIns="91429" tIns="45714" rIns="91429" bIns="45714">
            <a:spAutoFit/>
          </a:bodyPr>
          <a:lstStyle/>
          <a:p>
            <a:pPr defTabSz="457200"/>
            <a:r>
              <a:rPr lang="en-GB" sz="2600" b="1" dirty="0" smtClean="0">
                <a:ln>
                  <a:solidFill>
                    <a:prstClr val="black">
                      <a:lumMod val="65000"/>
                      <a:lumOff val="35000"/>
                    </a:prstClr>
                  </a:solidFill>
                </a:ln>
                <a:solidFill>
                  <a:srgbClr val="F79646">
                    <a:lumMod val="75000"/>
                  </a:srgbClr>
                </a:solidFill>
                <a:latin typeface="Calibri"/>
                <a:cs typeface="+mn-cs"/>
              </a:rPr>
              <a:t>United Kingdom</a:t>
            </a:r>
            <a:endParaRPr lang="en-GB" sz="2600" b="1" dirty="0">
              <a:ln>
                <a:solidFill>
                  <a:prstClr val="black">
                    <a:lumMod val="65000"/>
                    <a:lumOff val="35000"/>
                  </a:prstClr>
                </a:solidFill>
              </a:ln>
              <a:solidFill>
                <a:srgbClr val="F79646">
                  <a:lumMod val="75000"/>
                </a:srgbClr>
              </a:solidFill>
              <a:latin typeface="Calibri"/>
              <a:cs typeface="+mn-cs"/>
            </a:endParaRPr>
          </a:p>
        </p:txBody>
      </p:sp>
      <p:sp>
        <p:nvSpPr>
          <p:cNvPr id="7" name="Rounded Rectangle 6"/>
          <p:cNvSpPr/>
          <p:nvPr/>
        </p:nvSpPr>
        <p:spPr>
          <a:xfrm>
            <a:off x="1098979" y="3620438"/>
            <a:ext cx="1864354" cy="969263"/>
          </a:xfrm>
          <a:prstGeom prst="roundRect">
            <a:avLst/>
          </a:prstGeom>
          <a:solidFill>
            <a:srgbClr val="F68B32"/>
          </a:solidFill>
          <a:ln>
            <a:noFill/>
          </a:ln>
        </p:spPr>
        <p:style>
          <a:lnRef idx="1">
            <a:schemeClr val="accent2"/>
          </a:lnRef>
          <a:fillRef idx="3">
            <a:schemeClr val="accent2"/>
          </a:fillRef>
          <a:effectRef idx="2">
            <a:schemeClr val="accent2"/>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6,016</a:t>
            </a:r>
          </a:p>
          <a:p>
            <a:pPr algn="ctr" defTabSz="457200" fontAlgn="auto">
              <a:spcBef>
                <a:spcPts val="0"/>
              </a:spcBef>
              <a:spcAft>
                <a:spcPts val="0"/>
              </a:spcAft>
              <a:defRPr/>
            </a:pPr>
            <a:r>
              <a:rPr lang="en-US" sz="1600" dirty="0" err="1" smtClean="0">
                <a:solidFill>
                  <a:prstClr val="black"/>
                </a:solidFill>
              </a:rPr>
              <a:t>GoDARTS</a:t>
            </a:r>
            <a:endParaRPr lang="en-US" sz="1600" dirty="0" smtClean="0">
              <a:solidFill>
                <a:prstClr val="black"/>
              </a:solidFill>
            </a:endParaRPr>
          </a:p>
          <a:p>
            <a:pPr algn="ctr" defTabSz="457200" fontAlgn="auto">
              <a:spcBef>
                <a:spcPts val="0"/>
              </a:spcBef>
              <a:spcAft>
                <a:spcPts val="0"/>
              </a:spcAft>
              <a:defRPr/>
            </a:pPr>
            <a:r>
              <a:rPr lang="en-US" sz="1600" dirty="0" smtClean="0">
                <a:solidFill>
                  <a:prstClr val="black"/>
                </a:solidFill>
              </a:rPr>
              <a:t>Oxford </a:t>
            </a:r>
            <a:r>
              <a:rPr lang="en-US" sz="1600" dirty="0" err="1" smtClean="0">
                <a:solidFill>
                  <a:prstClr val="black"/>
                </a:solidFill>
              </a:rPr>
              <a:t>Biobank</a:t>
            </a:r>
            <a:endParaRPr lang="en-US" sz="1600" dirty="0" smtClean="0">
              <a:solidFill>
                <a:prstClr val="black"/>
              </a:solidFill>
            </a:endParaRPr>
          </a:p>
          <a:p>
            <a:pPr algn="ctr" defTabSz="457200" fontAlgn="auto">
              <a:spcBef>
                <a:spcPts val="0"/>
              </a:spcBef>
              <a:spcAft>
                <a:spcPts val="0"/>
              </a:spcAft>
              <a:defRPr/>
            </a:pPr>
            <a:r>
              <a:rPr lang="en-US" sz="1600" dirty="0" smtClean="0">
                <a:solidFill>
                  <a:prstClr val="black"/>
                </a:solidFill>
              </a:rPr>
              <a:t>Twins UK</a:t>
            </a:r>
            <a:endParaRPr lang="en-US" sz="1600" dirty="0">
              <a:solidFill>
                <a:prstClr val="black"/>
              </a:solidFill>
            </a:endParaRPr>
          </a:p>
        </p:txBody>
      </p:sp>
      <p:sp>
        <p:nvSpPr>
          <p:cNvPr id="8" name="Oval 7"/>
          <p:cNvSpPr/>
          <p:nvPr/>
        </p:nvSpPr>
        <p:spPr bwMode="auto">
          <a:xfrm>
            <a:off x="4081351" y="2997485"/>
            <a:ext cx="201169" cy="201168"/>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9" name="Oval 8"/>
          <p:cNvSpPr>
            <a:spLocks noChangeArrowheads="1"/>
          </p:cNvSpPr>
          <p:nvPr/>
        </p:nvSpPr>
        <p:spPr bwMode="auto">
          <a:xfrm>
            <a:off x="4630751" y="2203354"/>
            <a:ext cx="201169" cy="201168"/>
          </a:xfrm>
          <a:prstGeom prst="ellipse">
            <a:avLst/>
          </a:prstGeom>
          <a:solidFill>
            <a:schemeClr val="accent3"/>
          </a:solidFill>
          <a:ln w="6350" algn="ctr">
            <a:solidFill>
              <a:schemeClr val="tx1"/>
            </a:solidFill>
            <a:round/>
            <a:headEnd/>
            <a:tailEnd/>
          </a:ln>
        </p:spPr>
        <p:txBody>
          <a:bodyPr lIns="91429" tIns="45714" rIns="91429" bIns="45714" anchor="ctr"/>
          <a:lstStyle/>
          <a:p>
            <a:pPr algn="ctr" defTabSz="457200" fontAlgn="auto">
              <a:spcBef>
                <a:spcPts val="0"/>
              </a:spcBef>
              <a:spcAft>
                <a:spcPts val="0"/>
              </a:spcAft>
              <a:defRPr/>
            </a:pPr>
            <a:endParaRPr lang="en-GB">
              <a:solidFill>
                <a:prstClr val="white"/>
              </a:solidFill>
              <a:latin typeface="Calibri"/>
              <a:cs typeface="+mn-cs"/>
            </a:endParaRPr>
          </a:p>
        </p:txBody>
      </p:sp>
      <p:sp>
        <p:nvSpPr>
          <p:cNvPr id="10" name="Oval 9"/>
          <p:cNvSpPr/>
          <p:nvPr/>
        </p:nvSpPr>
        <p:spPr bwMode="auto">
          <a:xfrm>
            <a:off x="5316234" y="2293529"/>
            <a:ext cx="201169" cy="201168"/>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457200" fontAlgn="auto">
              <a:spcBef>
                <a:spcPts val="0"/>
              </a:spcBef>
              <a:spcAft>
                <a:spcPts val="0"/>
              </a:spcAft>
              <a:defRPr/>
            </a:pPr>
            <a:endParaRPr lang="en-GB">
              <a:solidFill>
                <a:prstClr val="white"/>
              </a:solidFill>
            </a:endParaRPr>
          </a:p>
        </p:txBody>
      </p:sp>
      <p:sp>
        <p:nvSpPr>
          <p:cNvPr id="11" name="Rounded Rectangle 10"/>
          <p:cNvSpPr/>
          <p:nvPr/>
        </p:nvSpPr>
        <p:spPr>
          <a:xfrm>
            <a:off x="3374182" y="3719797"/>
            <a:ext cx="2143125" cy="969263"/>
          </a:xfrm>
          <a:prstGeom prst="roundRect">
            <a:avLst/>
          </a:prstGeom>
          <a:solidFill>
            <a:srgbClr val="FFFF66"/>
          </a:solidFill>
          <a:ln>
            <a:noFill/>
          </a:ln>
        </p:spPr>
        <p:style>
          <a:lnRef idx="1">
            <a:schemeClr val="accent6"/>
          </a:lnRef>
          <a:fillRef idx="3">
            <a:schemeClr val="accent6"/>
          </a:fillRef>
          <a:effectRef idx="2">
            <a:schemeClr val="accent6"/>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9,356</a:t>
            </a:r>
          </a:p>
          <a:p>
            <a:pPr algn="ctr" defTabSz="457200" fontAlgn="auto">
              <a:spcBef>
                <a:spcPts val="0"/>
              </a:spcBef>
              <a:spcAft>
                <a:spcPts val="0"/>
              </a:spcAft>
              <a:defRPr/>
            </a:pPr>
            <a:r>
              <a:rPr lang="en-US" sz="1600" dirty="0" smtClean="0">
                <a:solidFill>
                  <a:prstClr val="black"/>
                </a:solidFill>
              </a:rPr>
              <a:t>Health 2006</a:t>
            </a:r>
          </a:p>
          <a:p>
            <a:pPr algn="ctr" defTabSz="457200" fontAlgn="auto">
              <a:spcBef>
                <a:spcPts val="0"/>
              </a:spcBef>
              <a:spcAft>
                <a:spcPts val="0"/>
              </a:spcAft>
              <a:defRPr/>
            </a:pPr>
            <a:r>
              <a:rPr lang="en-US" sz="1600" dirty="0" smtClean="0">
                <a:solidFill>
                  <a:prstClr val="black"/>
                </a:solidFill>
              </a:rPr>
              <a:t>Inter99</a:t>
            </a:r>
          </a:p>
          <a:p>
            <a:pPr algn="ctr" defTabSz="457200" fontAlgn="auto">
              <a:spcBef>
                <a:spcPts val="0"/>
              </a:spcBef>
              <a:spcAft>
                <a:spcPts val="0"/>
              </a:spcAft>
              <a:defRPr/>
            </a:pPr>
            <a:r>
              <a:rPr lang="en-US" sz="1600" dirty="0" err="1" smtClean="0">
                <a:solidFill>
                  <a:prstClr val="black"/>
                </a:solidFill>
              </a:rPr>
              <a:t>Vejie</a:t>
            </a:r>
            <a:r>
              <a:rPr lang="en-US" sz="1600" dirty="0" smtClean="0">
                <a:solidFill>
                  <a:prstClr val="black"/>
                </a:solidFill>
              </a:rPr>
              <a:t> </a:t>
            </a:r>
            <a:r>
              <a:rPr lang="en-US" sz="1600" dirty="0" err="1" smtClean="0">
                <a:solidFill>
                  <a:prstClr val="black"/>
                </a:solidFill>
              </a:rPr>
              <a:t>Biobank</a:t>
            </a:r>
            <a:endParaRPr lang="en-US" sz="1600" dirty="0" smtClean="0">
              <a:solidFill>
                <a:prstClr val="black"/>
              </a:solidFill>
            </a:endParaRPr>
          </a:p>
        </p:txBody>
      </p:sp>
      <p:sp>
        <p:nvSpPr>
          <p:cNvPr id="12" name="TextBox 39"/>
          <p:cNvSpPr txBox="1">
            <a:spLocks noChangeArrowheads="1"/>
          </p:cNvSpPr>
          <p:nvPr/>
        </p:nvSpPr>
        <p:spPr bwMode="auto">
          <a:xfrm>
            <a:off x="3907580" y="3186287"/>
            <a:ext cx="1593449" cy="492430"/>
          </a:xfrm>
          <a:prstGeom prst="rect">
            <a:avLst/>
          </a:prstGeom>
          <a:noFill/>
          <a:ln w="9525">
            <a:noFill/>
            <a:miter lim="800000"/>
            <a:headEnd/>
            <a:tailEnd/>
          </a:ln>
        </p:spPr>
        <p:txBody>
          <a:bodyPr wrap="square" lIns="91429" tIns="45714" rIns="91429" bIns="45714">
            <a:spAutoFit/>
          </a:bodyPr>
          <a:lstStyle/>
          <a:p>
            <a:pPr algn="ctr" defTabSz="457200"/>
            <a:r>
              <a:rPr lang="en-GB" sz="2600" b="1" dirty="0" smtClean="0">
                <a:ln>
                  <a:solidFill>
                    <a:prstClr val="black">
                      <a:lumMod val="65000"/>
                      <a:lumOff val="35000"/>
                    </a:prstClr>
                  </a:solidFill>
                </a:ln>
                <a:solidFill>
                  <a:srgbClr val="FFFF66"/>
                </a:solidFill>
                <a:latin typeface="Calibri"/>
                <a:cs typeface="+mn-cs"/>
              </a:rPr>
              <a:t>Denmark</a:t>
            </a:r>
            <a:endParaRPr lang="en-GB" sz="2600" b="1" dirty="0">
              <a:ln>
                <a:solidFill>
                  <a:prstClr val="black">
                    <a:lumMod val="65000"/>
                    <a:lumOff val="35000"/>
                  </a:prstClr>
                </a:solidFill>
              </a:ln>
              <a:solidFill>
                <a:srgbClr val="FFFF66"/>
              </a:solidFill>
              <a:latin typeface="Calibri"/>
              <a:cs typeface="+mn-cs"/>
            </a:endParaRPr>
          </a:p>
        </p:txBody>
      </p:sp>
      <p:sp>
        <p:nvSpPr>
          <p:cNvPr id="13" name="TextBox 34"/>
          <p:cNvSpPr txBox="1">
            <a:spLocks noChangeArrowheads="1"/>
          </p:cNvSpPr>
          <p:nvPr/>
        </p:nvSpPr>
        <p:spPr bwMode="auto">
          <a:xfrm>
            <a:off x="3079141" y="1718985"/>
            <a:ext cx="1195626" cy="461653"/>
          </a:xfrm>
          <a:prstGeom prst="rect">
            <a:avLst/>
          </a:prstGeom>
          <a:noFill/>
          <a:ln w="9525">
            <a:noFill/>
            <a:miter lim="800000"/>
            <a:headEnd/>
            <a:tailEnd/>
          </a:ln>
        </p:spPr>
        <p:txBody>
          <a:bodyPr wrap="none" lIns="91429" tIns="45714" rIns="91429" bIns="45714">
            <a:spAutoFit/>
          </a:bodyPr>
          <a:lstStyle/>
          <a:p>
            <a:pPr defTabSz="457200"/>
            <a:r>
              <a:rPr lang="en-GB" sz="2400" b="1" dirty="0" smtClean="0">
                <a:ln>
                  <a:solidFill>
                    <a:prstClr val="black">
                      <a:lumMod val="65000"/>
                      <a:lumOff val="35000"/>
                    </a:prstClr>
                  </a:solidFill>
                </a:ln>
                <a:solidFill>
                  <a:srgbClr val="408000"/>
                </a:solidFill>
                <a:latin typeface="Calibri"/>
                <a:cs typeface="+mn-cs"/>
              </a:rPr>
              <a:t>Sweden</a:t>
            </a:r>
            <a:endParaRPr lang="en-GB" sz="3200" b="1" dirty="0">
              <a:ln>
                <a:solidFill>
                  <a:prstClr val="black">
                    <a:lumMod val="65000"/>
                    <a:lumOff val="35000"/>
                  </a:prstClr>
                </a:solidFill>
              </a:ln>
              <a:solidFill>
                <a:srgbClr val="408000"/>
              </a:solidFill>
              <a:latin typeface="Calibri"/>
              <a:cs typeface="+mn-cs"/>
            </a:endParaRPr>
          </a:p>
        </p:txBody>
      </p:sp>
      <p:sp>
        <p:nvSpPr>
          <p:cNvPr id="14" name="Rounded Rectangle 13"/>
          <p:cNvSpPr/>
          <p:nvPr/>
        </p:nvSpPr>
        <p:spPr>
          <a:xfrm>
            <a:off x="2317200" y="2252581"/>
            <a:ext cx="2009775" cy="484631"/>
          </a:xfrm>
          <a:prstGeom prst="roundRect">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1,859</a:t>
            </a:r>
          </a:p>
          <a:p>
            <a:pPr algn="ctr" defTabSz="457200" fontAlgn="auto">
              <a:spcBef>
                <a:spcPts val="0"/>
              </a:spcBef>
              <a:spcAft>
                <a:spcPts val="0"/>
              </a:spcAft>
              <a:defRPr/>
            </a:pPr>
            <a:r>
              <a:rPr lang="en-US" sz="1600" dirty="0" smtClean="0">
                <a:solidFill>
                  <a:prstClr val="black"/>
                </a:solidFill>
              </a:rPr>
              <a:t>PIVUS/ULSAM</a:t>
            </a:r>
            <a:endParaRPr lang="en-US" sz="1600" dirty="0">
              <a:solidFill>
                <a:prstClr val="black"/>
              </a:solidFill>
            </a:endParaRPr>
          </a:p>
        </p:txBody>
      </p:sp>
      <p:sp>
        <p:nvSpPr>
          <p:cNvPr id="15" name="TextBox 33"/>
          <p:cNvSpPr txBox="1">
            <a:spLocks noChangeArrowheads="1"/>
          </p:cNvSpPr>
          <p:nvPr/>
        </p:nvSpPr>
        <p:spPr bwMode="auto">
          <a:xfrm>
            <a:off x="5715054" y="2173411"/>
            <a:ext cx="1423603" cy="461653"/>
          </a:xfrm>
          <a:prstGeom prst="rect">
            <a:avLst/>
          </a:prstGeom>
          <a:noFill/>
          <a:ln w="9525">
            <a:noFill/>
            <a:miter lim="800000"/>
            <a:headEnd/>
            <a:tailEnd/>
          </a:ln>
        </p:spPr>
        <p:txBody>
          <a:bodyPr wrap="square" lIns="91429" tIns="45714" rIns="91429" bIns="45714">
            <a:spAutoFit/>
          </a:bodyPr>
          <a:lstStyle/>
          <a:p>
            <a:pPr algn="ctr" defTabSz="457200"/>
            <a:r>
              <a:rPr lang="en-GB" sz="2400" b="1" dirty="0" smtClean="0">
                <a:ln>
                  <a:solidFill>
                    <a:prstClr val="black">
                      <a:lumMod val="65000"/>
                      <a:lumOff val="35000"/>
                    </a:prstClr>
                  </a:solidFill>
                </a:ln>
                <a:solidFill>
                  <a:srgbClr val="4F81BD">
                    <a:lumMod val="75000"/>
                  </a:srgbClr>
                </a:solidFill>
                <a:latin typeface="Calibri"/>
                <a:cs typeface="+mn-cs"/>
              </a:rPr>
              <a:t>Finland</a:t>
            </a:r>
            <a:endParaRPr lang="en-GB" sz="2400" b="1" dirty="0">
              <a:ln>
                <a:solidFill>
                  <a:prstClr val="black">
                    <a:lumMod val="65000"/>
                    <a:lumOff val="35000"/>
                  </a:prstClr>
                </a:solidFill>
              </a:ln>
              <a:solidFill>
                <a:srgbClr val="4F81BD">
                  <a:lumMod val="75000"/>
                </a:srgbClr>
              </a:solidFill>
              <a:latin typeface="Calibri"/>
              <a:cs typeface="+mn-cs"/>
            </a:endParaRPr>
          </a:p>
        </p:txBody>
      </p:sp>
      <p:sp>
        <p:nvSpPr>
          <p:cNvPr id="16" name="Rounded Rectangle 15"/>
          <p:cNvSpPr/>
          <p:nvPr/>
        </p:nvSpPr>
        <p:spPr>
          <a:xfrm>
            <a:off x="6087043" y="2695109"/>
            <a:ext cx="2103120" cy="1920240"/>
          </a:xfrm>
          <a:prstGeom prst="roundRect">
            <a:avLst/>
          </a:prstGeom>
          <a:solidFill>
            <a:schemeClr val="accent1"/>
          </a:solidFill>
          <a:ln>
            <a:noFill/>
          </a:ln>
          <a:effectLst>
            <a:outerShdw blurRad="50800" dist="38100" dir="2700000" algn="tl" rotWithShape="0">
              <a:srgbClr val="000000">
                <a:alpha val="43000"/>
              </a:srgbClr>
            </a:outerShdw>
          </a:effectLst>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457200" fontAlgn="auto">
              <a:spcBef>
                <a:spcPts val="0"/>
              </a:spcBef>
              <a:spcAft>
                <a:spcPts val="0"/>
              </a:spcAft>
              <a:defRPr/>
            </a:pPr>
            <a:r>
              <a:rPr lang="en-US" sz="1600" b="1" dirty="0" smtClean="0">
                <a:solidFill>
                  <a:prstClr val="black"/>
                </a:solidFill>
              </a:rPr>
              <a:t>16,177</a:t>
            </a:r>
          </a:p>
          <a:p>
            <a:pPr algn="ctr" defTabSz="457200" fontAlgn="auto">
              <a:spcBef>
                <a:spcPts val="0"/>
              </a:spcBef>
              <a:spcAft>
                <a:spcPts val="0"/>
              </a:spcAft>
              <a:defRPr/>
            </a:pPr>
            <a:r>
              <a:rPr lang="en-US" sz="1600" dirty="0">
                <a:solidFill>
                  <a:prstClr val="black"/>
                </a:solidFill>
              </a:rPr>
              <a:t>METSIM</a:t>
            </a:r>
          </a:p>
          <a:p>
            <a:pPr algn="ctr" defTabSz="457200" fontAlgn="auto">
              <a:spcBef>
                <a:spcPts val="0"/>
              </a:spcBef>
              <a:spcAft>
                <a:spcPts val="0"/>
              </a:spcAft>
              <a:defRPr/>
            </a:pPr>
            <a:r>
              <a:rPr lang="en-US" sz="1600" dirty="0">
                <a:solidFill>
                  <a:prstClr val="black"/>
                </a:solidFill>
              </a:rPr>
              <a:t>PPP</a:t>
            </a:r>
          </a:p>
          <a:p>
            <a:pPr algn="ctr" defTabSz="457200" fontAlgn="auto">
              <a:spcBef>
                <a:spcPts val="0"/>
              </a:spcBef>
              <a:spcAft>
                <a:spcPts val="0"/>
              </a:spcAft>
              <a:defRPr/>
            </a:pPr>
            <a:r>
              <a:rPr lang="en-US" sz="1600" dirty="0">
                <a:solidFill>
                  <a:prstClr val="black"/>
                </a:solidFill>
              </a:rPr>
              <a:t>FUSION</a:t>
            </a:r>
          </a:p>
          <a:p>
            <a:pPr algn="ctr" defTabSz="457200" fontAlgn="auto">
              <a:spcBef>
                <a:spcPts val="0"/>
              </a:spcBef>
              <a:spcAft>
                <a:spcPts val="0"/>
              </a:spcAft>
              <a:defRPr/>
            </a:pPr>
            <a:r>
              <a:rPr lang="en-US" sz="1600" dirty="0" smtClean="0">
                <a:solidFill>
                  <a:prstClr val="black"/>
                </a:solidFill>
              </a:rPr>
              <a:t>DPS</a:t>
            </a:r>
          </a:p>
          <a:p>
            <a:pPr algn="ctr" defTabSz="457200" fontAlgn="auto">
              <a:spcBef>
                <a:spcPts val="0"/>
              </a:spcBef>
              <a:spcAft>
                <a:spcPts val="0"/>
              </a:spcAft>
              <a:defRPr/>
            </a:pPr>
            <a:r>
              <a:rPr lang="en-US" sz="1600" dirty="0" smtClean="0">
                <a:solidFill>
                  <a:prstClr val="black"/>
                </a:solidFill>
              </a:rPr>
              <a:t>DR’s EXTRA</a:t>
            </a:r>
          </a:p>
          <a:p>
            <a:pPr algn="ctr" defTabSz="457200" fontAlgn="auto">
              <a:spcBef>
                <a:spcPts val="0"/>
              </a:spcBef>
              <a:spcAft>
                <a:spcPts val="0"/>
              </a:spcAft>
              <a:defRPr/>
            </a:pPr>
            <a:r>
              <a:rPr lang="en-US" sz="1600" dirty="0" smtClean="0">
                <a:solidFill>
                  <a:prstClr val="black"/>
                </a:solidFill>
              </a:rPr>
              <a:t>FIN-D2D 2007</a:t>
            </a:r>
          </a:p>
          <a:p>
            <a:pPr algn="ctr" defTabSz="457200" fontAlgn="auto">
              <a:spcBef>
                <a:spcPts val="0"/>
              </a:spcBef>
              <a:spcAft>
                <a:spcPts val="0"/>
              </a:spcAft>
              <a:defRPr/>
            </a:pPr>
            <a:r>
              <a:rPr lang="en-US" sz="1600" dirty="0" smtClean="0">
                <a:solidFill>
                  <a:prstClr val="black"/>
                </a:solidFill>
              </a:rPr>
              <a:t>FINRISK 2007</a:t>
            </a:r>
          </a:p>
        </p:txBody>
      </p:sp>
      <p:sp>
        <p:nvSpPr>
          <p:cNvPr id="17" name="TextBox 16"/>
          <p:cNvSpPr txBox="1"/>
          <p:nvPr/>
        </p:nvSpPr>
        <p:spPr>
          <a:xfrm>
            <a:off x="790294" y="5742031"/>
            <a:ext cx="7450668" cy="646331"/>
          </a:xfrm>
          <a:prstGeom prst="rect">
            <a:avLst/>
          </a:prstGeom>
          <a:solidFill>
            <a:schemeClr val="bg1"/>
          </a:solidFill>
          <a:ln>
            <a:solidFill>
              <a:schemeClr val="accent2"/>
            </a:solidFill>
          </a:ln>
          <a:effectLst/>
        </p:spPr>
        <p:txBody>
          <a:bodyPr wrap="square" rtlCol="0">
            <a:spAutoFit/>
          </a:bodyPr>
          <a:lstStyle/>
          <a:p>
            <a:pPr algn="ctr" defTabSz="457200" fontAlgn="auto">
              <a:spcBef>
                <a:spcPts val="0"/>
              </a:spcBef>
              <a:spcAft>
                <a:spcPts val="0"/>
              </a:spcAft>
            </a:pPr>
            <a:r>
              <a:rPr lang="en-US" dirty="0" err="1">
                <a:solidFill>
                  <a:prstClr val="black"/>
                </a:solidFill>
                <a:latin typeface="Calibri"/>
                <a:cs typeface="+mn-cs"/>
              </a:rPr>
              <a:t>ExomeChip</a:t>
            </a:r>
            <a:r>
              <a:rPr lang="en-US" dirty="0">
                <a:solidFill>
                  <a:prstClr val="black"/>
                </a:solidFill>
                <a:latin typeface="Calibri"/>
                <a:cs typeface="+mn-cs"/>
              </a:rPr>
              <a:t> contains &gt;240,000 markers focused on non-synonymous </a:t>
            </a:r>
            <a:r>
              <a:rPr lang="en-US" dirty="0" smtClean="0">
                <a:solidFill>
                  <a:prstClr val="black"/>
                </a:solidFill>
                <a:latin typeface="Calibri"/>
                <a:cs typeface="+mn-cs"/>
              </a:rPr>
              <a:t>variants </a:t>
            </a:r>
          </a:p>
          <a:p>
            <a:pPr algn="ctr" defTabSz="457200" fontAlgn="auto">
              <a:spcBef>
                <a:spcPts val="0"/>
              </a:spcBef>
              <a:spcAft>
                <a:spcPts val="0"/>
              </a:spcAft>
            </a:pPr>
            <a:r>
              <a:rPr lang="en-SG" dirty="0" smtClean="0">
                <a:solidFill>
                  <a:prstClr val="black"/>
                </a:solidFill>
                <a:latin typeface="Calibri"/>
                <a:cs typeface="+mn-cs"/>
              </a:rPr>
              <a:t>Includes </a:t>
            </a:r>
            <a:r>
              <a:rPr lang="en-SG" dirty="0">
                <a:solidFill>
                  <a:prstClr val="black"/>
                </a:solidFill>
                <a:latin typeface="Calibri"/>
                <a:cs typeface="+mn-cs"/>
              </a:rPr>
              <a:t>variants associated with complex traits in previous </a:t>
            </a:r>
            <a:r>
              <a:rPr lang="en-SG" dirty="0" smtClean="0">
                <a:solidFill>
                  <a:prstClr val="black"/>
                </a:solidFill>
                <a:latin typeface="Calibri"/>
                <a:cs typeface="+mn-cs"/>
              </a:rPr>
              <a:t>GWAS</a:t>
            </a:r>
            <a:endParaRPr lang="en-SG" dirty="0">
              <a:solidFill>
                <a:prstClr val="black"/>
              </a:solidFill>
              <a:latin typeface="Calibri"/>
              <a:cs typeface="+mn-cs"/>
            </a:endParaRPr>
          </a:p>
        </p:txBody>
      </p:sp>
    </p:spTree>
    <p:extLst>
      <p:ext uri="{BB962C8B-B14F-4D97-AF65-F5344CB8AC3E}">
        <p14:creationId xmlns:p14="http://schemas.microsoft.com/office/powerpoint/2010/main" xmlns="" val="4114868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3850954532"/>
              </p:ext>
            </p:extLst>
          </p:nvPr>
        </p:nvGraphicFramePr>
        <p:xfrm>
          <a:off x="457200" y="1268760"/>
          <a:ext cx="8229600" cy="201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9998">
                <a:tc>
                  <a:txBody>
                    <a:bodyPr/>
                    <a:lstStyle/>
                    <a:p>
                      <a:pPr algn="ctr"/>
                      <a:r>
                        <a:rPr lang="en-US" sz="2400" dirty="0" smtClean="0"/>
                        <a:t>Gene</a:t>
                      </a:r>
                      <a:endParaRPr lang="en-SG" sz="2400" dirty="0">
                        <a:latin typeface="+mn-lt"/>
                      </a:endParaRPr>
                    </a:p>
                  </a:txBody>
                  <a:tcPr anchor="ctr"/>
                </a:tc>
                <a:tc>
                  <a:txBody>
                    <a:bodyPr/>
                    <a:lstStyle/>
                    <a:p>
                      <a:pPr algn="ctr"/>
                      <a:r>
                        <a:rPr lang="en-US" sz="2400" dirty="0" smtClean="0"/>
                        <a:t># variants</a:t>
                      </a:r>
                      <a:endParaRPr lang="en-SG" sz="2400" dirty="0">
                        <a:latin typeface="+mn-lt"/>
                      </a:endParaRPr>
                    </a:p>
                  </a:txBody>
                  <a:tcPr anchor="ctr"/>
                </a:tc>
                <a:tc>
                  <a:txBody>
                    <a:bodyPr/>
                    <a:lstStyle/>
                    <a:p>
                      <a:pPr algn="ctr"/>
                      <a:r>
                        <a:rPr lang="en-US" sz="2400" dirty="0" smtClean="0"/>
                        <a:t>Mean allele </a:t>
                      </a:r>
                    </a:p>
                    <a:p>
                      <a:pPr algn="ctr"/>
                      <a:r>
                        <a:rPr lang="en-US" sz="2400" dirty="0" smtClean="0"/>
                        <a:t>frequency (%)</a:t>
                      </a:r>
                      <a:endParaRPr lang="en-SG" sz="2400" dirty="0">
                        <a:latin typeface="+mn-lt"/>
                      </a:endParaRPr>
                    </a:p>
                  </a:txBody>
                  <a:tcPr anchor="ctr"/>
                </a:tc>
                <a:tc>
                  <a:txBody>
                    <a:bodyPr/>
                    <a:lstStyle/>
                    <a:p>
                      <a:pPr algn="ctr"/>
                      <a:r>
                        <a:rPr lang="en-US" sz="2400" i="1" dirty="0" smtClean="0"/>
                        <a:t>P</a:t>
                      </a:r>
                      <a:r>
                        <a:rPr lang="en-US" sz="2400" baseline="-25000" dirty="0" smtClean="0"/>
                        <a:t>SKAT</a:t>
                      </a:r>
                      <a:endParaRPr lang="en-SG" sz="2400" baseline="-250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i="1" dirty="0" smtClean="0"/>
                        <a:t>P</a:t>
                      </a:r>
                      <a:r>
                        <a:rPr lang="en-US" sz="2400" i="0" baseline="-25000" dirty="0" smtClean="0"/>
                        <a:t>COLLAPSING</a:t>
                      </a:r>
                      <a:endParaRPr lang="en-SG" sz="2400" baseline="-25000" dirty="0" smtClean="0">
                        <a:latin typeface="+mn-lt"/>
                      </a:endParaRPr>
                    </a:p>
                  </a:txBody>
                  <a:tcPr anchor="ctr"/>
                </a:tc>
              </a:tr>
              <a:tr h="284998">
                <a:tc>
                  <a:txBody>
                    <a:bodyPr/>
                    <a:lstStyle/>
                    <a:p>
                      <a:pPr algn="ctr"/>
                      <a:r>
                        <a:rPr lang="en-US" sz="2400" i="1" dirty="0" smtClean="0">
                          <a:latin typeface="+mn-lt"/>
                        </a:rPr>
                        <a:t>AKT2</a:t>
                      </a:r>
                      <a:endParaRPr lang="en-SG" sz="2400" i="1" dirty="0">
                        <a:latin typeface="+mn-lt"/>
                      </a:endParaRPr>
                    </a:p>
                  </a:txBody>
                  <a:tcPr anchor="ctr"/>
                </a:tc>
                <a:tc>
                  <a:txBody>
                    <a:bodyPr/>
                    <a:lstStyle/>
                    <a:p>
                      <a:pPr marL="0" marR="0" algn="ctr">
                        <a:spcBef>
                          <a:spcPts val="0"/>
                        </a:spcBef>
                        <a:spcAft>
                          <a:spcPts val="0"/>
                        </a:spcAft>
                      </a:pPr>
                      <a:r>
                        <a:rPr lang="en-US" sz="2400" dirty="0">
                          <a:effectLst/>
                          <a:latin typeface="Calibri"/>
                          <a:ea typeface="Calibri"/>
                          <a:cs typeface="Times New Roman"/>
                        </a:rPr>
                        <a:t>3</a:t>
                      </a:r>
                      <a:endParaRPr lang="en-US" sz="2400" dirty="0">
                        <a:effectLst/>
                        <a:latin typeface="Times New Roman"/>
                        <a:ea typeface="ＭＳ 明朝"/>
                        <a:cs typeface="Times New Roman"/>
                      </a:endParaRPr>
                    </a:p>
                  </a:txBody>
                  <a:tcPr marL="68580" marR="68580" marT="0" marB="0" anchor="ctr"/>
                </a:tc>
                <a:tc>
                  <a:txBody>
                    <a:bodyPr/>
                    <a:lstStyle/>
                    <a:p>
                      <a:pPr marL="0" marR="0" algn="ctr">
                        <a:spcBef>
                          <a:spcPts val="0"/>
                        </a:spcBef>
                        <a:spcAft>
                          <a:spcPts val="0"/>
                        </a:spcAft>
                      </a:pPr>
                      <a:r>
                        <a:rPr lang="en-US" sz="2400" dirty="0">
                          <a:effectLst/>
                          <a:latin typeface="Calibri"/>
                          <a:ea typeface="Calibri"/>
                          <a:cs typeface="Times New Roman"/>
                        </a:rPr>
                        <a:t>0.21</a:t>
                      </a:r>
                      <a:endParaRPr lang="en-US" sz="2400" dirty="0">
                        <a:effectLst/>
                        <a:latin typeface="Times New Roman"/>
                        <a:ea typeface="ＭＳ 明朝"/>
                        <a:cs typeface="Times New Roman"/>
                      </a:endParaRPr>
                    </a:p>
                  </a:txBody>
                  <a:tcPr marL="68580" marR="68580" marT="0" marB="0" anchor="ctr"/>
                </a:tc>
                <a:tc>
                  <a:txBody>
                    <a:bodyPr/>
                    <a:lstStyle/>
                    <a:p>
                      <a:pPr marL="0" marR="0" algn="ctr">
                        <a:spcBef>
                          <a:spcPts val="0"/>
                        </a:spcBef>
                        <a:spcAft>
                          <a:spcPts val="0"/>
                        </a:spcAft>
                      </a:pPr>
                      <a:r>
                        <a:rPr lang="en-SG" sz="2400" dirty="0">
                          <a:effectLst/>
                          <a:latin typeface="Calibri"/>
                          <a:ea typeface="ＭＳ 明朝"/>
                          <a:cs typeface="Calibri"/>
                        </a:rPr>
                        <a:t>9.2x10</a:t>
                      </a:r>
                      <a:r>
                        <a:rPr lang="en-SG" sz="2400" baseline="30000" dirty="0">
                          <a:effectLst/>
                          <a:latin typeface="Calibri"/>
                          <a:ea typeface="ＭＳ 明朝"/>
                          <a:cs typeface="Calibri"/>
                        </a:rPr>
                        <a:t>-7</a:t>
                      </a:r>
                      <a:endParaRPr lang="en-US" sz="2400" dirty="0">
                        <a:effectLst/>
                        <a:latin typeface="Times New Roman"/>
                        <a:ea typeface="ＭＳ 明朝"/>
                        <a:cs typeface="Times New Roman"/>
                      </a:endParaRPr>
                    </a:p>
                  </a:txBody>
                  <a:tcPr marL="68580" marR="68580" marT="0" marB="0" anchor="ctr"/>
                </a:tc>
                <a:tc>
                  <a:txBody>
                    <a:bodyPr/>
                    <a:lstStyle/>
                    <a:p>
                      <a:pPr marL="0" marR="0" algn="ctr">
                        <a:spcBef>
                          <a:spcPts val="0"/>
                        </a:spcBef>
                        <a:spcAft>
                          <a:spcPts val="0"/>
                        </a:spcAft>
                      </a:pPr>
                      <a:r>
                        <a:rPr lang="en-SG" sz="2400" dirty="0">
                          <a:effectLst/>
                          <a:latin typeface="Calibri"/>
                          <a:ea typeface="ＭＳ 明朝"/>
                          <a:cs typeface="Calibri"/>
                        </a:rPr>
                        <a:t>2.3x10</a:t>
                      </a:r>
                      <a:r>
                        <a:rPr lang="en-SG" sz="2400" baseline="30000" dirty="0">
                          <a:effectLst/>
                          <a:latin typeface="Calibri"/>
                          <a:ea typeface="ＭＳ 明朝"/>
                          <a:cs typeface="Calibri"/>
                        </a:rPr>
                        <a:t>-6</a:t>
                      </a:r>
                      <a:endParaRPr lang="en-US" sz="2400" dirty="0">
                        <a:effectLst/>
                        <a:latin typeface="Times New Roman"/>
                        <a:ea typeface="ＭＳ 明朝"/>
                        <a:cs typeface="Times New Roman"/>
                      </a:endParaRPr>
                    </a:p>
                  </a:txBody>
                  <a:tcPr marL="68580" marR="68580" marT="0" marB="0" anchor="ctr"/>
                </a:tc>
              </a:tr>
            </a:tbl>
          </a:graphicData>
        </a:graphic>
      </p:graphicFrame>
      <p:sp>
        <p:nvSpPr>
          <p:cNvPr id="2" name="Title 1"/>
          <p:cNvSpPr>
            <a:spLocks noGrp="1"/>
          </p:cNvSpPr>
          <p:nvPr>
            <p:ph type="title"/>
          </p:nvPr>
        </p:nvSpPr>
        <p:spPr>
          <a:xfrm>
            <a:off x="457200" y="44624"/>
            <a:ext cx="8229600" cy="1143000"/>
          </a:xfrm>
        </p:spPr>
        <p:txBody>
          <a:bodyPr>
            <a:noAutofit/>
          </a:bodyPr>
          <a:lstStyle/>
          <a:p>
            <a:r>
              <a:rPr lang="en-US" sz="4000" dirty="0" smtClean="0"/>
              <a:t>Rare coding variants in </a:t>
            </a:r>
            <a:r>
              <a:rPr lang="en-US" sz="4000" i="1" dirty="0" smtClean="0"/>
              <a:t>AKT2</a:t>
            </a:r>
            <a:r>
              <a:rPr lang="en-US" sz="4000" dirty="0" smtClean="0"/>
              <a:t> associated with insulin</a:t>
            </a:r>
            <a:endParaRPr lang="en-US" sz="4000" i="1" dirty="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45</a:t>
            </a:fld>
            <a:endParaRPr lang="en-SG" dirty="0">
              <a:solidFill>
                <a:prstClr val="black"/>
              </a:solidFill>
            </a:endParaRPr>
          </a:p>
        </p:txBody>
      </p:sp>
    </p:spTree>
    <p:extLst>
      <p:ext uri="{BB962C8B-B14F-4D97-AF65-F5344CB8AC3E}">
        <p14:creationId xmlns:p14="http://schemas.microsoft.com/office/powerpoint/2010/main" xmlns="" val="3098750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544217761"/>
              </p:ext>
            </p:extLst>
          </p:nvPr>
        </p:nvGraphicFramePr>
        <p:xfrm>
          <a:off x="457200" y="1268760"/>
          <a:ext cx="8229600" cy="42062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9998">
                <a:tc>
                  <a:txBody>
                    <a:bodyPr/>
                    <a:lstStyle/>
                    <a:p>
                      <a:pPr algn="ctr"/>
                      <a:r>
                        <a:rPr lang="en-US" sz="2400" dirty="0" smtClean="0"/>
                        <a:t>Gene</a:t>
                      </a:r>
                      <a:endParaRPr lang="en-SG" sz="2400" dirty="0">
                        <a:latin typeface="+mn-lt"/>
                      </a:endParaRPr>
                    </a:p>
                  </a:txBody>
                  <a:tcPr anchor="ctr"/>
                </a:tc>
                <a:tc>
                  <a:txBody>
                    <a:bodyPr/>
                    <a:lstStyle/>
                    <a:p>
                      <a:pPr algn="ctr"/>
                      <a:r>
                        <a:rPr lang="en-US" sz="2400" dirty="0" smtClean="0"/>
                        <a:t># variants</a:t>
                      </a:r>
                      <a:endParaRPr lang="en-SG" sz="2400" dirty="0">
                        <a:latin typeface="+mn-lt"/>
                      </a:endParaRPr>
                    </a:p>
                  </a:txBody>
                  <a:tcPr anchor="ctr"/>
                </a:tc>
                <a:tc>
                  <a:txBody>
                    <a:bodyPr/>
                    <a:lstStyle/>
                    <a:p>
                      <a:pPr algn="ctr"/>
                      <a:r>
                        <a:rPr lang="en-US" sz="2400" dirty="0" smtClean="0"/>
                        <a:t>Mean allele </a:t>
                      </a:r>
                    </a:p>
                    <a:p>
                      <a:pPr algn="ctr"/>
                      <a:r>
                        <a:rPr lang="en-US" sz="2400" dirty="0" smtClean="0"/>
                        <a:t>frequency (%)</a:t>
                      </a:r>
                      <a:endParaRPr lang="en-SG" sz="2400" dirty="0">
                        <a:latin typeface="+mn-lt"/>
                      </a:endParaRPr>
                    </a:p>
                  </a:txBody>
                  <a:tcPr anchor="ctr"/>
                </a:tc>
                <a:tc>
                  <a:txBody>
                    <a:bodyPr/>
                    <a:lstStyle/>
                    <a:p>
                      <a:pPr algn="ctr"/>
                      <a:r>
                        <a:rPr lang="en-US" sz="2400" i="1" dirty="0" smtClean="0"/>
                        <a:t>P</a:t>
                      </a:r>
                      <a:r>
                        <a:rPr lang="en-US" sz="2400" baseline="-25000" dirty="0" smtClean="0"/>
                        <a:t>SKAT</a:t>
                      </a:r>
                      <a:endParaRPr lang="en-SG" sz="2400" baseline="-250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i="1" dirty="0" smtClean="0"/>
                        <a:t>P</a:t>
                      </a:r>
                      <a:r>
                        <a:rPr lang="en-US" sz="2400" i="0" baseline="-25000" dirty="0" smtClean="0"/>
                        <a:t>COLLAPSING</a:t>
                      </a:r>
                      <a:endParaRPr lang="en-SG" sz="2400" baseline="-25000" dirty="0" smtClean="0">
                        <a:latin typeface="+mn-lt"/>
                      </a:endParaRPr>
                    </a:p>
                  </a:txBody>
                  <a:tcPr anchor="ctr"/>
                </a:tc>
              </a:tr>
              <a:tr h="284998">
                <a:tc>
                  <a:txBody>
                    <a:bodyPr/>
                    <a:lstStyle/>
                    <a:p>
                      <a:pPr algn="ctr"/>
                      <a:r>
                        <a:rPr lang="en-US" sz="2400" i="1" dirty="0" smtClean="0">
                          <a:latin typeface="+mn-lt"/>
                        </a:rPr>
                        <a:t>AKT2</a:t>
                      </a:r>
                      <a:endParaRPr lang="en-SG" sz="2400" i="1" dirty="0">
                        <a:latin typeface="+mn-lt"/>
                      </a:endParaRPr>
                    </a:p>
                  </a:txBody>
                  <a:tcPr anchor="ctr"/>
                </a:tc>
                <a:tc>
                  <a:txBody>
                    <a:bodyPr/>
                    <a:lstStyle/>
                    <a:p>
                      <a:pPr marL="0" marR="0" algn="ctr">
                        <a:spcBef>
                          <a:spcPts val="0"/>
                        </a:spcBef>
                        <a:spcAft>
                          <a:spcPts val="0"/>
                        </a:spcAft>
                      </a:pPr>
                      <a:r>
                        <a:rPr lang="en-US" sz="2400" dirty="0">
                          <a:effectLst/>
                          <a:latin typeface="Calibri"/>
                          <a:ea typeface="Calibri"/>
                          <a:cs typeface="Times New Roman"/>
                        </a:rPr>
                        <a:t>3</a:t>
                      </a:r>
                      <a:endParaRPr lang="en-US" sz="2400" dirty="0">
                        <a:effectLst/>
                        <a:latin typeface="Times New Roman"/>
                        <a:ea typeface="ＭＳ 明朝"/>
                        <a:cs typeface="Times New Roman"/>
                      </a:endParaRPr>
                    </a:p>
                  </a:txBody>
                  <a:tcPr marL="68580" marR="68580" marT="0" marB="0" anchor="ctr"/>
                </a:tc>
                <a:tc>
                  <a:txBody>
                    <a:bodyPr/>
                    <a:lstStyle/>
                    <a:p>
                      <a:pPr marL="0" marR="0" algn="ctr">
                        <a:spcBef>
                          <a:spcPts val="0"/>
                        </a:spcBef>
                        <a:spcAft>
                          <a:spcPts val="0"/>
                        </a:spcAft>
                      </a:pPr>
                      <a:r>
                        <a:rPr lang="en-US" sz="2400" dirty="0">
                          <a:effectLst/>
                          <a:latin typeface="Calibri"/>
                          <a:ea typeface="Calibri"/>
                          <a:cs typeface="Times New Roman"/>
                        </a:rPr>
                        <a:t>0.21</a:t>
                      </a:r>
                      <a:endParaRPr lang="en-US" sz="2400" dirty="0">
                        <a:effectLst/>
                        <a:latin typeface="Times New Roman"/>
                        <a:ea typeface="ＭＳ 明朝"/>
                        <a:cs typeface="Times New Roman"/>
                      </a:endParaRPr>
                    </a:p>
                  </a:txBody>
                  <a:tcPr marL="68580" marR="68580" marT="0" marB="0" anchor="ctr"/>
                </a:tc>
                <a:tc>
                  <a:txBody>
                    <a:bodyPr/>
                    <a:lstStyle/>
                    <a:p>
                      <a:pPr marL="0" marR="0" algn="ctr">
                        <a:spcBef>
                          <a:spcPts val="0"/>
                        </a:spcBef>
                        <a:spcAft>
                          <a:spcPts val="0"/>
                        </a:spcAft>
                      </a:pPr>
                      <a:r>
                        <a:rPr lang="en-SG" sz="2400" dirty="0">
                          <a:effectLst/>
                          <a:latin typeface="Calibri"/>
                          <a:ea typeface="ＭＳ 明朝"/>
                          <a:cs typeface="Calibri"/>
                        </a:rPr>
                        <a:t>9.2x10</a:t>
                      </a:r>
                      <a:r>
                        <a:rPr lang="en-SG" sz="2400" baseline="30000" dirty="0">
                          <a:effectLst/>
                          <a:latin typeface="Calibri"/>
                          <a:ea typeface="ＭＳ 明朝"/>
                          <a:cs typeface="Calibri"/>
                        </a:rPr>
                        <a:t>-7</a:t>
                      </a:r>
                      <a:endParaRPr lang="en-US" sz="2400" dirty="0">
                        <a:effectLst/>
                        <a:latin typeface="Times New Roman"/>
                        <a:ea typeface="ＭＳ 明朝"/>
                        <a:cs typeface="Times New Roman"/>
                      </a:endParaRPr>
                    </a:p>
                  </a:txBody>
                  <a:tcPr marL="68580" marR="68580" marT="0" marB="0" anchor="ctr"/>
                </a:tc>
                <a:tc>
                  <a:txBody>
                    <a:bodyPr/>
                    <a:lstStyle/>
                    <a:p>
                      <a:pPr marL="0" marR="0" algn="ctr">
                        <a:spcBef>
                          <a:spcPts val="0"/>
                        </a:spcBef>
                        <a:spcAft>
                          <a:spcPts val="0"/>
                        </a:spcAft>
                      </a:pPr>
                      <a:r>
                        <a:rPr lang="en-SG" sz="2400" dirty="0">
                          <a:effectLst/>
                          <a:latin typeface="Calibri"/>
                          <a:ea typeface="ＭＳ 明朝"/>
                          <a:cs typeface="Calibri"/>
                        </a:rPr>
                        <a:t>2.3x10</a:t>
                      </a:r>
                      <a:r>
                        <a:rPr lang="en-SG" sz="2400" baseline="30000" dirty="0">
                          <a:effectLst/>
                          <a:latin typeface="Calibri"/>
                          <a:ea typeface="ＭＳ 明朝"/>
                          <a:cs typeface="Calibri"/>
                        </a:rPr>
                        <a:t>-6</a:t>
                      </a:r>
                      <a:endParaRPr lang="en-US" sz="2400" dirty="0">
                        <a:effectLst/>
                        <a:latin typeface="Times New Roman"/>
                        <a:ea typeface="ＭＳ 明朝"/>
                        <a:cs typeface="Times New Roman"/>
                      </a:endParaRPr>
                    </a:p>
                  </a:txBody>
                  <a:tcPr marL="68580" marR="68580" marT="0" marB="0" anchor="ctr"/>
                </a:tc>
              </a:tr>
              <a:tr h="284998">
                <a:tc>
                  <a:txBody>
                    <a:bodyPr/>
                    <a:lstStyle/>
                    <a:p>
                      <a:pPr algn="ctr"/>
                      <a:r>
                        <a:rPr lang="en-GB" sz="2400" dirty="0">
                          <a:solidFill>
                            <a:srgbClr val="FFFFFF"/>
                          </a:solidFill>
                          <a:effectLst/>
                        </a:rPr>
                        <a:t>Variant</a:t>
                      </a:r>
                      <a:endParaRPr lang="en-US" sz="2400" dirty="0">
                        <a:solidFill>
                          <a:srgbClr val="FFFFFF"/>
                        </a:solidFill>
                        <a:effectLst/>
                        <a:latin typeface="Calibri"/>
                        <a:ea typeface="Calibri"/>
                      </a:endParaRPr>
                    </a:p>
                  </a:txBody>
                  <a:tcPr marL="68580" marR="68580" marT="0" marB="0" anchor="ctr">
                    <a:solidFill>
                      <a:schemeClr val="accent1"/>
                    </a:solidFill>
                  </a:tcPr>
                </a:tc>
                <a:tc>
                  <a:txBody>
                    <a:bodyPr/>
                    <a:lstStyle/>
                    <a:p>
                      <a:pPr algn="ctr"/>
                      <a:r>
                        <a:rPr lang="en-GB" sz="2400" dirty="0" smtClean="0">
                          <a:solidFill>
                            <a:srgbClr val="FFFFFF"/>
                          </a:solidFill>
                          <a:effectLst/>
                        </a:rPr>
                        <a:t>MAF</a:t>
                      </a:r>
                      <a:r>
                        <a:rPr lang="en-GB" sz="2400" baseline="30000" dirty="0" smtClean="0">
                          <a:solidFill>
                            <a:srgbClr val="FFFFFF"/>
                          </a:solidFill>
                          <a:effectLst/>
                        </a:rPr>
                        <a:t> </a:t>
                      </a:r>
                      <a:r>
                        <a:rPr lang="en-GB" sz="2400" dirty="0">
                          <a:solidFill>
                            <a:srgbClr val="FFFFFF"/>
                          </a:solidFill>
                          <a:effectLst/>
                        </a:rPr>
                        <a:t>(%)</a:t>
                      </a:r>
                      <a:endParaRPr lang="en-US" sz="2400" dirty="0">
                        <a:solidFill>
                          <a:srgbClr val="FFFFFF"/>
                        </a:solidFill>
                        <a:effectLst/>
                        <a:latin typeface="Calibri"/>
                        <a:ea typeface="Calibri"/>
                      </a:endParaRPr>
                    </a:p>
                  </a:txBody>
                  <a:tcPr marL="68580" marR="68580" marT="0" marB="0" anchor="ctr">
                    <a:solidFill>
                      <a:schemeClr val="accent1"/>
                    </a:solidFill>
                  </a:tcPr>
                </a:tc>
                <a:tc>
                  <a:txBody>
                    <a:bodyPr/>
                    <a:lstStyle/>
                    <a:p>
                      <a:pPr algn="ctr"/>
                      <a:r>
                        <a:rPr lang="en-GB" sz="2400" dirty="0">
                          <a:solidFill>
                            <a:srgbClr val="FFFFFF"/>
                          </a:solidFill>
                          <a:effectLst/>
                        </a:rPr>
                        <a:t>Allele </a:t>
                      </a:r>
                      <a:r>
                        <a:rPr lang="en-GB" sz="2400" dirty="0" smtClean="0">
                          <a:solidFill>
                            <a:srgbClr val="FFFFFF"/>
                          </a:solidFill>
                          <a:effectLst/>
                        </a:rPr>
                        <a:t>count</a:t>
                      </a:r>
                      <a:endParaRPr lang="en-US" sz="2400" dirty="0">
                        <a:solidFill>
                          <a:srgbClr val="FFFFFF"/>
                        </a:solidFill>
                        <a:effectLst/>
                        <a:latin typeface="Calibri"/>
                        <a:ea typeface="Calibri"/>
                      </a:endParaRPr>
                    </a:p>
                  </a:txBody>
                  <a:tcPr marL="68580" marR="68580" marT="0" marB="0" anchor="ctr">
                    <a:solidFill>
                      <a:schemeClr val="accent1"/>
                    </a:solidFill>
                  </a:tcPr>
                </a:tc>
                <a:tc>
                  <a:txBody>
                    <a:bodyPr/>
                    <a:lstStyle/>
                    <a:p>
                      <a:pPr algn="ctr"/>
                      <a:r>
                        <a:rPr lang="en-GB" sz="2400" dirty="0">
                          <a:solidFill>
                            <a:srgbClr val="FFFFFF"/>
                          </a:solidFill>
                          <a:effectLst/>
                        </a:rPr>
                        <a:t>Direction of </a:t>
                      </a:r>
                      <a:r>
                        <a:rPr lang="en-GB" sz="2400" dirty="0" smtClean="0">
                          <a:solidFill>
                            <a:srgbClr val="FFFFFF"/>
                          </a:solidFill>
                          <a:effectLst/>
                        </a:rPr>
                        <a:t>effect </a:t>
                      </a:r>
                    </a:p>
                    <a:p>
                      <a:pPr algn="ctr"/>
                      <a:r>
                        <a:rPr lang="en-GB" sz="2400" dirty="0" smtClean="0">
                          <a:solidFill>
                            <a:srgbClr val="FFFFFF"/>
                          </a:solidFill>
                          <a:effectLst/>
                        </a:rPr>
                        <a:t>(+/- FI)</a:t>
                      </a:r>
                      <a:endParaRPr lang="en-US" sz="2400" dirty="0">
                        <a:solidFill>
                          <a:srgbClr val="FFFFFF"/>
                        </a:solidFill>
                        <a:effectLst/>
                        <a:latin typeface="Calibri"/>
                        <a:ea typeface="Calibri"/>
                      </a:endParaRPr>
                    </a:p>
                  </a:txBody>
                  <a:tcPr marL="68580" marR="68580" marT="0" marB="0" anchor="ctr">
                    <a:solidFill>
                      <a:schemeClr val="accent1"/>
                    </a:solidFill>
                  </a:tcPr>
                </a:tc>
                <a:tc>
                  <a:txBody>
                    <a:bodyPr/>
                    <a:lstStyle/>
                    <a:p>
                      <a:pPr algn="ctr"/>
                      <a:r>
                        <a:rPr lang="en-GB" sz="2400" dirty="0" smtClean="0">
                          <a:solidFill>
                            <a:srgbClr val="FFFFFF"/>
                          </a:solidFill>
                          <a:effectLst/>
                        </a:rPr>
                        <a:t>Single</a:t>
                      </a:r>
                      <a:r>
                        <a:rPr lang="en-GB" sz="2400" baseline="0" dirty="0" smtClean="0">
                          <a:solidFill>
                            <a:srgbClr val="FFFFFF"/>
                          </a:solidFill>
                          <a:effectLst/>
                        </a:rPr>
                        <a:t> variant </a:t>
                      </a:r>
                      <a:r>
                        <a:rPr lang="en-GB" sz="2400" i="1" dirty="0" smtClean="0">
                          <a:solidFill>
                            <a:srgbClr val="FFFFFF"/>
                          </a:solidFill>
                          <a:effectLst/>
                        </a:rPr>
                        <a:t>P</a:t>
                      </a:r>
                      <a:endParaRPr lang="en-US" sz="2400" i="1" dirty="0">
                        <a:solidFill>
                          <a:srgbClr val="FFFFFF"/>
                        </a:solidFill>
                        <a:effectLst/>
                        <a:latin typeface="Calibri"/>
                        <a:ea typeface="Calibri"/>
                      </a:endParaRPr>
                    </a:p>
                  </a:txBody>
                  <a:tcPr marL="68580" marR="68580" marT="0" marB="0" anchor="ctr">
                    <a:solidFill>
                      <a:schemeClr val="accent1"/>
                    </a:solidFill>
                  </a:tcPr>
                </a:tc>
              </a:tr>
              <a:tr h="238502">
                <a:tc>
                  <a:txBody>
                    <a:bodyPr/>
                    <a:lstStyle/>
                    <a:p>
                      <a:pPr marL="0" marR="0" algn="ctr">
                        <a:spcBef>
                          <a:spcPts val="0"/>
                        </a:spcBef>
                        <a:spcAft>
                          <a:spcPts val="0"/>
                        </a:spcAft>
                      </a:pPr>
                      <a:r>
                        <a:rPr lang="en-US" sz="2400" dirty="0" smtClean="0">
                          <a:solidFill>
                            <a:srgbClr val="000000"/>
                          </a:solidFill>
                          <a:effectLst/>
                          <a:latin typeface="Calibri"/>
                          <a:ea typeface="ＭＳ 明朝"/>
                          <a:cs typeface="Times New Roman"/>
                        </a:rPr>
                        <a:t>P50T</a:t>
                      </a:r>
                      <a:endParaRPr lang="en-US" sz="2400" dirty="0">
                        <a:effectLst/>
                        <a:latin typeface="Times New Roman"/>
                        <a:ea typeface="ＭＳ 明朝"/>
                        <a:cs typeface="Times New Roman"/>
                      </a:endParaRPr>
                    </a:p>
                  </a:txBody>
                  <a:tcPr marL="68580" marR="68580" marT="0" marB="0" anchor="ctr"/>
                </a:tc>
                <a:tc>
                  <a:txBody>
                    <a:bodyPr/>
                    <a:lstStyle/>
                    <a:p>
                      <a:pPr algn="ctr"/>
                      <a:r>
                        <a:rPr lang="en-US" sz="2400" kern="1200" dirty="0" smtClean="0">
                          <a:solidFill>
                            <a:schemeClr val="dk1"/>
                          </a:solidFill>
                          <a:latin typeface="+mn-lt"/>
                          <a:ea typeface="+mn-ea"/>
                          <a:cs typeface="+mn-cs"/>
                        </a:rPr>
                        <a:t>0.82</a:t>
                      </a:r>
                      <a:endParaRPr lang="en-US" sz="2400" dirty="0">
                        <a:effectLst/>
                        <a:latin typeface="Calibri"/>
                        <a:ea typeface="Calibri"/>
                      </a:endParaRPr>
                    </a:p>
                  </a:txBody>
                  <a:tcPr marL="68580" marR="68580" marT="0" marB="0" anchor="ctr"/>
                </a:tc>
                <a:tc>
                  <a:txBody>
                    <a:bodyPr/>
                    <a:lstStyle/>
                    <a:p>
                      <a:pPr algn="ctr"/>
                      <a:r>
                        <a:rPr lang="en-GB" sz="2400" dirty="0" smtClean="0">
                          <a:effectLst/>
                          <a:latin typeface="+mn-lt"/>
                          <a:ea typeface="+mn-ea"/>
                        </a:rPr>
                        <a:t>354</a:t>
                      </a:r>
                      <a:endParaRPr lang="en-US" sz="2400" dirty="0">
                        <a:effectLst/>
                        <a:latin typeface="Calibri"/>
                        <a:ea typeface="Calibri"/>
                      </a:endParaRPr>
                    </a:p>
                  </a:txBody>
                  <a:tcPr marL="68580" marR="68580" marT="0" marB="0" anchor="ctr"/>
                </a:tc>
                <a:tc>
                  <a:txBody>
                    <a:bodyPr/>
                    <a:lstStyle/>
                    <a:p>
                      <a:pPr algn="ctr"/>
                      <a:r>
                        <a:rPr lang="en-GB" sz="2400" dirty="0" smtClean="0">
                          <a:effectLst/>
                          <a:sym typeface="Wingdings"/>
                        </a:rPr>
                        <a:t>+</a:t>
                      </a:r>
                      <a:endParaRPr lang="en-US" sz="2400" dirty="0">
                        <a:effectLst/>
                        <a:latin typeface="Calibri"/>
                        <a:ea typeface="Calibri"/>
                      </a:endParaRPr>
                    </a:p>
                  </a:txBody>
                  <a:tcPr marL="68580" marR="68580" marT="0" marB="0" anchor="ctr"/>
                </a:tc>
                <a:tc>
                  <a:txBody>
                    <a:bodyPr/>
                    <a:lstStyle/>
                    <a:p>
                      <a:pPr marL="0" marR="0" algn="ctr">
                        <a:spcBef>
                          <a:spcPts val="0"/>
                        </a:spcBef>
                        <a:spcAft>
                          <a:spcPts val="0"/>
                        </a:spcAft>
                      </a:pPr>
                      <a:r>
                        <a:rPr lang="en-US" sz="2400" dirty="0" smtClean="0">
                          <a:solidFill>
                            <a:srgbClr val="000000"/>
                          </a:solidFill>
                          <a:effectLst/>
                          <a:latin typeface="Calibri"/>
                          <a:ea typeface="ＭＳ 明朝"/>
                          <a:cs typeface="Times New Roman"/>
                        </a:rPr>
                        <a:t>9.3x10</a:t>
                      </a:r>
                      <a:r>
                        <a:rPr lang="en-US" sz="2400" baseline="30000" dirty="0" smtClean="0">
                          <a:solidFill>
                            <a:srgbClr val="000000"/>
                          </a:solidFill>
                          <a:effectLst/>
                          <a:latin typeface="Calibri"/>
                          <a:ea typeface="ＭＳ 明朝"/>
                          <a:cs typeface="Times New Roman"/>
                        </a:rPr>
                        <a:t>-7</a:t>
                      </a:r>
                      <a:endParaRPr lang="en-US" sz="2400" baseline="30000" dirty="0">
                        <a:effectLst/>
                        <a:latin typeface="Times New Roman"/>
                        <a:ea typeface="ＭＳ 明朝"/>
                        <a:cs typeface="Times New Roman"/>
                      </a:endParaRPr>
                    </a:p>
                  </a:txBody>
                  <a:tcPr marL="68580" marR="68580" marT="0" marB="0" anchor="ctr"/>
                </a:tc>
              </a:tr>
              <a:tr h="238502">
                <a:tc>
                  <a:txBody>
                    <a:bodyPr/>
                    <a:lstStyle/>
                    <a:p>
                      <a:pPr marL="0" marR="0" algn="ctr">
                        <a:spcBef>
                          <a:spcPts val="0"/>
                        </a:spcBef>
                        <a:spcAft>
                          <a:spcPts val="0"/>
                        </a:spcAft>
                      </a:pPr>
                      <a:r>
                        <a:rPr lang="en-US" sz="2400" dirty="0" smtClean="0">
                          <a:solidFill>
                            <a:srgbClr val="000000"/>
                          </a:solidFill>
                          <a:effectLst/>
                          <a:latin typeface="Calibri"/>
                          <a:ea typeface="ＭＳ 明朝"/>
                          <a:cs typeface="Times New Roman"/>
                        </a:rPr>
                        <a:t>R208K</a:t>
                      </a:r>
                      <a:endParaRPr lang="en-US" sz="2400" dirty="0">
                        <a:effectLst/>
                        <a:latin typeface="Times New Roman"/>
                        <a:ea typeface="ＭＳ 明朝"/>
                        <a:cs typeface="Times New Roman"/>
                      </a:endParaRPr>
                    </a:p>
                  </a:txBody>
                  <a:tcPr marL="68580" marR="68580" marT="0" marB="0" anchor="ctr"/>
                </a:tc>
                <a:tc>
                  <a:txBody>
                    <a:bodyPr/>
                    <a:lstStyle/>
                    <a:p>
                      <a:pPr algn="ctr"/>
                      <a:r>
                        <a:rPr lang="en-US" sz="2400" kern="1200" dirty="0" smtClean="0">
                          <a:solidFill>
                            <a:schemeClr val="dk1"/>
                          </a:solidFill>
                          <a:latin typeface="+mn-lt"/>
                          <a:ea typeface="+mn-ea"/>
                          <a:cs typeface="+mn-cs"/>
                        </a:rPr>
                        <a:t>0.0185</a:t>
                      </a:r>
                      <a:endParaRPr lang="en-US" sz="2400" dirty="0">
                        <a:effectLst/>
                        <a:latin typeface="Calibri"/>
                        <a:ea typeface="Calibri"/>
                      </a:endParaRPr>
                    </a:p>
                  </a:txBody>
                  <a:tcPr marL="68580" marR="68580" marT="0" marB="0" anchor="ctr"/>
                </a:tc>
                <a:tc>
                  <a:txBody>
                    <a:bodyPr/>
                    <a:lstStyle/>
                    <a:p>
                      <a:pPr algn="ctr"/>
                      <a:r>
                        <a:rPr lang="en-GB" sz="2400" dirty="0" smtClean="0">
                          <a:effectLst/>
                          <a:latin typeface="+mn-lt"/>
                          <a:ea typeface="+mn-ea"/>
                        </a:rPr>
                        <a:t>8</a:t>
                      </a:r>
                      <a:endParaRPr lang="en-US" sz="2400" dirty="0">
                        <a:effectLst/>
                        <a:latin typeface="Calibri"/>
                        <a:ea typeface="Calibri"/>
                      </a:endParaRPr>
                    </a:p>
                  </a:txBody>
                  <a:tcPr marL="68580" marR="68580" marT="0" marB="0" anchor="ctr"/>
                </a:tc>
                <a:tc>
                  <a:txBody>
                    <a:bodyPr/>
                    <a:lstStyle/>
                    <a:p>
                      <a:pPr algn="ctr"/>
                      <a:r>
                        <a:rPr lang="en-GB" sz="2400" baseline="0" dirty="0" smtClean="0">
                          <a:effectLst/>
                          <a:sym typeface="Wingdings"/>
                        </a:rPr>
                        <a:t>-</a:t>
                      </a:r>
                      <a:endParaRPr lang="en-US" sz="2400" dirty="0">
                        <a:effectLst/>
                        <a:latin typeface="+mn-lt"/>
                        <a:ea typeface="Calibri"/>
                      </a:endParaRPr>
                    </a:p>
                  </a:txBody>
                  <a:tcPr marL="68580" marR="68580" marT="0" marB="0" anchor="ctr"/>
                </a:tc>
                <a:tc>
                  <a:txBody>
                    <a:bodyPr/>
                    <a:lstStyle/>
                    <a:p>
                      <a:pPr marL="0" marR="0" algn="ctr">
                        <a:spcBef>
                          <a:spcPts val="0"/>
                        </a:spcBef>
                        <a:spcAft>
                          <a:spcPts val="0"/>
                        </a:spcAft>
                      </a:pPr>
                      <a:r>
                        <a:rPr lang="en-US" sz="2400" dirty="0" smtClean="0">
                          <a:solidFill>
                            <a:srgbClr val="000000"/>
                          </a:solidFill>
                          <a:effectLst/>
                          <a:latin typeface="Calibri"/>
                          <a:ea typeface="ＭＳ 明朝"/>
                          <a:cs typeface="Times New Roman"/>
                        </a:rPr>
                        <a:t>0.41</a:t>
                      </a:r>
                      <a:endParaRPr lang="en-US" sz="2400" dirty="0">
                        <a:effectLst/>
                        <a:latin typeface="Times New Roman"/>
                        <a:ea typeface="ＭＳ 明朝"/>
                        <a:cs typeface="Times New Roman"/>
                      </a:endParaRPr>
                    </a:p>
                  </a:txBody>
                  <a:tcPr marL="68580" marR="68580" marT="0" marB="0" anchor="ctr"/>
                </a:tc>
              </a:tr>
              <a:tr h="238502">
                <a:tc>
                  <a:txBody>
                    <a:bodyPr/>
                    <a:lstStyle/>
                    <a:p>
                      <a:pPr marL="0" marR="0" algn="ctr">
                        <a:spcBef>
                          <a:spcPts val="0"/>
                        </a:spcBef>
                        <a:spcAft>
                          <a:spcPts val="0"/>
                        </a:spcAft>
                      </a:pPr>
                      <a:r>
                        <a:rPr lang="en-US" sz="2400" dirty="0" smtClean="0">
                          <a:solidFill>
                            <a:srgbClr val="000000"/>
                          </a:solidFill>
                          <a:effectLst/>
                          <a:latin typeface="Calibri"/>
                          <a:ea typeface="ＭＳ 明朝"/>
                          <a:cs typeface="Times New Roman"/>
                        </a:rPr>
                        <a:t>T372M</a:t>
                      </a:r>
                      <a:endParaRPr lang="en-US" sz="2400" dirty="0">
                        <a:effectLst/>
                        <a:latin typeface="Times New Roman"/>
                        <a:ea typeface="ＭＳ 明朝"/>
                        <a:cs typeface="Times New Roman"/>
                      </a:endParaRPr>
                    </a:p>
                  </a:txBody>
                  <a:tcPr marL="68580" marR="68580" marT="0" marB="0" anchor="ctr"/>
                </a:tc>
                <a:tc>
                  <a:txBody>
                    <a:bodyPr/>
                    <a:lstStyle/>
                    <a:p>
                      <a:pPr algn="ctr"/>
                      <a:r>
                        <a:rPr lang="en-US" sz="2400" kern="1200" dirty="0" smtClean="0">
                          <a:solidFill>
                            <a:schemeClr val="dk1"/>
                          </a:solidFill>
                          <a:latin typeface="+mn-lt"/>
                          <a:ea typeface="+mn-ea"/>
                          <a:cs typeface="+mn-cs"/>
                        </a:rPr>
                        <a:t>0.00231</a:t>
                      </a:r>
                      <a:endParaRPr lang="en-US" sz="2400" dirty="0">
                        <a:effectLst/>
                        <a:latin typeface="Calibri"/>
                        <a:ea typeface="Calibri"/>
                      </a:endParaRPr>
                    </a:p>
                  </a:txBody>
                  <a:tcPr marL="68580" marR="68580" marT="0" marB="0" anchor="ctr"/>
                </a:tc>
                <a:tc>
                  <a:txBody>
                    <a:bodyPr/>
                    <a:lstStyle/>
                    <a:p>
                      <a:pPr algn="ctr"/>
                      <a:r>
                        <a:rPr lang="en-GB" sz="2400" dirty="0" smtClean="0">
                          <a:effectLst/>
                          <a:latin typeface="+mn-lt"/>
                          <a:ea typeface="+mn-ea"/>
                        </a:rPr>
                        <a:t>1</a:t>
                      </a:r>
                      <a:endParaRPr lang="en-US" sz="2400" dirty="0">
                        <a:effectLst/>
                        <a:latin typeface="Calibri"/>
                        <a:ea typeface="Calibri"/>
                      </a:endParaRPr>
                    </a:p>
                  </a:txBody>
                  <a:tcPr marL="68580" marR="68580" marT="0" marB="0" anchor="ctr"/>
                </a:tc>
                <a:tc>
                  <a:txBody>
                    <a:bodyPr/>
                    <a:lstStyle/>
                    <a:p>
                      <a:pPr algn="ctr"/>
                      <a:r>
                        <a:rPr lang="en-GB" sz="2400" baseline="0" dirty="0" smtClean="0">
                          <a:effectLst/>
                          <a:sym typeface="Wingdings"/>
                        </a:rPr>
                        <a:t>-</a:t>
                      </a:r>
                      <a:endParaRPr lang="en-US" sz="2400" dirty="0">
                        <a:effectLst/>
                        <a:latin typeface="+mn-lt"/>
                        <a:ea typeface="Calibri"/>
                      </a:endParaRPr>
                    </a:p>
                  </a:txBody>
                  <a:tcPr marL="68580" marR="68580" marT="0" marB="0" anchor="ctr"/>
                </a:tc>
                <a:tc>
                  <a:txBody>
                    <a:bodyPr/>
                    <a:lstStyle/>
                    <a:p>
                      <a:pPr marL="0" marR="0" algn="ctr">
                        <a:spcBef>
                          <a:spcPts val="0"/>
                        </a:spcBef>
                        <a:spcAft>
                          <a:spcPts val="0"/>
                        </a:spcAft>
                      </a:pPr>
                      <a:r>
                        <a:rPr lang="en-US" sz="2400" dirty="0" smtClean="0">
                          <a:solidFill>
                            <a:srgbClr val="000000"/>
                          </a:solidFill>
                          <a:effectLst/>
                          <a:latin typeface="Calibri"/>
                          <a:ea typeface="ＭＳ 明朝"/>
                          <a:cs typeface="Times New Roman"/>
                        </a:rPr>
                        <a:t>0.99</a:t>
                      </a:r>
                      <a:endParaRPr lang="en-US" sz="2400" dirty="0">
                        <a:effectLst/>
                        <a:latin typeface="Times New Roman"/>
                        <a:ea typeface="ＭＳ 明朝"/>
                        <a:cs typeface="Times New Roman"/>
                      </a:endParaRPr>
                    </a:p>
                  </a:txBody>
                  <a:tcPr marL="68580" marR="68580" marT="0" marB="0" anchor="ctr"/>
                </a:tc>
              </a:tr>
            </a:tbl>
          </a:graphicData>
        </a:graphic>
      </p:graphicFrame>
      <p:sp>
        <p:nvSpPr>
          <p:cNvPr id="2" name="Title 1"/>
          <p:cNvSpPr>
            <a:spLocks noGrp="1"/>
          </p:cNvSpPr>
          <p:nvPr>
            <p:ph type="title"/>
          </p:nvPr>
        </p:nvSpPr>
        <p:spPr>
          <a:xfrm>
            <a:off x="457200" y="44624"/>
            <a:ext cx="8229600" cy="1143000"/>
          </a:xfrm>
        </p:spPr>
        <p:txBody>
          <a:bodyPr>
            <a:noAutofit/>
          </a:bodyPr>
          <a:lstStyle/>
          <a:p>
            <a:r>
              <a:rPr lang="en-US" sz="4000" dirty="0" smtClean="0"/>
              <a:t>Rare coding variant in </a:t>
            </a:r>
            <a:r>
              <a:rPr lang="en-US" sz="4000" i="1" dirty="0" smtClean="0"/>
              <a:t>AKT2</a:t>
            </a:r>
            <a:r>
              <a:rPr lang="en-US" sz="4000" dirty="0" smtClean="0"/>
              <a:t> associated with insulin</a:t>
            </a:r>
            <a:endParaRPr lang="en-US" sz="4000" i="1" dirty="0"/>
          </a:p>
        </p:txBody>
      </p:sp>
      <p:sp>
        <p:nvSpPr>
          <p:cNvPr id="3" name="Content Placeholder 2"/>
          <p:cNvSpPr>
            <a:spLocks noGrp="1"/>
          </p:cNvSpPr>
          <p:nvPr>
            <p:ph idx="1"/>
          </p:nvPr>
        </p:nvSpPr>
        <p:spPr>
          <a:xfrm>
            <a:off x="107504" y="5589418"/>
            <a:ext cx="8856984" cy="1503363"/>
          </a:xfrm>
        </p:spPr>
        <p:txBody>
          <a:bodyPr>
            <a:normAutofit/>
          </a:bodyPr>
          <a:lstStyle/>
          <a:p>
            <a:r>
              <a:rPr lang="en-US" sz="2400" dirty="0" smtClean="0"/>
              <a:t>P50T main contributor to gene-level signal</a:t>
            </a:r>
            <a:endParaRPr lang="en-US" sz="2400" dirty="0"/>
          </a:p>
          <a:p>
            <a:r>
              <a:rPr lang="en-US" sz="2400" i="1" dirty="0" smtClean="0"/>
              <a:t>AKT2</a:t>
            </a:r>
            <a:r>
              <a:rPr lang="en-US" sz="2400" dirty="0" smtClean="0"/>
              <a:t> (</a:t>
            </a:r>
            <a:r>
              <a:rPr lang="en-US" sz="2400" dirty="0"/>
              <a:t>v-</a:t>
            </a:r>
            <a:r>
              <a:rPr lang="en-US" sz="2400" dirty="0" err="1"/>
              <a:t>akt</a:t>
            </a:r>
            <a:r>
              <a:rPr lang="en-US" sz="2400" dirty="0"/>
              <a:t> murine </a:t>
            </a:r>
            <a:r>
              <a:rPr lang="en-US" sz="2400" dirty="0" err="1"/>
              <a:t>thymoma</a:t>
            </a:r>
            <a:r>
              <a:rPr lang="en-US" sz="2400" dirty="0"/>
              <a:t> viral oncogene homolog </a:t>
            </a:r>
            <a:r>
              <a:rPr lang="en-US" sz="2400" dirty="0" smtClean="0"/>
              <a:t>2)</a:t>
            </a:r>
            <a:r>
              <a:rPr lang="en-US" sz="2400" i="1" dirty="0" smtClean="0"/>
              <a:t> </a:t>
            </a:r>
          </a:p>
          <a:p>
            <a:pPr lvl="1"/>
            <a:r>
              <a:rPr lang="en-US" sz="2000" dirty="0"/>
              <a:t>linked to </a:t>
            </a:r>
            <a:r>
              <a:rPr lang="en-SG" sz="2000" dirty="0"/>
              <a:t>insulin stimulated glucose metabolism in </a:t>
            </a:r>
            <a:r>
              <a:rPr lang="en-SG" sz="2000" dirty="0" smtClean="0"/>
              <a:t>skeletal muscle</a:t>
            </a:r>
            <a:endParaRPr lang="en-SG" sz="2000" dirty="0"/>
          </a:p>
          <a:p>
            <a:endParaRPr lang="en-US" sz="2400" dirty="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46</a:t>
            </a:fld>
            <a:endParaRPr lang="en-SG" dirty="0">
              <a:solidFill>
                <a:prstClr val="black"/>
              </a:solidFill>
            </a:endParaRPr>
          </a:p>
        </p:txBody>
      </p:sp>
    </p:spTree>
    <p:extLst>
      <p:ext uri="{BB962C8B-B14F-4D97-AF65-F5344CB8AC3E}">
        <p14:creationId xmlns:p14="http://schemas.microsoft.com/office/powerpoint/2010/main" xmlns="" val="2524282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1143000"/>
          </a:xfrm>
        </p:spPr>
        <p:txBody>
          <a:bodyPr>
            <a:noAutofit/>
          </a:bodyPr>
          <a:lstStyle/>
          <a:p>
            <a:r>
              <a:rPr lang="en-US" sz="4000" i="1" dirty="0"/>
              <a:t>AKT2</a:t>
            </a:r>
            <a:r>
              <a:rPr lang="en-US" sz="4000" dirty="0"/>
              <a:t> </a:t>
            </a:r>
            <a:r>
              <a:rPr lang="en-US" sz="4000" dirty="0" smtClean="0"/>
              <a:t>P50T (almost) unique to Finns </a:t>
            </a:r>
            <a:endParaRPr lang="en-US" sz="4000" dirty="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47</a:t>
            </a:fld>
            <a:endParaRPr lang="en-SG"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20703375"/>
              </p:ext>
            </p:extLst>
          </p:nvPr>
        </p:nvGraphicFramePr>
        <p:xfrm>
          <a:off x="107503" y="1196752"/>
          <a:ext cx="8856986" cy="3566140"/>
        </p:xfrm>
        <a:graphic>
          <a:graphicData uri="http://schemas.openxmlformats.org/drawingml/2006/table">
            <a:tbl>
              <a:tblPr firstRow="1" bandRow="1">
                <a:tableStyleId>{5C22544A-7EE6-4342-B048-85BDC9FD1C3A}</a:tableStyleId>
              </a:tblPr>
              <a:tblGrid>
                <a:gridCol w="2736305"/>
                <a:gridCol w="1656184"/>
                <a:gridCol w="1440160"/>
                <a:gridCol w="1307932"/>
                <a:gridCol w="1716405"/>
              </a:tblGrid>
              <a:tr h="953020">
                <a:tc>
                  <a:txBody>
                    <a:bodyPr/>
                    <a:lstStyle/>
                    <a:p>
                      <a:pPr algn="ctr"/>
                      <a:r>
                        <a:rPr lang="en-US" sz="2800" dirty="0" smtClean="0"/>
                        <a:t>Ancestry</a:t>
                      </a:r>
                      <a:endParaRPr lang="en-US" sz="2800" dirty="0"/>
                    </a:p>
                  </a:txBody>
                  <a:tcPr anchor="ctr"/>
                </a:tc>
                <a:tc gridSpan="3">
                  <a:txBody>
                    <a:bodyPr/>
                    <a:lstStyle/>
                    <a:p>
                      <a:pPr algn="ctr"/>
                      <a:r>
                        <a:rPr lang="en-US" sz="2800" dirty="0" smtClean="0"/>
                        <a:t>Genotype</a:t>
                      </a:r>
                      <a:r>
                        <a:rPr lang="en-US" sz="2800" baseline="0" dirty="0" smtClean="0"/>
                        <a:t> Counts </a:t>
                      </a:r>
                    </a:p>
                    <a:p>
                      <a:pPr algn="ctr"/>
                      <a:r>
                        <a:rPr lang="en-US" sz="2800" baseline="0" dirty="0" smtClean="0"/>
                        <a:t>(GG/GT/TT)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sz="2800" dirty="0" smtClean="0"/>
                        <a:t>MAF (%)</a:t>
                      </a:r>
                      <a:endParaRPr lang="en-US" sz="2800" dirty="0"/>
                    </a:p>
                  </a:txBody>
                  <a:tcPr anchor="ctr"/>
                </a:tc>
              </a:tr>
              <a:tr h="522624">
                <a:tc>
                  <a:txBody>
                    <a:bodyPr/>
                    <a:lstStyle/>
                    <a:p>
                      <a:r>
                        <a:rPr lang="en-US" sz="2800" dirty="0" smtClean="0"/>
                        <a:t>African American</a:t>
                      </a:r>
                      <a:endParaRPr lang="en-US" sz="2800" dirty="0"/>
                    </a:p>
                  </a:txBody>
                  <a:tcPr/>
                </a:tc>
                <a:tc>
                  <a:txBody>
                    <a:bodyPr/>
                    <a:lstStyle/>
                    <a:p>
                      <a:pPr algn="ctr"/>
                      <a:r>
                        <a:rPr lang="en-US" sz="2800" dirty="0" smtClean="0"/>
                        <a:t>2,074</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East</a:t>
                      </a:r>
                      <a:r>
                        <a:rPr lang="en-US" sz="2800" baseline="0" dirty="0" smtClean="0"/>
                        <a:t> </a:t>
                      </a:r>
                      <a:r>
                        <a:rPr lang="en-US" sz="2800" dirty="0" smtClean="0"/>
                        <a:t>Asian</a:t>
                      </a:r>
                      <a:endParaRPr lang="en-US" sz="2800" dirty="0"/>
                    </a:p>
                  </a:txBody>
                  <a:tcPr/>
                </a:tc>
                <a:tc>
                  <a:txBody>
                    <a:bodyPr/>
                    <a:lstStyle/>
                    <a:p>
                      <a:pPr algn="ctr"/>
                      <a:r>
                        <a:rPr lang="en-US" sz="2800" dirty="0" smtClean="0"/>
                        <a:t>2,165</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Hispanic</a:t>
                      </a:r>
                      <a:endParaRPr lang="en-US" sz="2800" dirty="0"/>
                    </a:p>
                  </a:txBody>
                  <a:tcPr/>
                </a:tc>
                <a:tc>
                  <a:txBody>
                    <a:bodyPr/>
                    <a:lstStyle/>
                    <a:p>
                      <a:pPr algn="ctr"/>
                      <a:r>
                        <a:rPr lang="en-US" sz="2800" dirty="0" smtClean="0"/>
                        <a:t>1,943</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South</a:t>
                      </a:r>
                      <a:r>
                        <a:rPr lang="en-US" sz="2800" baseline="0" dirty="0" smtClean="0"/>
                        <a:t> </a:t>
                      </a:r>
                      <a:r>
                        <a:rPr lang="en-US" sz="2800" dirty="0" smtClean="0"/>
                        <a:t>Asian</a:t>
                      </a:r>
                      <a:endParaRPr lang="en-US" sz="2800" dirty="0"/>
                    </a:p>
                  </a:txBody>
                  <a:tcPr/>
                </a:tc>
                <a:tc>
                  <a:txBody>
                    <a:bodyPr/>
                    <a:lstStyle/>
                    <a:p>
                      <a:pPr algn="ctr"/>
                      <a:r>
                        <a:rPr lang="en-US" sz="2800" dirty="0" smtClean="0"/>
                        <a:t>2,217</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Europeans</a:t>
                      </a:r>
                      <a:endParaRPr lang="en-US" sz="2800" dirty="0"/>
                    </a:p>
                  </a:txBody>
                  <a:tcPr/>
                </a:tc>
                <a:tc>
                  <a:txBody>
                    <a:bodyPr/>
                    <a:lstStyle/>
                    <a:p>
                      <a:pPr algn="ctr"/>
                      <a:r>
                        <a:rPr lang="en-US" sz="2800" dirty="0" smtClean="0"/>
                        <a:t>26,402</a:t>
                      </a:r>
                      <a:endParaRPr lang="en-US" sz="2800" dirty="0"/>
                    </a:p>
                  </a:txBody>
                  <a:tcPr/>
                </a:tc>
                <a:tc>
                  <a:txBody>
                    <a:bodyPr/>
                    <a:lstStyle/>
                    <a:p>
                      <a:pPr algn="ctr"/>
                      <a:r>
                        <a:rPr lang="en-US" sz="2800" dirty="0" smtClean="0"/>
                        <a:t>410</a:t>
                      </a:r>
                      <a:endParaRPr lang="en-US" sz="2800" dirty="0"/>
                    </a:p>
                  </a:txBody>
                  <a:tcPr/>
                </a:tc>
                <a:tc>
                  <a:txBody>
                    <a:bodyPr/>
                    <a:lstStyle/>
                    <a:p>
                      <a:pPr algn="ctr"/>
                      <a:r>
                        <a:rPr lang="en-US" sz="2800" dirty="0" smtClean="0"/>
                        <a:t>5</a:t>
                      </a:r>
                      <a:endParaRPr lang="en-US" sz="2800" dirty="0"/>
                    </a:p>
                  </a:txBody>
                  <a:tcPr/>
                </a:tc>
                <a:tc>
                  <a:txBody>
                    <a:bodyPr/>
                    <a:lstStyle/>
                    <a:p>
                      <a:pPr algn="ctr"/>
                      <a:r>
                        <a:rPr lang="en-US" sz="2800" dirty="0" smtClean="0"/>
                        <a:t>0.78</a:t>
                      </a:r>
                      <a:endParaRPr lang="en-US" sz="2800" dirty="0"/>
                    </a:p>
                  </a:txBody>
                  <a:tcPr/>
                </a:tc>
              </a:tr>
            </a:tbl>
          </a:graphicData>
        </a:graphic>
      </p:graphicFrame>
    </p:spTree>
    <p:extLst>
      <p:ext uri="{BB962C8B-B14F-4D97-AF65-F5344CB8AC3E}">
        <p14:creationId xmlns:p14="http://schemas.microsoft.com/office/powerpoint/2010/main" xmlns="" val="4231148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1143000"/>
          </a:xfrm>
        </p:spPr>
        <p:txBody>
          <a:bodyPr>
            <a:noAutofit/>
          </a:bodyPr>
          <a:lstStyle/>
          <a:p>
            <a:r>
              <a:rPr lang="en-US" sz="4000" i="1" dirty="0"/>
              <a:t>AKT2</a:t>
            </a:r>
            <a:r>
              <a:rPr lang="en-US" sz="4000" dirty="0"/>
              <a:t> </a:t>
            </a:r>
            <a:r>
              <a:rPr lang="en-US" sz="4000" dirty="0" smtClean="0"/>
              <a:t>P50T (almost) unique to Finns </a:t>
            </a:r>
            <a:endParaRPr lang="en-US" sz="4000" dirty="0"/>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48</a:t>
            </a:fld>
            <a:endParaRPr lang="en-SG"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77141080"/>
              </p:ext>
            </p:extLst>
          </p:nvPr>
        </p:nvGraphicFramePr>
        <p:xfrm>
          <a:off x="107503" y="1196752"/>
          <a:ext cx="8856986" cy="4611388"/>
        </p:xfrm>
        <a:graphic>
          <a:graphicData uri="http://schemas.openxmlformats.org/drawingml/2006/table">
            <a:tbl>
              <a:tblPr firstRow="1" bandRow="1">
                <a:tableStyleId>{5C22544A-7EE6-4342-B048-85BDC9FD1C3A}</a:tableStyleId>
              </a:tblPr>
              <a:tblGrid>
                <a:gridCol w="2736305"/>
                <a:gridCol w="1656184"/>
                <a:gridCol w="1440160"/>
                <a:gridCol w="1307932"/>
                <a:gridCol w="1716405"/>
              </a:tblGrid>
              <a:tr h="953020">
                <a:tc>
                  <a:txBody>
                    <a:bodyPr/>
                    <a:lstStyle/>
                    <a:p>
                      <a:pPr algn="ctr"/>
                      <a:r>
                        <a:rPr lang="en-US" sz="2800" dirty="0" smtClean="0"/>
                        <a:t>Ancestry</a:t>
                      </a:r>
                      <a:endParaRPr lang="en-US" sz="2800" dirty="0"/>
                    </a:p>
                  </a:txBody>
                  <a:tcPr anchor="ctr"/>
                </a:tc>
                <a:tc gridSpan="3">
                  <a:txBody>
                    <a:bodyPr/>
                    <a:lstStyle/>
                    <a:p>
                      <a:pPr algn="ctr"/>
                      <a:r>
                        <a:rPr lang="en-US" sz="2800" dirty="0" smtClean="0"/>
                        <a:t>Genotype</a:t>
                      </a:r>
                      <a:r>
                        <a:rPr lang="en-US" sz="2800" baseline="0" dirty="0" smtClean="0"/>
                        <a:t> Counts </a:t>
                      </a:r>
                    </a:p>
                    <a:p>
                      <a:pPr algn="ctr"/>
                      <a:r>
                        <a:rPr lang="en-US" sz="2800" baseline="0" dirty="0" smtClean="0"/>
                        <a:t>(GG/GT/TT)</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sz="2800" dirty="0" smtClean="0"/>
                        <a:t>MAF (%)</a:t>
                      </a:r>
                      <a:endParaRPr lang="en-US" sz="2800" dirty="0"/>
                    </a:p>
                  </a:txBody>
                  <a:tcPr anchor="ctr"/>
                </a:tc>
              </a:tr>
              <a:tr h="522624">
                <a:tc>
                  <a:txBody>
                    <a:bodyPr/>
                    <a:lstStyle/>
                    <a:p>
                      <a:r>
                        <a:rPr lang="en-US" sz="2800" dirty="0" smtClean="0"/>
                        <a:t>African American</a:t>
                      </a:r>
                      <a:endParaRPr lang="en-US" sz="2800" dirty="0"/>
                    </a:p>
                  </a:txBody>
                  <a:tcPr/>
                </a:tc>
                <a:tc>
                  <a:txBody>
                    <a:bodyPr/>
                    <a:lstStyle/>
                    <a:p>
                      <a:pPr algn="ctr"/>
                      <a:r>
                        <a:rPr lang="en-US" sz="2800" dirty="0" smtClean="0"/>
                        <a:t>2,074</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East</a:t>
                      </a:r>
                      <a:r>
                        <a:rPr lang="en-US" sz="2800" baseline="0" dirty="0" smtClean="0"/>
                        <a:t> </a:t>
                      </a:r>
                      <a:r>
                        <a:rPr lang="en-US" sz="2800" dirty="0" smtClean="0"/>
                        <a:t>Asian</a:t>
                      </a:r>
                      <a:endParaRPr lang="en-US" sz="2800" dirty="0"/>
                    </a:p>
                  </a:txBody>
                  <a:tcPr/>
                </a:tc>
                <a:tc>
                  <a:txBody>
                    <a:bodyPr/>
                    <a:lstStyle/>
                    <a:p>
                      <a:pPr algn="ctr"/>
                      <a:r>
                        <a:rPr lang="en-US" sz="2800" dirty="0" smtClean="0"/>
                        <a:t>2,165</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Hispanic</a:t>
                      </a:r>
                      <a:endParaRPr lang="en-US" sz="2800" dirty="0"/>
                    </a:p>
                  </a:txBody>
                  <a:tcPr/>
                </a:tc>
                <a:tc>
                  <a:txBody>
                    <a:bodyPr/>
                    <a:lstStyle/>
                    <a:p>
                      <a:pPr algn="ctr"/>
                      <a:r>
                        <a:rPr lang="en-US" sz="2800" dirty="0" smtClean="0"/>
                        <a:t>1,943</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South</a:t>
                      </a:r>
                      <a:r>
                        <a:rPr lang="en-US" sz="2800" baseline="0" dirty="0" smtClean="0"/>
                        <a:t> </a:t>
                      </a:r>
                      <a:r>
                        <a:rPr lang="en-US" sz="2800" dirty="0" smtClean="0"/>
                        <a:t>Asian</a:t>
                      </a:r>
                      <a:endParaRPr lang="en-US" sz="2800" dirty="0"/>
                    </a:p>
                  </a:txBody>
                  <a:tcPr/>
                </a:tc>
                <a:tc>
                  <a:txBody>
                    <a:bodyPr/>
                    <a:lstStyle/>
                    <a:p>
                      <a:pPr algn="ctr"/>
                      <a:r>
                        <a:rPr lang="en-US" sz="2800" dirty="0" smtClean="0"/>
                        <a:t>2,217</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522624">
                <a:tc>
                  <a:txBody>
                    <a:bodyPr/>
                    <a:lstStyle/>
                    <a:p>
                      <a:r>
                        <a:rPr lang="en-US" sz="2800" dirty="0" smtClean="0"/>
                        <a:t>Europeans</a:t>
                      </a:r>
                      <a:endParaRPr lang="en-US" sz="2800" dirty="0"/>
                    </a:p>
                  </a:txBody>
                  <a:tcPr/>
                </a:tc>
                <a:tc>
                  <a:txBody>
                    <a:bodyPr/>
                    <a:lstStyle/>
                    <a:p>
                      <a:pPr algn="ctr"/>
                      <a:r>
                        <a:rPr lang="en-US" sz="2800" dirty="0" smtClean="0"/>
                        <a:t>26,402</a:t>
                      </a:r>
                      <a:endParaRPr lang="en-US" sz="2800" dirty="0"/>
                    </a:p>
                  </a:txBody>
                  <a:tcPr/>
                </a:tc>
                <a:tc>
                  <a:txBody>
                    <a:bodyPr/>
                    <a:lstStyle/>
                    <a:p>
                      <a:pPr algn="ctr"/>
                      <a:r>
                        <a:rPr lang="en-US" sz="2800" dirty="0" smtClean="0"/>
                        <a:t>410</a:t>
                      </a:r>
                      <a:endParaRPr lang="en-US" sz="2800" dirty="0"/>
                    </a:p>
                  </a:txBody>
                  <a:tcPr/>
                </a:tc>
                <a:tc>
                  <a:txBody>
                    <a:bodyPr/>
                    <a:lstStyle/>
                    <a:p>
                      <a:pPr algn="ctr"/>
                      <a:r>
                        <a:rPr lang="en-US" sz="2800" dirty="0" smtClean="0"/>
                        <a:t>5</a:t>
                      </a:r>
                      <a:endParaRPr lang="en-US" sz="2800" dirty="0"/>
                    </a:p>
                  </a:txBody>
                  <a:tcPr/>
                </a:tc>
                <a:tc>
                  <a:txBody>
                    <a:bodyPr/>
                    <a:lstStyle/>
                    <a:p>
                      <a:pPr algn="ctr"/>
                      <a:r>
                        <a:rPr lang="en-US" sz="2800" dirty="0" smtClean="0"/>
                        <a:t>0.78</a:t>
                      </a:r>
                      <a:endParaRPr lang="en-US" sz="2800" dirty="0"/>
                    </a:p>
                  </a:txBody>
                  <a:tcPr/>
                </a:tc>
              </a:tr>
              <a:tr h="522624">
                <a:tc>
                  <a:txBody>
                    <a:bodyPr/>
                    <a:lstStyle/>
                    <a:p>
                      <a:r>
                        <a:rPr lang="en-US" sz="2800" dirty="0" smtClean="0">
                          <a:solidFill>
                            <a:srgbClr val="C0504D"/>
                          </a:solidFill>
                        </a:rPr>
                        <a:t>     Finns</a:t>
                      </a:r>
                      <a:endParaRPr lang="en-US" sz="2800" dirty="0">
                        <a:solidFill>
                          <a:srgbClr val="C0504D"/>
                        </a:solidFill>
                      </a:endParaRPr>
                    </a:p>
                  </a:txBody>
                  <a:tcPr/>
                </a:tc>
                <a:tc>
                  <a:txBody>
                    <a:bodyPr/>
                    <a:lstStyle/>
                    <a:p>
                      <a:pPr algn="ctr"/>
                      <a:r>
                        <a:rPr lang="en-US" sz="2800" dirty="0" smtClean="0">
                          <a:solidFill>
                            <a:srgbClr val="C0504D"/>
                          </a:solidFill>
                        </a:rPr>
                        <a:t>18,110</a:t>
                      </a:r>
                      <a:endParaRPr lang="en-US" sz="2800" dirty="0">
                        <a:solidFill>
                          <a:srgbClr val="C0504D"/>
                        </a:solidFill>
                      </a:endParaRPr>
                    </a:p>
                  </a:txBody>
                  <a:tcPr/>
                </a:tc>
                <a:tc>
                  <a:txBody>
                    <a:bodyPr/>
                    <a:lstStyle/>
                    <a:p>
                      <a:pPr algn="ctr"/>
                      <a:r>
                        <a:rPr lang="en-US" sz="2800" dirty="0" smtClean="0">
                          <a:solidFill>
                            <a:srgbClr val="C0504D"/>
                          </a:solidFill>
                        </a:rPr>
                        <a:t>403</a:t>
                      </a:r>
                      <a:endParaRPr lang="en-US" sz="2800" dirty="0">
                        <a:solidFill>
                          <a:srgbClr val="C0504D"/>
                        </a:solidFill>
                      </a:endParaRPr>
                    </a:p>
                  </a:txBody>
                  <a:tcPr/>
                </a:tc>
                <a:tc>
                  <a:txBody>
                    <a:bodyPr/>
                    <a:lstStyle/>
                    <a:p>
                      <a:pPr algn="ctr"/>
                      <a:r>
                        <a:rPr lang="en-US" sz="2800" dirty="0" smtClean="0">
                          <a:solidFill>
                            <a:srgbClr val="C0504D"/>
                          </a:solidFill>
                        </a:rPr>
                        <a:t>5</a:t>
                      </a:r>
                      <a:endParaRPr lang="en-US" sz="2800" dirty="0">
                        <a:solidFill>
                          <a:srgbClr val="C0504D"/>
                        </a:solidFill>
                      </a:endParaRPr>
                    </a:p>
                  </a:txBody>
                  <a:tcPr/>
                </a:tc>
                <a:tc>
                  <a:txBody>
                    <a:bodyPr/>
                    <a:lstStyle/>
                    <a:p>
                      <a:pPr algn="ctr"/>
                      <a:r>
                        <a:rPr lang="en-US" sz="2800" dirty="0" smtClean="0">
                          <a:solidFill>
                            <a:srgbClr val="C0504D"/>
                          </a:solidFill>
                        </a:rPr>
                        <a:t>1.12</a:t>
                      </a:r>
                      <a:endParaRPr lang="en-US" sz="2800" dirty="0">
                        <a:solidFill>
                          <a:srgbClr val="C0504D"/>
                        </a:solidFill>
                      </a:endParaRPr>
                    </a:p>
                  </a:txBody>
                  <a:tcPr/>
                </a:tc>
              </a:tr>
              <a:tr h="522624">
                <a:tc>
                  <a:txBody>
                    <a:bodyPr/>
                    <a:lstStyle/>
                    <a:p>
                      <a:r>
                        <a:rPr lang="en-US" sz="2800" dirty="0" smtClean="0">
                          <a:solidFill>
                            <a:srgbClr val="C0504D"/>
                          </a:solidFill>
                        </a:rPr>
                        <a:t>     Non-Finns</a:t>
                      </a:r>
                      <a:endParaRPr lang="en-US" sz="2800" dirty="0">
                        <a:solidFill>
                          <a:srgbClr val="C0504D"/>
                        </a:solidFill>
                      </a:endParaRPr>
                    </a:p>
                  </a:txBody>
                  <a:tcPr/>
                </a:tc>
                <a:tc>
                  <a:txBody>
                    <a:bodyPr/>
                    <a:lstStyle/>
                    <a:p>
                      <a:pPr algn="ctr"/>
                      <a:r>
                        <a:rPr lang="en-US" sz="2800" dirty="0" smtClean="0">
                          <a:solidFill>
                            <a:srgbClr val="C0504D"/>
                          </a:solidFill>
                        </a:rPr>
                        <a:t>8,292</a:t>
                      </a:r>
                      <a:endParaRPr lang="en-US" sz="2800" dirty="0">
                        <a:solidFill>
                          <a:srgbClr val="C0504D"/>
                        </a:solidFill>
                      </a:endParaRPr>
                    </a:p>
                  </a:txBody>
                  <a:tcPr/>
                </a:tc>
                <a:tc>
                  <a:txBody>
                    <a:bodyPr/>
                    <a:lstStyle/>
                    <a:p>
                      <a:pPr algn="ctr"/>
                      <a:r>
                        <a:rPr lang="en-US" sz="2800" dirty="0" smtClean="0">
                          <a:solidFill>
                            <a:srgbClr val="C0504D"/>
                          </a:solidFill>
                        </a:rPr>
                        <a:t>7</a:t>
                      </a:r>
                      <a:endParaRPr lang="en-US" sz="2800" dirty="0">
                        <a:solidFill>
                          <a:srgbClr val="C0504D"/>
                        </a:solidFill>
                      </a:endParaRPr>
                    </a:p>
                  </a:txBody>
                  <a:tcPr/>
                </a:tc>
                <a:tc>
                  <a:txBody>
                    <a:bodyPr/>
                    <a:lstStyle/>
                    <a:p>
                      <a:pPr algn="ctr"/>
                      <a:r>
                        <a:rPr lang="en-US" sz="2800" dirty="0" smtClean="0">
                          <a:solidFill>
                            <a:srgbClr val="C0504D"/>
                          </a:solidFill>
                        </a:rPr>
                        <a:t>0</a:t>
                      </a:r>
                      <a:endParaRPr lang="en-US" sz="2800" dirty="0">
                        <a:solidFill>
                          <a:srgbClr val="C0504D"/>
                        </a:solidFill>
                      </a:endParaRPr>
                    </a:p>
                  </a:txBody>
                  <a:tcPr/>
                </a:tc>
                <a:tc>
                  <a:txBody>
                    <a:bodyPr/>
                    <a:lstStyle/>
                    <a:p>
                      <a:pPr algn="ctr"/>
                      <a:r>
                        <a:rPr lang="en-US" sz="2800" dirty="0" smtClean="0">
                          <a:solidFill>
                            <a:srgbClr val="C0504D"/>
                          </a:solidFill>
                        </a:rPr>
                        <a:t>0.042</a:t>
                      </a:r>
                      <a:endParaRPr lang="en-US" sz="2800" dirty="0">
                        <a:solidFill>
                          <a:srgbClr val="C0504D"/>
                        </a:solidFill>
                      </a:endParaRPr>
                    </a:p>
                  </a:txBody>
                  <a:tcPr/>
                </a:tc>
              </a:tr>
            </a:tbl>
          </a:graphicData>
        </a:graphic>
      </p:graphicFrame>
    </p:spTree>
    <p:extLst>
      <p:ext uri="{BB962C8B-B14F-4D97-AF65-F5344CB8AC3E}">
        <p14:creationId xmlns:p14="http://schemas.microsoft.com/office/powerpoint/2010/main" xmlns="" val="2113286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668"/>
            <a:ext cx="8229600" cy="895076"/>
          </a:xfrm>
        </p:spPr>
        <p:txBody>
          <a:bodyPr>
            <a:noAutofit/>
          </a:bodyPr>
          <a:lstStyle/>
          <a:p>
            <a:r>
              <a:rPr lang="en-US" kern="0" dirty="0" smtClean="0">
                <a:latin typeface="Calibri" panose="020F0502020204030204" pitchFamily="34" charset="0"/>
              </a:rPr>
              <a:t>Replication of P50T association</a:t>
            </a:r>
            <a:br>
              <a:rPr lang="en-US" kern="0" dirty="0" smtClean="0">
                <a:latin typeface="Calibri" panose="020F0502020204030204" pitchFamily="34" charset="0"/>
              </a:rPr>
            </a:br>
            <a:r>
              <a:rPr lang="en-US" kern="0" dirty="0" smtClean="0">
                <a:latin typeface="Calibri" panose="020F0502020204030204" pitchFamily="34" charset="0"/>
              </a:rPr>
              <a:t>in additional Finnish studies  </a:t>
            </a:r>
            <a:endParaRPr lang="en-SG" kern="0" dirty="0">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E22A3947-63D6-46FD-8D05-B156BF223F16}" type="slidenum">
              <a:rPr lang="en-SG" smtClean="0">
                <a:solidFill>
                  <a:prstClr val="black"/>
                </a:solidFill>
              </a:rPr>
              <a:pPr/>
              <a:t>49</a:t>
            </a:fld>
            <a:endParaRPr lang="en-SG"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936686048"/>
              </p:ext>
            </p:extLst>
          </p:nvPr>
        </p:nvGraphicFramePr>
        <p:xfrm>
          <a:off x="251521" y="1340765"/>
          <a:ext cx="8708690" cy="4285002"/>
        </p:xfrm>
        <a:graphic>
          <a:graphicData uri="http://schemas.openxmlformats.org/drawingml/2006/table">
            <a:tbl>
              <a:tblPr firstRow="1" bandRow="1">
                <a:tableStyleId>{69CF1AB2-1976-4502-BF36-3FF5EA218861}</a:tableStyleId>
              </a:tblPr>
              <a:tblGrid>
                <a:gridCol w="1035841"/>
                <a:gridCol w="3179643"/>
                <a:gridCol w="2232253"/>
                <a:gridCol w="1077366"/>
                <a:gridCol w="1183587"/>
              </a:tblGrid>
              <a:tr h="341283">
                <a:tc>
                  <a:txBody>
                    <a:bodyPr/>
                    <a:lstStyle/>
                    <a:p>
                      <a:pPr algn="ctr" fontAlgn="ctr"/>
                      <a:r>
                        <a:rPr lang="en-US" sz="1800" b="1" i="0" u="none" strike="noStrike" dirty="0" smtClean="0">
                          <a:solidFill>
                            <a:schemeClr val="bg1"/>
                          </a:solidFill>
                          <a:effectLst/>
                          <a:latin typeface="+mn-lt"/>
                        </a:rPr>
                        <a:t>Stage</a:t>
                      </a:r>
                      <a:endParaRPr lang="en-US" sz="18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800" b="1" u="none" strike="noStrike" dirty="0" smtClean="0">
                          <a:solidFill>
                            <a:schemeClr val="bg1"/>
                          </a:solidFill>
                          <a:effectLst/>
                          <a:latin typeface="+mn-lt"/>
                        </a:rPr>
                        <a:t>Study</a:t>
                      </a:r>
                      <a:endParaRPr lang="en-US" sz="18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800" b="1" i="0" u="none" strike="noStrike" dirty="0" smtClean="0">
                          <a:solidFill>
                            <a:schemeClr val="bg1"/>
                          </a:solidFill>
                          <a:effectLst/>
                          <a:latin typeface="+mn-lt"/>
                        </a:rPr>
                        <a:t>Effect</a:t>
                      </a:r>
                      <a:endParaRPr lang="en-US" sz="18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800" b="1" u="none" strike="noStrike" dirty="0">
                          <a:solidFill>
                            <a:schemeClr val="bg1"/>
                          </a:solidFill>
                          <a:effectLst/>
                          <a:latin typeface="+mn-lt"/>
                        </a:rPr>
                        <a:t>N</a:t>
                      </a:r>
                      <a:endParaRPr lang="en-US" sz="18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800" b="1" i="0" u="none" strike="noStrike" dirty="0" smtClean="0">
                          <a:solidFill>
                            <a:schemeClr val="bg1"/>
                          </a:solidFill>
                          <a:effectLst/>
                          <a:latin typeface="+mn-lt"/>
                        </a:rPr>
                        <a:t>MAF</a:t>
                      </a:r>
                      <a:r>
                        <a:rPr lang="en-US" sz="1800" b="1" i="0" u="none" strike="noStrike" baseline="0" dirty="0" smtClean="0">
                          <a:solidFill>
                            <a:schemeClr val="bg1"/>
                          </a:solidFill>
                          <a:effectLst/>
                          <a:latin typeface="+mn-lt"/>
                        </a:rPr>
                        <a:t> (%)</a:t>
                      </a:r>
                      <a:endParaRPr lang="en-US" sz="18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03363">
                <a:tc rowSpan="9">
                  <a:txBody>
                    <a:bodyPr/>
                    <a:lstStyle/>
                    <a:p>
                      <a:pPr algn="ctr" fontAlgn="ctr"/>
                      <a:r>
                        <a:rPr lang="en-US" sz="1600" b="0" i="0" u="none" strike="noStrike" dirty="0" smtClean="0">
                          <a:solidFill>
                            <a:srgbClr val="000000"/>
                          </a:solidFill>
                          <a:effectLst/>
                          <a:latin typeface="+mn-lt"/>
                        </a:rPr>
                        <a:t>Discovery</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mn-lt"/>
                        </a:rPr>
                        <a:t>METSIM</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6,594</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1.2</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mn-lt"/>
                        </a:rPr>
                        <a:t>PPP</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4,491</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0.9</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FIN-D2D 2007</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2,107</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1.2</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err="1" smtClean="0">
                          <a:effectLst/>
                          <a:latin typeface="+mn-lt"/>
                        </a:rPr>
                        <a:t>Pivus</a:t>
                      </a:r>
                      <a:r>
                        <a:rPr lang="en-US" sz="1600" u="none" strike="noStrike" dirty="0" smtClean="0">
                          <a:effectLst/>
                          <a:latin typeface="+mn-lt"/>
                        </a:rPr>
                        <a:t>/</a:t>
                      </a:r>
                      <a:r>
                        <a:rPr lang="en-US" sz="1600" u="none" strike="noStrike" dirty="0" err="1" smtClean="0">
                          <a:effectLst/>
                          <a:latin typeface="+mn-lt"/>
                        </a:rPr>
                        <a:t>Ulsam</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1,851</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0.3</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mn-lt"/>
                        </a:rPr>
                        <a:t>FUSION</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1,342</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1.5</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smtClean="0">
                          <a:effectLst/>
                          <a:latin typeface="+mn-lt"/>
                        </a:rPr>
                        <a:t>DR’S</a:t>
                      </a:r>
                      <a:r>
                        <a:rPr lang="en-US" sz="1600" u="none" strike="noStrike" baseline="0" dirty="0" smtClean="0">
                          <a:effectLst/>
                          <a:latin typeface="+mn-lt"/>
                        </a:rPr>
                        <a:t> </a:t>
                      </a:r>
                      <a:r>
                        <a:rPr lang="en-US" sz="1600" u="none" strike="noStrike" dirty="0" smtClean="0">
                          <a:effectLst/>
                          <a:latin typeface="+mn-lt"/>
                        </a:rPr>
                        <a:t>EXTRA</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a:effectLst/>
                          <a:latin typeface="+mn-lt"/>
                        </a:rPr>
                        <a:t>657</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0.8</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b"/>
                      <a:endParaRPr lang="en-US" sz="16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mn-lt"/>
                        </a:rPr>
                        <a:t>FINRISK 2007</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a:effectLst/>
                          <a:latin typeface="+mn-lt"/>
                        </a:rPr>
                        <a:t>548</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mn-lt"/>
                        </a:rPr>
                        <a:t>DPS</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a:effectLst/>
                          <a:latin typeface="+mn-lt"/>
                        </a:rPr>
                        <a:t>306</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2.3</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err="1" smtClean="0">
                          <a:effectLst/>
                          <a:latin typeface="+mn-lt"/>
                        </a:rPr>
                        <a:t>Exome</a:t>
                      </a:r>
                      <a:r>
                        <a:rPr lang="en-US" sz="1600" u="none" strike="noStrike" baseline="0" dirty="0" err="1" smtClean="0">
                          <a:effectLst/>
                          <a:latin typeface="+mn-lt"/>
                        </a:rPr>
                        <a:t>s</a:t>
                      </a:r>
                      <a:r>
                        <a:rPr lang="en-US" sz="1600" u="none" strike="noStrike" baseline="0" dirty="0" smtClean="0">
                          <a:effectLst/>
                          <a:latin typeface="+mn-lt"/>
                        </a:rPr>
                        <a:t> (Europeans)</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1,673</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smtClean="0">
                          <a:effectLst/>
                          <a:latin typeface="+mn-lt"/>
                        </a:rPr>
                        <a:t>0.7</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363">
                <a:tc rowSpan="4">
                  <a:txBody>
                    <a:bodyPr/>
                    <a:lstStyle/>
                    <a:p>
                      <a:pPr algn="ctr" fontAlgn="ctr"/>
                      <a:r>
                        <a:rPr lang="en-US" sz="1600" b="0" i="0" u="none" strike="noStrike" dirty="0" smtClean="0">
                          <a:solidFill>
                            <a:srgbClr val="000000"/>
                          </a:solidFill>
                          <a:effectLst/>
                          <a:latin typeface="+mn-lt"/>
                        </a:rPr>
                        <a:t>Replication</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600" u="none" strike="noStrike" dirty="0" smtClean="0">
                          <a:effectLst/>
                          <a:latin typeface="+mn-lt"/>
                        </a:rPr>
                        <a:t>Young</a:t>
                      </a:r>
                      <a:r>
                        <a:rPr lang="en-US" sz="1600" u="none" strike="noStrike" baseline="0" dirty="0" smtClean="0">
                          <a:effectLst/>
                          <a:latin typeface="+mn-lt"/>
                        </a:rPr>
                        <a:t> Finns Study</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u="none" strike="noStrike" dirty="0" smtClean="0">
                          <a:effectLst/>
                          <a:latin typeface="+mn-lt"/>
                        </a:rPr>
                        <a:t>1,958</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u="none" strike="noStrike" dirty="0" smtClean="0">
                          <a:effectLst/>
                          <a:latin typeface="+mn-lt"/>
                        </a:rPr>
                        <a:t>1.3</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1600" u="none" strike="noStrike" dirty="0" err="1" smtClean="0">
                          <a:effectLst/>
                          <a:latin typeface="+mn-lt"/>
                        </a:rPr>
                        <a:t>GenMets</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600" u="none" strike="noStrike" dirty="0" smtClean="0">
                          <a:effectLst/>
                          <a:latin typeface="+mn-lt"/>
                        </a:rPr>
                        <a:t>1,894</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600" u="none" strike="noStrike" dirty="0" smtClean="0">
                          <a:effectLst/>
                          <a:latin typeface="+mn-lt"/>
                        </a:rPr>
                        <a:t>1.0</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1DE"/>
                    </a:solidFill>
                  </a:tcPr>
                </a:tc>
                <a:tc>
                  <a:txBody>
                    <a:bodyPr/>
                    <a:lstStyle/>
                    <a:p>
                      <a:pPr algn="ctr" fontAlgn="ctr"/>
                      <a:r>
                        <a:rPr lang="en-US" sz="1600" u="none" strike="noStrike" dirty="0" smtClean="0">
                          <a:effectLst/>
                          <a:latin typeface="+mn-lt"/>
                        </a:rPr>
                        <a:t>Helsinki</a:t>
                      </a:r>
                      <a:r>
                        <a:rPr lang="en-US" sz="1600" u="none" strike="noStrike" baseline="0" dirty="0" smtClean="0">
                          <a:effectLst/>
                          <a:latin typeface="+mn-lt"/>
                        </a:rPr>
                        <a:t> Birth Cohort Study (HBCS)</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u="none" strike="noStrike" dirty="0" smtClean="0">
                          <a:effectLst/>
                          <a:latin typeface="+mn-lt"/>
                        </a:rPr>
                        <a:t>1,611</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u="none" strike="noStrike" dirty="0" smtClean="0">
                          <a:effectLst/>
                          <a:latin typeface="+mn-lt"/>
                        </a:rPr>
                        <a:t>0.9</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303363">
                <a:tc vMerge="1">
                  <a:txBody>
                    <a:bodyPr/>
                    <a:lstStyle/>
                    <a:p>
                      <a:pPr algn="l" fontAlgn="ctr"/>
                      <a:endParaRPr lang="en-US" sz="1600" b="0" i="0" u="none" strike="noStrike"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ctr"/>
                      <a:r>
                        <a:rPr lang="en-US" sz="1600" u="none" strike="noStrike" dirty="0">
                          <a:effectLst/>
                          <a:latin typeface="+mn-lt"/>
                        </a:rPr>
                        <a:t>FINRISK 1997 &amp; 2002</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600" u="none" strike="noStrike" dirty="0" smtClean="0">
                          <a:effectLst/>
                          <a:latin typeface="+mn-lt"/>
                        </a:rPr>
                        <a:t>370</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600" u="none" strike="noStrike" dirty="0" smtClean="0">
                          <a:effectLst/>
                          <a:latin typeface="+mn-lt"/>
                        </a:rPr>
                        <a:t>1.0</a:t>
                      </a:r>
                      <a:endParaRPr lang="en-US" sz="1600" b="0" i="0" u="none" strike="noStrike"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r>
            </a:tbl>
          </a:graphicData>
        </a:graphic>
      </p:graphicFrame>
      <p:pic>
        <p:nvPicPr>
          <p:cNvPr id="14" name="Content Placeholder 4" descr="akt2_results_forest_plot.pdf"/>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37336" t="27036" r="37812" b="15982"/>
          <a:stretch/>
        </p:blipFill>
        <p:spPr>
          <a:xfrm>
            <a:off x="3253776" y="1556792"/>
            <a:ext cx="3801386" cy="6051350"/>
          </a:xfrm>
        </p:spPr>
      </p:pic>
      <p:sp>
        <p:nvSpPr>
          <p:cNvPr id="6" name="Rectangle 5"/>
          <p:cNvSpPr/>
          <p:nvPr/>
        </p:nvSpPr>
        <p:spPr>
          <a:xfrm>
            <a:off x="3203870" y="5767902"/>
            <a:ext cx="3688019" cy="16937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17" name="Content Placeholder 4" descr="akt2_results_forest_plot.pdf"/>
          <p:cNvPicPr>
            <a:picLocks noChangeAspect="1"/>
          </p:cNvPicPr>
          <p:nvPr/>
        </p:nvPicPr>
        <p:blipFill rotWithShape="1">
          <a:blip r:embed="rId3" cstate="print">
            <a:extLst>
              <a:ext uri="{28A0092B-C50C-407E-A947-70E740481C1C}">
                <a14:useLocalDpi xmlns:a14="http://schemas.microsoft.com/office/drawing/2010/main" xmlns="" val="0"/>
              </a:ext>
            </a:extLst>
          </a:blip>
          <a:srcRect l="37336" t="77090" r="37812" b="15982"/>
          <a:stretch/>
        </p:blipFill>
        <p:spPr>
          <a:xfrm>
            <a:off x="3611920" y="6165482"/>
            <a:ext cx="3117407" cy="603359"/>
          </a:xfrm>
          <a:prstGeom prst="rect">
            <a:avLst/>
          </a:prstGeom>
        </p:spPr>
      </p:pic>
      <p:sp>
        <p:nvSpPr>
          <p:cNvPr id="11" name="TextBox 10"/>
          <p:cNvSpPr txBox="1"/>
          <p:nvPr/>
        </p:nvSpPr>
        <p:spPr>
          <a:xfrm>
            <a:off x="6588224" y="5639717"/>
            <a:ext cx="2393150" cy="400110"/>
          </a:xfrm>
          <a:prstGeom prst="rect">
            <a:avLst/>
          </a:prstGeom>
          <a:noFill/>
        </p:spPr>
        <p:txBody>
          <a:bodyPr wrap="square" rtlCol="0">
            <a:spAutoFit/>
          </a:bodyPr>
          <a:lstStyle/>
          <a:p>
            <a:pPr defTabSz="457200" fontAlgn="auto">
              <a:spcBef>
                <a:spcPts val="0"/>
              </a:spcBef>
              <a:spcAft>
                <a:spcPts val="0"/>
              </a:spcAft>
            </a:pPr>
            <a:r>
              <a:rPr lang="en-US" sz="2000" i="1" dirty="0" err="1" smtClean="0">
                <a:solidFill>
                  <a:prstClr val="black"/>
                </a:solidFill>
                <a:latin typeface="Calibri"/>
                <a:cs typeface="+mn-cs"/>
              </a:rPr>
              <a:t>P</a:t>
            </a:r>
            <a:r>
              <a:rPr lang="en-US" sz="2000" baseline="-25000" dirty="0" err="1" smtClean="0">
                <a:solidFill>
                  <a:prstClr val="black"/>
                </a:solidFill>
                <a:latin typeface="Calibri"/>
                <a:cs typeface="+mn-cs"/>
              </a:rPr>
              <a:t>combined</a:t>
            </a:r>
            <a:r>
              <a:rPr lang="en-US" sz="2000" dirty="0" smtClean="0">
                <a:solidFill>
                  <a:prstClr val="black"/>
                </a:solidFill>
                <a:latin typeface="Calibri"/>
                <a:cs typeface="+mn-cs"/>
              </a:rPr>
              <a:t> = 1 </a:t>
            </a:r>
            <a:r>
              <a:rPr lang="fr-FR" sz="2000" dirty="0" smtClean="0">
                <a:solidFill>
                  <a:prstClr val="black"/>
                </a:solidFill>
                <a:latin typeface="Calibri"/>
                <a:cs typeface="+mn-cs"/>
              </a:rPr>
              <a:t>x 10</a:t>
            </a:r>
            <a:r>
              <a:rPr lang="fr-FR" sz="2000" baseline="30000" dirty="0" smtClean="0">
                <a:solidFill>
                  <a:prstClr val="black"/>
                </a:solidFill>
                <a:latin typeface="Calibri"/>
                <a:cs typeface="+mn-cs"/>
              </a:rPr>
              <a:t>-­9</a:t>
            </a:r>
            <a:endParaRPr lang="fr-FR" sz="2000" dirty="0">
              <a:solidFill>
                <a:prstClr val="black"/>
              </a:solidFill>
              <a:latin typeface="Calibri"/>
              <a:cs typeface="+mn-cs"/>
            </a:endParaRPr>
          </a:p>
        </p:txBody>
      </p:sp>
      <p:sp>
        <p:nvSpPr>
          <p:cNvPr id="12" name="TextBox 11"/>
          <p:cNvSpPr txBox="1"/>
          <p:nvPr/>
        </p:nvSpPr>
        <p:spPr>
          <a:xfrm>
            <a:off x="539557" y="5542506"/>
            <a:ext cx="4238615" cy="830997"/>
          </a:xfrm>
          <a:prstGeom prst="rect">
            <a:avLst/>
          </a:prstGeom>
          <a:noFill/>
        </p:spPr>
        <p:txBody>
          <a:bodyPr wrap="square" rtlCol="0">
            <a:spAutoFit/>
          </a:bodyPr>
          <a:lstStyle/>
          <a:p>
            <a:pPr defTabSz="457200" fontAlgn="auto">
              <a:spcBef>
                <a:spcPts val="0"/>
              </a:spcBef>
              <a:spcAft>
                <a:spcPts val="0"/>
              </a:spcAft>
            </a:pPr>
            <a:r>
              <a:rPr lang="en-US" sz="1600" b="1" dirty="0" smtClean="0">
                <a:solidFill>
                  <a:prstClr val="black"/>
                </a:solidFill>
                <a:latin typeface="Calibri"/>
                <a:cs typeface="+mn-cs"/>
              </a:rPr>
              <a:t>					   Beta [95% CI]</a:t>
            </a:r>
          </a:p>
          <a:p>
            <a:pPr defTabSz="457200" fontAlgn="auto">
              <a:spcBef>
                <a:spcPts val="0"/>
              </a:spcBef>
              <a:spcAft>
                <a:spcPts val="0"/>
              </a:spcAft>
            </a:pPr>
            <a:r>
              <a:rPr lang="en-US" sz="1600" b="1" dirty="0" smtClean="0">
                <a:solidFill>
                  <a:prstClr val="black"/>
                </a:solidFill>
                <a:latin typeface="Calibri"/>
                <a:cs typeface="+mn-cs"/>
              </a:rPr>
              <a:t>Fixed Effect Model		0.28 [0.19; 0.37]	</a:t>
            </a:r>
          </a:p>
        </p:txBody>
      </p:sp>
    </p:spTree>
    <p:extLst>
      <p:ext uri="{BB962C8B-B14F-4D97-AF65-F5344CB8AC3E}">
        <p14:creationId xmlns:p14="http://schemas.microsoft.com/office/powerpoint/2010/main" xmlns="" val="98635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ACD6927-3E1E-4D54-AADD-575A40E9D36F}" type="slidenum">
              <a:rPr lang="en-US" altLang="en-US">
                <a:solidFill>
                  <a:schemeClr val="bg1">
                    <a:lumMod val="50000"/>
                  </a:schemeClr>
                </a:solidFill>
              </a:rPr>
              <a:pPr>
                <a:defRPr/>
              </a:pPr>
              <a:t>5</a:t>
            </a:fld>
            <a:endParaRPr lang="en-US" altLang="en-US" dirty="0">
              <a:solidFill>
                <a:schemeClr val="bg1">
                  <a:lumMod val="50000"/>
                </a:schemeClr>
              </a:solidFill>
            </a:endParaRPr>
          </a:p>
        </p:txBody>
      </p:sp>
      <p:sp>
        <p:nvSpPr>
          <p:cNvPr id="11267" name="Rectangle 2"/>
          <p:cNvSpPr>
            <a:spLocks noGrp="1" noChangeArrowheads="1"/>
          </p:cNvSpPr>
          <p:nvPr>
            <p:ph type="title"/>
          </p:nvPr>
        </p:nvSpPr>
        <p:spPr>
          <a:xfrm>
            <a:off x="685830" y="173070"/>
            <a:ext cx="7577667" cy="943036"/>
          </a:xfrm>
        </p:spPr>
        <p:txBody>
          <a:bodyPr/>
          <a:lstStyle/>
          <a:p>
            <a:pPr eaLnBrk="1" hangingPunct="1"/>
            <a:r>
              <a:rPr lang="en-US" b="1" dirty="0" smtClean="0">
                <a:solidFill>
                  <a:srgbClr val="4F81BD"/>
                </a:solidFill>
                <a:latin typeface="Calibri" panose="020F0502020204030204" pitchFamily="34" charset="0"/>
                <a:cs typeface="Arial" pitchFamily="34" charset="0"/>
              </a:rPr>
              <a:t>Outline of </a:t>
            </a:r>
            <a:r>
              <a:rPr lang="en-US" b="1" dirty="0">
                <a:solidFill>
                  <a:srgbClr val="4F81BD"/>
                </a:solidFill>
                <a:latin typeface="Calibri" panose="020F0502020204030204" pitchFamily="34" charset="0"/>
                <a:cs typeface="Arial" pitchFamily="34" charset="0"/>
              </a:rPr>
              <a:t>p</a:t>
            </a:r>
            <a:r>
              <a:rPr lang="en-US" b="1" dirty="0" smtClean="0">
                <a:solidFill>
                  <a:srgbClr val="4F81BD"/>
                </a:solidFill>
                <a:latin typeface="Calibri" panose="020F0502020204030204" pitchFamily="34" charset="0"/>
                <a:cs typeface="Arial" pitchFamily="34" charset="0"/>
              </a:rPr>
              <a:t>resentation</a:t>
            </a:r>
            <a:endParaRPr lang="en-US" dirty="0" smtClean="0">
              <a:solidFill>
                <a:srgbClr val="4F81BD"/>
              </a:solidFill>
              <a:latin typeface="Calibri" panose="020F0502020204030204" pitchFamily="34" charset="0"/>
            </a:endParaRPr>
          </a:p>
        </p:txBody>
      </p:sp>
      <p:sp>
        <p:nvSpPr>
          <p:cNvPr id="11268" name="Rectangle 3"/>
          <p:cNvSpPr>
            <a:spLocks noGrp="1" noChangeArrowheads="1"/>
          </p:cNvSpPr>
          <p:nvPr>
            <p:ph type="body" idx="1"/>
          </p:nvPr>
        </p:nvSpPr>
        <p:spPr>
          <a:xfrm>
            <a:off x="261257" y="1277473"/>
            <a:ext cx="8718248" cy="5331297"/>
          </a:xfrm>
        </p:spPr>
        <p:txBody>
          <a:bodyPr/>
          <a:lstStyle/>
          <a:p>
            <a:pPr eaLnBrk="1" hangingPunct="1">
              <a:spcBef>
                <a:spcPts val="4200"/>
              </a:spcBef>
            </a:pPr>
            <a:r>
              <a:rPr lang="en-US" sz="3500" dirty="0" smtClean="0">
                <a:solidFill>
                  <a:srgbClr val="000000"/>
                </a:solidFill>
                <a:latin typeface="Calibri" panose="020F0502020204030204" pitchFamily="34" charset="0"/>
              </a:rPr>
              <a:t>FUSION study of T2D</a:t>
            </a:r>
          </a:p>
          <a:p>
            <a:pPr eaLnBrk="1" hangingPunct="1">
              <a:spcBef>
                <a:spcPts val="4200"/>
              </a:spcBef>
            </a:pPr>
            <a:r>
              <a:rPr lang="en-US" sz="3500" dirty="0" smtClean="0">
                <a:solidFill>
                  <a:srgbClr val="000000"/>
                </a:solidFill>
                <a:latin typeface="Calibri" panose="020F0502020204030204" pitchFamily="34" charset="0"/>
              </a:rPr>
              <a:t>GWAS and GWAS meta-analyses of T2D</a:t>
            </a:r>
          </a:p>
          <a:p>
            <a:pPr eaLnBrk="1" hangingPunct="1">
              <a:spcBef>
                <a:spcPts val="4200"/>
              </a:spcBef>
            </a:pPr>
            <a:r>
              <a:rPr lang="en-US" sz="3500" dirty="0" smtClean="0">
                <a:solidFill>
                  <a:srgbClr val="000000"/>
                </a:solidFill>
                <a:latin typeface="Calibri" panose="020F0502020204030204" pitchFamily="34" charset="0"/>
              </a:rPr>
              <a:t>T2D association studies with custom genotyping chips:  </a:t>
            </a:r>
            <a:r>
              <a:rPr lang="en-US" sz="3500" dirty="0" err="1" smtClean="0">
                <a:solidFill>
                  <a:srgbClr val="000000"/>
                </a:solidFill>
                <a:latin typeface="Calibri" panose="020F0502020204030204" pitchFamily="34" charset="0"/>
              </a:rPr>
              <a:t>metabochip</a:t>
            </a:r>
            <a:r>
              <a:rPr lang="en-US" sz="3500" dirty="0" smtClean="0">
                <a:solidFill>
                  <a:srgbClr val="000000"/>
                </a:solidFill>
                <a:latin typeface="Calibri" panose="020F0502020204030204" pitchFamily="34" charset="0"/>
              </a:rPr>
              <a:t>, </a:t>
            </a:r>
            <a:r>
              <a:rPr lang="en-US" sz="3500" dirty="0" err="1" smtClean="0">
                <a:solidFill>
                  <a:srgbClr val="000000"/>
                </a:solidFill>
                <a:latin typeface="Calibri" panose="020F0502020204030204" pitchFamily="34" charset="0"/>
              </a:rPr>
              <a:t>exome</a:t>
            </a:r>
            <a:r>
              <a:rPr lang="en-US" sz="3500" dirty="0" smtClean="0">
                <a:solidFill>
                  <a:srgbClr val="000000"/>
                </a:solidFill>
                <a:latin typeface="Calibri" panose="020F0502020204030204" pitchFamily="34" charset="0"/>
              </a:rPr>
              <a:t> chip</a:t>
            </a:r>
          </a:p>
          <a:p>
            <a:pPr eaLnBrk="1" hangingPunct="1">
              <a:spcBef>
                <a:spcPts val="4200"/>
              </a:spcBef>
            </a:pPr>
            <a:r>
              <a:rPr lang="en-US" sz="3500" dirty="0" smtClean="0">
                <a:solidFill>
                  <a:srgbClr val="000000"/>
                </a:solidFill>
                <a:latin typeface="Calibri" panose="020F0502020204030204" pitchFamily="34" charset="0"/>
              </a:rPr>
              <a:t>T2D </a:t>
            </a:r>
            <a:r>
              <a:rPr lang="en-US" sz="3500" dirty="0" err="1" smtClean="0">
                <a:solidFill>
                  <a:srgbClr val="000000"/>
                </a:solidFill>
                <a:latin typeface="Calibri" panose="020F0502020204030204" pitchFamily="34" charset="0"/>
              </a:rPr>
              <a:t>exome</a:t>
            </a:r>
            <a:r>
              <a:rPr lang="en-US" sz="3500" dirty="0" smtClean="0">
                <a:solidFill>
                  <a:srgbClr val="000000"/>
                </a:solidFill>
                <a:latin typeface="Calibri" panose="020F0502020204030204" pitchFamily="34" charset="0"/>
              </a:rPr>
              <a:t>- and genome-wide sequencing studies</a:t>
            </a:r>
          </a:p>
        </p:txBody>
      </p:sp>
    </p:spTree>
    <p:extLst>
      <p:ext uri="{BB962C8B-B14F-4D97-AF65-F5344CB8AC3E}">
        <p14:creationId xmlns:p14="http://schemas.microsoft.com/office/powerpoint/2010/main" xmlns="" val="1069186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E5E8231-D966-4FFB-B08B-FD3409345B12}" type="slidenum">
              <a:rPr lang="en-US" altLang="en-US" smtClean="0"/>
              <a:pPr>
                <a:defRPr/>
              </a:pPr>
              <a:t>50</a:t>
            </a:fld>
            <a:endParaRPr lang="en-US" altLang="en-US"/>
          </a:p>
        </p:txBody>
      </p:sp>
      <p:sp>
        <p:nvSpPr>
          <p:cNvPr id="3" name="Rectangle 2"/>
          <p:cNvSpPr txBox="1">
            <a:spLocks noChangeArrowheads="1"/>
          </p:cNvSpPr>
          <p:nvPr/>
        </p:nvSpPr>
        <p:spPr bwMode="auto">
          <a:xfrm>
            <a:off x="457200" y="111124"/>
            <a:ext cx="8229600" cy="909956"/>
          </a:xfrm>
          <a:prstGeom prst="rect">
            <a:avLst/>
          </a:prstGeom>
          <a:noFill/>
          <a:ln w="9525">
            <a:noFill/>
            <a:miter lim="800000"/>
            <a:headEnd/>
            <a:tailEnd/>
          </a:ln>
        </p:spPr>
        <p:txBody>
          <a:bodyPr anchor="ctr"/>
          <a:lstStyle/>
          <a:p>
            <a:pPr algn="ctr" eaLnBrk="1" hangingPunct="1">
              <a:defRPr/>
            </a:pPr>
            <a:r>
              <a:rPr lang="en-US" sz="4400" b="1" kern="0" dirty="0" smtClean="0">
                <a:solidFill>
                  <a:schemeClr val="accent1"/>
                </a:solidFill>
                <a:latin typeface="+mj-lt"/>
                <a:ea typeface="+mj-ea"/>
                <a:cs typeface="+mj-cs"/>
              </a:rPr>
              <a:t>Comments:  </a:t>
            </a:r>
            <a:r>
              <a:rPr lang="en-US" sz="4400" b="1" i="1" kern="0" dirty="0" smtClean="0">
                <a:solidFill>
                  <a:schemeClr val="accent1"/>
                </a:solidFill>
                <a:latin typeface="+mj-lt"/>
                <a:ea typeface="+mj-ea"/>
                <a:cs typeface="+mj-cs"/>
              </a:rPr>
              <a:t>AKT2</a:t>
            </a:r>
            <a:endParaRPr lang="en-US" sz="4400" b="1" i="1" kern="0" dirty="0">
              <a:solidFill>
                <a:schemeClr val="accent1"/>
              </a:solidFill>
              <a:latin typeface="+mj-lt"/>
              <a:ea typeface="+mj-ea"/>
              <a:cs typeface="+mj-cs"/>
            </a:endParaRPr>
          </a:p>
        </p:txBody>
      </p:sp>
      <p:sp>
        <p:nvSpPr>
          <p:cNvPr id="4" name="Rectangle 3"/>
          <p:cNvSpPr txBox="1">
            <a:spLocks noChangeArrowheads="1"/>
          </p:cNvSpPr>
          <p:nvPr/>
        </p:nvSpPr>
        <p:spPr bwMode="auto">
          <a:xfrm>
            <a:off x="165101" y="1196752"/>
            <a:ext cx="8863188" cy="5616624"/>
          </a:xfrm>
          <a:prstGeom prst="rect">
            <a:avLst/>
          </a:prstGeom>
          <a:noFill/>
          <a:ln w="9525">
            <a:noFill/>
            <a:miter lim="800000"/>
            <a:headEnd/>
            <a:tailEnd/>
          </a:ln>
        </p:spPr>
        <p:txBody>
          <a:bodyPr/>
          <a:lstStyle/>
          <a:p>
            <a:pPr marL="342900" indent="-342900">
              <a:spcBef>
                <a:spcPts val="2400"/>
              </a:spcBef>
              <a:buFontTx/>
              <a:buChar char="•"/>
              <a:defRPr/>
            </a:pPr>
            <a:r>
              <a:rPr lang="en-US" sz="3200" dirty="0">
                <a:latin typeface="+mn-lt"/>
              </a:rPr>
              <a:t>Rare </a:t>
            </a:r>
            <a:r>
              <a:rPr lang="en-US" sz="3200" i="1" dirty="0">
                <a:latin typeface="+mn-lt"/>
              </a:rPr>
              <a:t>AKT2</a:t>
            </a:r>
            <a:r>
              <a:rPr lang="en-US" sz="3200" dirty="0">
                <a:latin typeface="+mn-lt"/>
              </a:rPr>
              <a:t> mutations cause monogenic disorders of insulin signaling</a:t>
            </a:r>
          </a:p>
          <a:p>
            <a:pPr marL="342900" indent="-342900">
              <a:spcBef>
                <a:spcPts val="2400"/>
              </a:spcBef>
              <a:buFontTx/>
              <a:buChar char="•"/>
              <a:defRPr/>
            </a:pPr>
            <a:r>
              <a:rPr lang="en-US" sz="3200" dirty="0" smtClean="0">
                <a:latin typeface="+mn-lt"/>
              </a:rPr>
              <a:t>P50T nearly </a:t>
            </a:r>
            <a:r>
              <a:rPr lang="en-US" sz="3200" dirty="0">
                <a:latin typeface="+mn-lt"/>
              </a:rPr>
              <a:t>Finland-specific</a:t>
            </a:r>
          </a:p>
          <a:p>
            <a:pPr marL="342900" indent="-342900">
              <a:spcBef>
                <a:spcPts val="2400"/>
              </a:spcBef>
              <a:buFontTx/>
              <a:buChar char="•"/>
              <a:defRPr/>
            </a:pPr>
            <a:r>
              <a:rPr lang="en-US" sz="3200" dirty="0" smtClean="0">
                <a:latin typeface="+mn-lt"/>
              </a:rPr>
              <a:t>Conditioning on P50T does not reveal additional association signals in the region</a:t>
            </a:r>
          </a:p>
          <a:p>
            <a:pPr marL="342900" indent="-342900">
              <a:spcBef>
                <a:spcPts val="2400"/>
              </a:spcBef>
              <a:buFontTx/>
              <a:buChar char="•"/>
              <a:defRPr/>
            </a:pPr>
            <a:r>
              <a:rPr lang="en-US" sz="3200" dirty="0" err="1" smtClean="0">
                <a:latin typeface="+mn-lt"/>
              </a:rPr>
              <a:t>Markku</a:t>
            </a:r>
            <a:r>
              <a:rPr lang="en-US" sz="3200" dirty="0" smtClean="0">
                <a:latin typeface="+mn-lt"/>
              </a:rPr>
              <a:t> </a:t>
            </a:r>
            <a:r>
              <a:rPr lang="en-US" sz="3200" dirty="0" err="1" smtClean="0">
                <a:latin typeface="+mn-lt"/>
              </a:rPr>
              <a:t>Laakso</a:t>
            </a:r>
            <a:r>
              <a:rPr lang="en-US" sz="3200" dirty="0" smtClean="0">
                <a:latin typeface="+mn-lt"/>
              </a:rPr>
              <a:t> soon to begin callback of variant carriers and homozygotes in METSIM study for additional </a:t>
            </a:r>
            <a:r>
              <a:rPr lang="en-US" sz="3200" dirty="0" err="1" smtClean="0">
                <a:latin typeface="+mn-lt"/>
              </a:rPr>
              <a:t>phenotyping</a:t>
            </a:r>
            <a:endParaRPr lang="en-US" sz="3200" dirty="0" smtClean="0">
              <a:latin typeface="+mn-lt"/>
            </a:endParaRPr>
          </a:p>
          <a:p>
            <a:pPr marL="342900" indent="-342900">
              <a:spcBef>
                <a:spcPts val="1800"/>
              </a:spcBef>
              <a:buFontTx/>
              <a:buChar char="•"/>
              <a:defRPr/>
            </a:pPr>
            <a:endParaRPr lang="en-US" sz="3200" dirty="0">
              <a:latin typeface="+mn-lt"/>
            </a:endParaRPr>
          </a:p>
          <a:p>
            <a:pPr marL="342900" indent="-342900" eaLnBrk="1" hangingPunct="1">
              <a:spcBef>
                <a:spcPts val="1800"/>
              </a:spcBef>
              <a:buFontTx/>
              <a:buChar char="•"/>
              <a:defRPr/>
            </a:pPr>
            <a:endParaRPr lang="en-US" sz="2800" kern="0" dirty="0" smtClean="0">
              <a:latin typeface="+mn-lt"/>
            </a:endParaRPr>
          </a:p>
        </p:txBody>
      </p:sp>
    </p:spTree>
    <p:extLst>
      <p:ext uri="{BB962C8B-B14F-4D97-AF65-F5344CB8AC3E}">
        <p14:creationId xmlns:p14="http://schemas.microsoft.com/office/powerpoint/2010/main" xmlns="" val="2155105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5" y="44454"/>
            <a:ext cx="8569325" cy="1108075"/>
          </a:xfrm>
        </p:spPr>
        <p:txBody>
          <a:bodyPr/>
          <a:lstStyle/>
          <a:p>
            <a:r>
              <a:rPr lang="en-US" altLang="en-US" b="1" dirty="0" smtClean="0"/>
              <a:t>Current Directions for FUSION</a:t>
            </a:r>
          </a:p>
        </p:txBody>
      </p:sp>
      <p:sp>
        <p:nvSpPr>
          <p:cNvPr id="27651" name="Content Placeholder 2"/>
          <p:cNvSpPr>
            <a:spLocks noGrp="1"/>
          </p:cNvSpPr>
          <p:nvPr>
            <p:ph idx="1"/>
          </p:nvPr>
        </p:nvSpPr>
        <p:spPr>
          <a:xfrm>
            <a:off x="188917" y="1125538"/>
            <a:ext cx="8885237" cy="5613400"/>
          </a:xfrm>
        </p:spPr>
        <p:txBody>
          <a:bodyPr/>
          <a:lstStyle/>
          <a:p>
            <a:pPr>
              <a:spcBef>
                <a:spcPts val="1800"/>
              </a:spcBef>
            </a:pPr>
            <a:r>
              <a:rPr lang="en-US" altLang="en-US" dirty="0" smtClean="0"/>
              <a:t>Genotype-based phenotype follow-up in carriers of likely loss-of-function variants:  </a:t>
            </a:r>
          </a:p>
          <a:p>
            <a:pPr lvl="1">
              <a:spcBef>
                <a:spcPts val="600"/>
              </a:spcBef>
            </a:pPr>
            <a:r>
              <a:rPr lang="en-US" altLang="en-US" dirty="0" smtClean="0"/>
              <a:t>Kuopio, Finland as part of METSIM study</a:t>
            </a:r>
          </a:p>
          <a:p>
            <a:pPr lvl="1">
              <a:spcBef>
                <a:spcPts val="600"/>
              </a:spcBef>
            </a:pPr>
            <a:r>
              <a:rPr lang="en-US" altLang="en-US" dirty="0" smtClean="0"/>
              <a:t>UM as part of Michigan Genomics Initiative </a:t>
            </a:r>
          </a:p>
          <a:p>
            <a:pPr>
              <a:spcBef>
                <a:spcPts val="2400"/>
              </a:spcBef>
            </a:pPr>
            <a:r>
              <a:rPr lang="en-US" altLang="en-US" dirty="0" smtClean="0"/>
              <a:t>Expression study in 331 individuals who provided muscle, adipose, and skin samples and extensive phenotype data</a:t>
            </a:r>
          </a:p>
          <a:p>
            <a:pPr>
              <a:spcBef>
                <a:spcPts val="2400"/>
              </a:spcBef>
            </a:pPr>
            <a:r>
              <a:rPr lang="en-US" altLang="en-US" dirty="0" smtClean="0"/>
              <a:t>Continued sequencing and genotyping studies and meta-analyses</a:t>
            </a:r>
          </a:p>
          <a:p>
            <a:pPr marL="0" indent="0">
              <a:spcBef>
                <a:spcPts val="1800"/>
              </a:spcBef>
              <a:buNone/>
            </a:pPr>
            <a:r>
              <a:rPr lang="en-US" altLang="en-US" dirty="0"/>
              <a:t/>
            </a:r>
            <a:br>
              <a:rPr lang="en-US" altLang="en-US" dirty="0"/>
            </a:br>
            <a:endParaRPr lang="en-US" altLang="en-US" dirty="0"/>
          </a:p>
          <a:p>
            <a:pPr lvl="1">
              <a:spcBef>
                <a:spcPts val="1800"/>
              </a:spcBef>
            </a:pPr>
            <a:endParaRPr lang="en-US" altLang="en-US" dirty="0"/>
          </a:p>
          <a:p>
            <a:pPr lvl="1">
              <a:spcBef>
                <a:spcPts val="18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6FF0D3DE-152D-4BE4-82D9-8BE85DDDC87E}" type="slidenum">
              <a:rPr lang="en-US" smtClean="0">
                <a:solidFill>
                  <a:prstClr val="black">
                    <a:tint val="75000"/>
                  </a:prstClr>
                </a:solidFill>
              </a:rPr>
              <a:pPr>
                <a:defRPr/>
              </a:pPr>
              <a:t>51</a:t>
            </a:fld>
            <a:endParaRPr lang="en-US">
              <a:solidFill>
                <a:prstClr val="black">
                  <a:tint val="75000"/>
                </a:prstClr>
              </a:solidFill>
            </a:endParaRPr>
          </a:p>
        </p:txBody>
      </p:sp>
    </p:spTree>
    <p:extLst>
      <p:ext uri="{BB962C8B-B14F-4D97-AF65-F5344CB8AC3E}">
        <p14:creationId xmlns:p14="http://schemas.microsoft.com/office/powerpoint/2010/main" xmlns="" val="2883061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E5E8231-D966-4FFB-B08B-FD3409345B12}" type="slidenum">
              <a:rPr lang="en-US" altLang="en-US" smtClean="0"/>
              <a:pPr>
                <a:defRPr/>
              </a:pPr>
              <a:t>52</a:t>
            </a:fld>
            <a:endParaRPr lang="en-US" altLang="en-US"/>
          </a:p>
        </p:txBody>
      </p:sp>
      <p:sp>
        <p:nvSpPr>
          <p:cNvPr id="3" name="Rectangle 2"/>
          <p:cNvSpPr txBox="1">
            <a:spLocks noChangeArrowheads="1"/>
          </p:cNvSpPr>
          <p:nvPr/>
        </p:nvSpPr>
        <p:spPr bwMode="auto">
          <a:xfrm>
            <a:off x="457200" y="227112"/>
            <a:ext cx="8229600" cy="609600"/>
          </a:xfrm>
          <a:prstGeom prst="rect">
            <a:avLst/>
          </a:prstGeom>
          <a:noFill/>
          <a:ln w="9525">
            <a:noFill/>
            <a:miter lim="800000"/>
            <a:headEnd/>
            <a:tailEnd/>
          </a:ln>
        </p:spPr>
        <p:txBody>
          <a:bodyPr anchor="ctr"/>
          <a:lstStyle/>
          <a:p>
            <a:pPr algn="ctr" eaLnBrk="1" hangingPunct="1">
              <a:defRPr/>
            </a:pPr>
            <a:r>
              <a:rPr lang="en-US" sz="4400" b="1" kern="0" dirty="0">
                <a:solidFill>
                  <a:schemeClr val="accent1"/>
                </a:solidFill>
                <a:latin typeface="+mj-lt"/>
                <a:ea typeface="+mj-ea"/>
                <a:cs typeface="+mj-cs"/>
              </a:rPr>
              <a:t>Summary and C</a:t>
            </a:r>
            <a:r>
              <a:rPr lang="en-US" sz="4400" b="1" kern="0" dirty="0" smtClean="0">
                <a:solidFill>
                  <a:schemeClr val="accent1"/>
                </a:solidFill>
                <a:latin typeface="+mj-lt"/>
                <a:ea typeface="+mj-ea"/>
                <a:cs typeface="+mj-cs"/>
              </a:rPr>
              <a:t>omments</a:t>
            </a:r>
            <a:endParaRPr lang="en-US" sz="4400" b="1" kern="0" dirty="0">
              <a:solidFill>
                <a:schemeClr val="accent1"/>
              </a:solidFill>
              <a:latin typeface="+mj-lt"/>
              <a:ea typeface="+mj-ea"/>
              <a:cs typeface="+mj-cs"/>
            </a:endParaRPr>
          </a:p>
        </p:txBody>
      </p:sp>
      <p:sp>
        <p:nvSpPr>
          <p:cNvPr id="4" name="Rectangle 3"/>
          <p:cNvSpPr txBox="1">
            <a:spLocks noChangeArrowheads="1"/>
          </p:cNvSpPr>
          <p:nvPr/>
        </p:nvSpPr>
        <p:spPr bwMode="auto">
          <a:xfrm>
            <a:off x="165101" y="1012662"/>
            <a:ext cx="8863188" cy="5944730"/>
          </a:xfrm>
          <a:prstGeom prst="rect">
            <a:avLst/>
          </a:prstGeom>
          <a:noFill/>
          <a:ln w="9525">
            <a:noFill/>
            <a:miter lim="800000"/>
            <a:headEnd/>
            <a:tailEnd/>
          </a:ln>
        </p:spPr>
        <p:txBody>
          <a:bodyPr/>
          <a:lstStyle/>
          <a:p>
            <a:pPr marL="342900" indent="-342900" eaLnBrk="1" hangingPunct="1">
              <a:spcBef>
                <a:spcPts val="1800"/>
              </a:spcBef>
              <a:buFontTx/>
              <a:buChar char="•"/>
              <a:defRPr/>
            </a:pPr>
            <a:r>
              <a:rPr lang="en-US" sz="3000" kern="0" dirty="0" smtClean="0">
                <a:latin typeface="+mj-lt"/>
              </a:rPr>
              <a:t>&gt;90 common variant risk </a:t>
            </a:r>
            <a:r>
              <a:rPr lang="en-US" sz="3000" kern="0" dirty="0">
                <a:latin typeface="+mj-lt"/>
              </a:rPr>
              <a:t>loci </a:t>
            </a:r>
            <a:r>
              <a:rPr lang="en-US" sz="3000" kern="0" dirty="0" smtClean="0">
                <a:latin typeface="+mj-lt"/>
              </a:rPr>
              <a:t>identified </a:t>
            </a:r>
            <a:r>
              <a:rPr lang="en-US" sz="3000" kern="0" dirty="0">
                <a:latin typeface="+mj-lt"/>
              </a:rPr>
              <a:t>for </a:t>
            </a:r>
            <a:r>
              <a:rPr lang="en-US" sz="3000" kern="0" dirty="0" smtClean="0">
                <a:latin typeface="+mj-lt"/>
              </a:rPr>
              <a:t>T2D, 100s for T2D-related QTs (&gt;60 for glucose/insulin)</a:t>
            </a:r>
            <a:endParaRPr lang="en-US" sz="3000" kern="0" dirty="0">
              <a:latin typeface="+mj-lt"/>
            </a:endParaRPr>
          </a:p>
          <a:p>
            <a:pPr marL="342900" indent="-342900">
              <a:spcBef>
                <a:spcPts val="1800"/>
              </a:spcBef>
              <a:buFontTx/>
              <a:buChar char="•"/>
              <a:defRPr/>
            </a:pPr>
            <a:r>
              <a:rPr lang="en-US" sz="3000" kern="0" dirty="0">
                <a:latin typeface="+mj-lt"/>
                <a:cs typeface="Times New Roman" pitchFamily="18" charset="0"/>
              </a:rPr>
              <a:t>Sequencing, rare-variant genotype arrays allow us to explore </a:t>
            </a:r>
            <a:r>
              <a:rPr lang="en-US" sz="3000" kern="0" dirty="0" smtClean="0">
                <a:latin typeface="+mj-lt"/>
                <a:cs typeface="Times New Roman" pitchFamily="18" charset="0"/>
              </a:rPr>
              <a:t>the full </a:t>
            </a:r>
            <a:r>
              <a:rPr lang="en-US" sz="3000" kern="0" dirty="0">
                <a:latin typeface="+mj-lt"/>
                <a:cs typeface="Times New Roman" pitchFamily="18" charset="0"/>
              </a:rPr>
              <a:t>allele frequency spectrum</a:t>
            </a:r>
          </a:p>
          <a:p>
            <a:pPr marL="342900" indent="-342900">
              <a:spcBef>
                <a:spcPts val="1800"/>
              </a:spcBef>
              <a:buFontTx/>
              <a:buChar char="•"/>
              <a:defRPr/>
            </a:pPr>
            <a:r>
              <a:rPr lang="en-US" sz="3000" kern="0" dirty="0">
                <a:latin typeface="+mj-lt"/>
                <a:cs typeface="Times New Roman" pitchFamily="18" charset="0"/>
              </a:rPr>
              <a:t>Model of </a:t>
            </a:r>
            <a:r>
              <a:rPr lang="en-US" sz="3000" kern="0" dirty="0" smtClean="0">
                <a:latin typeface="+mj-lt"/>
                <a:cs typeface="Times New Roman" pitchFamily="18" charset="0"/>
              </a:rPr>
              <a:t>(many) </a:t>
            </a:r>
            <a:r>
              <a:rPr lang="en-US" sz="3000" kern="0" dirty="0">
                <a:latin typeface="+mj-lt"/>
                <a:cs typeface="Times New Roman" pitchFamily="18" charset="0"/>
              </a:rPr>
              <a:t>rare variants of large effect </a:t>
            </a:r>
            <a:r>
              <a:rPr lang="en-US" sz="3000" kern="0" dirty="0" smtClean="0">
                <a:latin typeface="+mj-lt"/>
                <a:cs typeface="Times New Roman" pitchFamily="18" charset="0"/>
              </a:rPr>
              <a:t>unlikely </a:t>
            </a:r>
            <a:r>
              <a:rPr lang="en-US" sz="3000" kern="0" dirty="0">
                <a:latin typeface="+mj-lt"/>
                <a:cs typeface="Times New Roman" pitchFamily="18" charset="0"/>
              </a:rPr>
              <a:t>for T2D</a:t>
            </a:r>
          </a:p>
          <a:p>
            <a:pPr marL="342900" indent="-342900" eaLnBrk="1" hangingPunct="1">
              <a:spcBef>
                <a:spcPts val="1800"/>
              </a:spcBef>
              <a:buFontTx/>
              <a:buChar char="•"/>
              <a:defRPr/>
            </a:pPr>
            <a:r>
              <a:rPr lang="en-US" sz="3000" kern="0" dirty="0" smtClean="0">
                <a:latin typeface="+mj-lt"/>
              </a:rPr>
              <a:t>Associated common variants largely consistent across ancestries; a</a:t>
            </a:r>
            <a:r>
              <a:rPr lang="en-US" sz="3000" kern="0" dirty="0" smtClean="0">
                <a:latin typeface="+mj-lt"/>
                <a:cs typeface="Times New Roman" pitchFamily="18" charset="0"/>
              </a:rPr>
              <a:t>ssociated low frequency variants often distinct across </a:t>
            </a:r>
            <a:r>
              <a:rPr lang="en-US" sz="3000" kern="0" dirty="0">
                <a:latin typeface="+mj-lt"/>
                <a:cs typeface="Times New Roman" pitchFamily="18" charset="0"/>
              </a:rPr>
              <a:t>different </a:t>
            </a:r>
            <a:r>
              <a:rPr lang="en-US" sz="3000" kern="0" dirty="0" smtClean="0">
                <a:latin typeface="+mj-lt"/>
                <a:cs typeface="Times New Roman" pitchFamily="18" charset="0"/>
              </a:rPr>
              <a:t>ancestries</a:t>
            </a:r>
            <a:endParaRPr lang="en-US" sz="3000" kern="0" dirty="0">
              <a:latin typeface="+mj-lt"/>
              <a:cs typeface="Times New Roman" pitchFamily="18" charset="0"/>
            </a:endParaRPr>
          </a:p>
          <a:p>
            <a:pPr marL="342900" indent="-342900" eaLnBrk="1" hangingPunct="1">
              <a:spcBef>
                <a:spcPts val="1800"/>
              </a:spcBef>
              <a:buFontTx/>
              <a:buChar char="•"/>
              <a:defRPr/>
            </a:pPr>
            <a:r>
              <a:rPr lang="en-US" sz="3000" kern="0" dirty="0" smtClean="0">
                <a:latin typeface="+mj-lt"/>
                <a:cs typeface="Times New Roman" pitchFamily="18" charset="0"/>
              </a:rPr>
              <a:t>Collaboration critical to success</a:t>
            </a:r>
          </a:p>
        </p:txBody>
      </p:sp>
    </p:spTree>
    <p:extLst>
      <p:ext uri="{BB962C8B-B14F-4D97-AF65-F5344CB8AC3E}">
        <p14:creationId xmlns:p14="http://schemas.microsoft.com/office/powerpoint/2010/main" xmlns="" val="2373065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C4840D60-F7EB-443A-9ACD-AD8687B76440}" type="slidenum">
              <a:rPr lang="en-US" altLang="en-US">
                <a:solidFill>
                  <a:prstClr val="black">
                    <a:tint val="75000"/>
                  </a:prstClr>
                </a:solidFill>
              </a:rPr>
              <a:pPr>
                <a:defRPr/>
              </a:pPr>
              <a:t>53</a:t>
            </a:fld>
            <a:endParaRPr lang="en-US" altLang="en-US">
              <a:solidFill>
                <a:prstClr val="black">
                  <a:tint val="75000"/>
                </a:prstClr>
              </a:solidFill>
            </a:endParaRPr>
          </a:p>
        </p:txBody>
      </p:sp>
      <p:sp>
        <p:nvSpPr>
          <p:cNvPr id="64515" name="Rectangle 2"/>
          <p:cNvSpPr>
            <a:spLocks noGrp="1" noChangeArrowheads="1"/>
          </p:cNvSpPr>
          <p:nvPr>
            <p:ph type="title"/>
          </p:nvPr>
        </p:nvSpPr>
        <p:spPr>
          <a:xfrm>
            <a:off x="685800" y="76"/>
            <a:ext cx="7772400" cy="836677"/>
          </a:xfrm>
        </p:spPr>
        <p:txBody>
          <a:bodyPr>
            <a:normAutofit/>
          </a:bodyPr>
          <a:lstStyle/>
          <a:p>
            <a:pPr eaLnBrk="1" hangingPunct="1"/>
            <a:r>
              <a:rPr lang="en-US" sz="4400" dirty="0" smtClean="0">
                <a:latin typeface="+mn-lt"/>
                <a:cs typeface="Times New Roman" pitchFamily="18" charset="0"/>
              </a:rPr>
              <a:t>Acknowledgements</a:t>
            </a:r>
          </a:p>
        </p:txBody>
      </p:sp>
      <p:sp>
        <p:nvSpPr>
          <p:cNvPr id="64516" name="Rectangle 3"/>
          <p:cNvSpPr>
            <a:spLocks noGrp="1" noChangeArrowheads="1"/>
          </p:cNvSpPr>
          <p:nvPr>
            <p:ph type="body" idx="1"/>
          </p:nvPr>
        </p:nvSpPr>
        <p:spPr>
          <a:xfrm>
            <a:off x="108470" y="908720"/>
            <a:ext cx="9000067" cy="6073590"/>
          </a:xfrm>
        </p:spPr>
        <p:txBody>
          <a:bodyPr>
            <a:noAutofit/>
          </a:bodyPr>
          <a:lstStyle/>
          <a:p>
            <a:pPr eaLnBrk="1" hangingPunct="1">
              <a:spcBef>
                <a:spcPts val="600"/>
              </a:spcBef>
            </a:pPr>
            <a:r>
              <a:rPr lang="en-US" sz="2300" dirty="0" smtClean="0">
                <a:cs typeface="Times New Roman" pitchFamily="18" charset="0"/>
              </a:rPr>
              <a:t>Michigan:  L Scott, G </a:t>
            </a:r>
            <a:r>
              <a:rPr lang="en-US" sz="2300" dirty="0" err="1" smtClean="0">
                <a:cs typeface="Times New Roman" pitchFamily="18" charset="0"/>
              </a:rPr>
              <a:t>Abecasis</a:t>
            </a:r>
            <a:r>
              <a:rPr lang="en-US" sz="2300" dirty="0" smtClean="0">
                <a:cs typeface="Times New Roman" pitchFamily="18" charset="0"/>
              </a:rPr>
              <a:t>, T </a:t>
            </a:r>
            <a:r>
              <a:rPr lang="en-US" sz="2300" dirty="0" err="1" smtClean="0">
                <a:cs typeface="Times New Roman" pitchFamily="18" charset="0"/>
              </a:rPr>
              <a:t>Teslovich</a:t>
            </a:r>
            <a:r>
              <a:rPr lang="en-US" sz="2300" dirty="0" smtClean="0">
                <a:cs typeface="Times New Roman" pitchFamily="18" charset="0"/>
              </a:rPr>
              <a:t>, HM Kang, X </a:t>
            </a:r>
            <a:r>
              <a:rPr lang="en-US" sz="2300" dirty="0" err="1" smtClean="0">
                <a:cs typeface="Times New Roman" pitchFamily="18" charset="0"/>
              </a:rPr>
              <a:t>Sim</a:t>
            </a:r>
            <a:r>
              <a:rPr lang="en-US" sz="2300" dirty="0" smtClean="0">
                <a:cs typeface="Times New Roman" pitchFamily="18" charset="0"/>
              </a:rPr>
              <a:t>, G Jun, C </a:t>
            </a:r>
            <a:r>
              <a:rPr lang="en-US" sz="2300" dirty="0" err="1" smtClean="0">
                <a:cs typeface="Times New Roman" pitchFamily="18" charset="0"/>
              </a:rPr>
              <a:t>Fuchsberger</a:t>
            </a:r>
            <a:r>
              <a:rPr lang="en-US" sz="2300" dirty="0" smtClean="0">
                <a:cs typeface="Times New Roman" pitchFamily="18" charset="0"/>
              </a:rPr>
              <a:t>, A Locke, J </a:t>
            </a:r>
            <a:r>
              <a:rPr lang="en-US" sz="2300" dirty="0" err="1" smtClean="0">
                <a:cs typeface="Times New Roman" pitchFamily="18" charset="0"/>
              </a:rPr>
              <a:t>Huyghe</a:t>
            </a:r>
            <a:r>
              <a:rPr lang="en-US" sz="2300" dirty="0" smtClean="0">
                <a:cs typeface="Times New Roman" pitchFamily="18" charset="0"/>
              </a:rPr>
              <a:t>, R Welch, C Ma, H </a:t>
            </a:r>
            <a:r>
              <a:rPr lang="en-US" sz="2300" dirty="0" err="1" smtClean="0">
                <a:cs typeface="Times New Roman" pitchFamily="18" charset="0"/>
              </a:rPr>
              <a:t>Stringham</a:t>
            </a:r>
            <a:r>
              <a:rPr lang="en-US" sz="2300" dirty="0" smtClean="0">
                <a:cs typeface="Times New Roman" pitchFamily="18" charset="0"/>
              </a:rPr>
              <a:t>, A Jackson, T Blackwell</a:t>
            </a:r>
          </a:p>
          <a:p>
            <a:pPr eaLnBrk="1" hangingPunct="1">
              <a:spcBef>
                <a:spcPts val="600"/>
              </a:spcBef>
            </a:pPr>
            <a:r>
              <a:rPr lang="en-US" sz="2300" dirty="0" smtClean="0">
                <a:cs typeface="Times New Roman" pitchFamily="18" charset="0"/>
              </a:rPr>
              <a:t>More FUSION/CIDR/METSIM: K </a:t>
            </a:r>
            <a:r>
              <a:rPr lang="en-US" sz="2300" dirty="0" err="1" smtClean="0">
                <a:cs typeface="Times New Roman" pitchFamily="18" charset="0"/>
              </a:rPr>
              <a:t>Mohlke</a:t>
            </a:r>
            <a:r>
              <a:rPr lang="en-US" sz="2300" dirty="0" smtClean="0">
                <a:cs typeface="Times New Roman" pitchFamily="18" charset="0"/>
              </a:rPr>
              <a:t>, </a:t>
            </a:r>
            <a:r>
              <a:rPr lang="it-IT" sz="2300" dirty="0" smtClean="0">
                <a:cs typeface="Times New Roman" pitchFamily="18" charset="0"/>
              </a:rPr>
              <a:t>M Laakso, </a:t>
            </a:r>
            <a:r>
              <a:rPr lang="en-US" sz="2300" dirty="0" smtClean="0">
                <a:cs typeface="Times New Roman" pitchFamily="18" charset="0"/>
              </a:rPr>
              <a:t>F Collins, </a:t>
            </a:r>
            <a:r>
              <a:rPr lang="it-IT" sz="2300" dirty="0" smtClean="0">
                <a:cs typeface="Times New Roman" pitchFamily="18" charset="0"/>
              </a:rPr>
              <a:t>J Tuomilehto, </a:t>
            </a:r>
            <a:r>
              <a:rPr lang="nl-NL" sz="2300" dirty="0" smtClean="0">
                <a:cs typeface="Times New Roman" pitchFamily="18" charset="0"/>
              </a:rPr>
              <a:t>R Bergman, </a:t>
            </a:r>
            <a:r>
              <a:rPr lang="en-US" sz="2300" dirty="0" smtClean="0">
                <a:cs typeface="Times New Roman" pitchFamily="18" charset="0"/>
              </a:rPr>
              <a:t>L </a:t>
            </a:r>
            <a:r>
              <a:rPr lang="en-US" sz="2300" dirty="0" err="1" smtClean="0">
                <a:cs typeface="Times New Roman" pitchFamily="18" charset="0"/>
              </a:rPr>
              <a:t>Bonnycastle</a:t>
            </a:r>
            <a:r>
              <a:rPr lang="en-US" sz="2300" dirty="0" smtClean="0">
                <a:cs typeface="Times New Roman" pitchFamily="18" charset="0"/>
              </a:rPr>
              <a:t>, P </a:t>
            </a:r>
            <a:r>
              <a:rPr lang="en-US" sz="2300" dirty="0" err="1" smtClean="0">
                <a:cs typeface="Times New Roman" pitchFamily="18" charset="0"/>
              </a:rPr>
              <a:t>Chines</a:t>
            </a:r>
            <a:r>
              <a:rPr lang="en-US" sz="2300" dirty="0" smtClean="0">
                <a:cs typeface="Times New Roman" pitchFamily="18" charset="0"/>
              </a:rPr>
              <a:t>, M </a:t>
            </a:r>
            <a:r>
              <a:rPr lang="en-US" sz="2300" dirty="0" err="1" smtClean="0">
                <a:cs typeface="Times New Roman" pitchFamily="18" charset="0"/>
              </a:rPr>
              <a:t>Erdos</a:t>
            </a:r>
            <a:r>
              <a:rPr lang="en-US" sz="2300" dirty="0" smtClean="0">
                <a:cs typeface="Times New Roman" pitchFamily="18" charset="0"/>
              </a:rPr>
              <a:t>, M </a:t>
            </a:r>
            <a:r>
              <a:rPr lang="en-US" sz="2300" dirty="0" err="1" smtClean="0">
                <a:cs typeface="Times New Roman" pitchFamily="18" charset="0"/>
              </a:rPr>
              <a:t>Morken</a:t>
            </a:r>
            <a:r>
              <a:rPr lang="en-US" sz="2300" dirty="0" smtClean="0">
                <a:cs typeface="Times New Roman" pitchFamily="18" charset="0"/>
              </a:rPr>
              <a:t>, N </a:t>
            </a:r>
            <a:r>
              <a:rPr lang="en-US" sz="2300" dirty="0" err="1" smtClean="0">
                <a:cs typeface="Times New Roman" pitchFamily="18" charset="0"/>
              </a:rPr>
              <a:t>Narisu</a:t>
            </a:r>
            <a:r>
              <a:rPr lang="en-US" sz="2300" dirty="0" smtClean="0">
                <a:cs typeface="Times New Roman" pitchFamily="18" charset="0"/>
              </a:rPr>
              <a:t>, A Swift</a:t>
            </a:r>
            <a:r>
              <a:rPr lang="nl-NL" sz="2300" dirty="0" smtClean="0">
                <a:cs typeface="Times New Roman" pitchFamily="18" charset="0"/>
              </a:rPr>
              <a:t>, R Watanabe, </a:t>
            </a:r>
            <a:r>
              <a:rPr lang="it-IT" sz="2300" dirty="0" smtClean="0">
                <a:cs typeface="Times New Roman" pitchFamily="18" charset="0"/>
              </a:rPr>
              <a:t>K Doheny, E Pugh</a:t>
            </a:r>
          </a:p>
          <a:p>
            <a:pPr eaLnBrk="1" hangingPunct="1">
              <a:spcBef>
                <a:spcPts val="600"/>
              </a:spcBef>
            </a:pPr>
            <a:r>
              <a:rPr lang="it-IT" sz="2300" dirty="0" smtClean="0">
                <a:cs typeface="Times New Roman" pitchFamily="18" charset="0"/>
              </a:rPr>
              <a:t>Oxford/Lund:  D Altshuler, L Groop, R Saxena, B Voight,</a:t>
            </a:r>
            <a:r>
              <a:rPr lang="en-GB" sz="2300" dirty="0" smtClean="0">
                <a:cs typeface="Times New Roman" pitchFamily="18" charset="0"/>
              </a:rPr>
              <a:t> N </a:t>
            </a:r>
            <a:r>
              <a:rPr lang="en-GB" sz="2300" dirty="0" err="1" smtClean="0">
                <a:cs typeface="Times New Roman" pitchFamily="18" charset="0"/>
              </a:rPr>
              <a:t>Burtt</a:t>
            </a:r>
            <a:r>
              <a:rPr lang="en-GB" sz="2300" dirty="0" smtClean="0">
                <a:cs typeface="Times New Roman" pitchFamily="18" charset="0"/>
              </a:rPr>
              <a:t>, S Gabriel, J </a:t>
            </a:r>
            <a:r>
              <a:rPr lang="en-GB" sz="2300" dirty="0" err="1" smtClean="0">
                <a:cs typeface="Times New Roman" pitchFamily="18" charset="0"/>
              </a:rPr>
              <a:t>Flannick</a:t>
            </a:r>
            <a:r>
              <a:rPr lang="en-GB" sz="2300" dirty="0" smtClean="0">
                <a:cs typeface="Times New Roman" pitchFamily="18" charset="0"/>
              </a:rPr>
              <a:t>, A Manning, P </a:t>
            </a:r>
            <a:r>
              <a:rPr lang="en-GB" sz="2300" dirty="0" err="1" smtClean="0">
                <a:cs typeface="Times New Roman" pitchFamily="18" charset="0"/>
              </a:rPr>
              <a:t>Fontanillas</a:t>
            </a:r>
            <a:r>
              <a:rPr lang="en-GB" sz="2300" dirty="0" smtClean="0">
                <a:cs typeface="Times New Roman" pitchFamily="18" charset="0"/>
              </a:rPr>
              <a:t>, A Williams, E Banks, C </a:t>
            </a:r>
            <a:r>
              <a:rPr lang="en-GB" sz="2300" dirty="0" err="1" smtClean="0">
                <a:cs typeface="Times New Roman" pitchFamily="18" charset="0"/>
              </a:rPr>
              <a:t>Hartl</a:t>
            </a:r>
            <a:endParaRPr lang="en-US" sz="2300" dirty="0">
              <a:cs typeface="Times New Roman" pitchFamily="18" charset="0"/>
            </a:endParaRPr>
          </a:p>
          <a:p>
            <a:pPr eaLnBrk="1" hangingPunct="1">
              <a:spcBef>
                <a:spcPts val="600"/>
              </a:spcBef>
            </a:pPr>
            <a:r>
              <a:rPr lang="en-US" sz="2300" dirty="0" smtClean="0">
                <a:cs typeface="Times New Roman" pitchFamily="18" charset="0"/>
              </a:rPr>
              <a:t>Oxford/Exeter:  M McCarthy, A Morris, A </a:t>
            </a:r>
            <a:r>
              <a:rPr lang="en-US" sz="2300" dirty="0" err="1" smtClean="0">
                <a:cs typeface="Times New Roman" pitchFamily="18" charset="0"/>
              </a:rPr>
              <a:t>Hattersley</a:t>
            </a:r>
            <a:r>
              <a:rPr lang="en-US" sz="2300" dirty="0" smtClean="0">
                <a:cs typeface="Times New Roman" pitchFamily="18" charset="0"/>
              </a:rPr>
              <a:t>, K </a:t>
            </a:r>
            <a:r>
              <a:rPr lang="en-US" sz="2300" dirty="0" err="1" smtClean="0">
                <a:cs typeface="Times New Roman" pitchFamily="18" charset="0"/>
              </a:rPr>
              <a:t>Gaulton</a:t>
            </a:r>
            <a:r>
              <a:rPr lang="en-GB" sz="2300" dirty="0" smtClean="0">
                <a:cs typeface="Times New Roman" pitchFamily="18" charset="0"/>
              </a:rPr>
              <a:t>, P Donnelly, C Lindgren, I </a:t>
            </a:r>
            <a:r>
              <a:rPr lang="en-GB" sz="2300" dirty="0" err="1" smtClean="0">
                <a:cs typeface="Times New Roman" pitchFamily="18" charset="0"/>
              </a:rPr>
              <a:t>Prokopenko</a:t>
            </a:r>
            <a:r>
              <a:rPr lang="en-GB" sz="2300" dirty="0" smtClean="0">
                <a:cs typeface="Times New Roman" pitchFamily="18" charset="0"/>
              </a:rPr>
              <a:t>, L </a:t>
            </a:r>
            <a:r>
              <a:rPr lang="en-GB" sz="2300" dirty="0" err="1" smtClean="0">
                <a:cs typeface="Times New Roman" pitchFamily="18" charset="0"/>
              </a:rPr>
              <a:t>Moutsianis</a:t>
            </a:r>
            <a:r>
              <a:rPr lang="en-GB" sz="2300" dirty="0" smtClean="0">
                <a:cs typeface="Times New Roman" pitchFamily="18" charset="0"/>
              </a:rPr>
              <a:t>, A </a:t>
            </a:r>
            <a:r>
              <a:rPr lang="en-GB" sz="2300" dirty="0" err="1" smtClean="0">
                <a:cs typeface="Times New Roman" pitchFamily="18" charset="0"/>
              </a:rPr>
              <a:t>Mahajan</a:t>
            </a:r>
            <a:r>
              <a:rPr lang="en-GB" sz="2300" dirty="0" smtClean="0">
                <a:cs typeface="Times New Roman" pitchFamily="18" charset="0"/>
              </a:rPr>
              <a:t>, T Ferreira, S Wiltshire, W </a:t>
            </a:r>
            <a:r>
              <a:rPr lang="en-GB" sz="2300" dirty="0" err="1" smtClean="0">
                <a:cs typeface="Times New Roman" pitchFamily="18" charset="0"/>
              </a:rPr>
              <a:t>Rayner</a:t>
            </a:r>
            <a:r>
              <a:rPr lang="en-GB" sz="2300" dirty="0" smtClean="0">
                <a:cs typeface="Times New Roman" pitchFamily="18" charset="0"/>
              </a:rPr>
              <a:t>, J Perry</a:t>
            </a:r>
            <a:endParaRPr lang="en-US" sz="2300" dirty="0" smtClean="0">
              <a:cs typeface="Times New Roman" pitchFamily="18" charset="0"/>
            </a:endParaRPr>
          </a:p>
          <a:p>
            <a:pPr eaLnBrk="1" hangingPunct="1">
              <a:spcBef>
                <a:spcPts val="600"/>
              </a:spcBef>
            </a:pPr>
            <a:r>
              <a:rPr lang="en-US" sz="2300" dirty="0" smtClean="0">
                <a:cs typeface="Times New Roman" pitchFamily="18" charset="0"/>
              </a:rPr>
              <a:t>Munich:  Thomas </a:t>
            </a:r>
            <a:r>
              <a:rPr lang="en-US" sz="2300" dirty="0" err="1" smtClean="0">
                <a:cs typeface="Times New Roman" pitchFamily="18" charset="0"/>
              </a:rPr>
              <a:t>Meitinger</a:t>
            </a:r>
            <a:r>
              <a:rPr lang="en-US" sz="2300" dirty="0" smtClean="0">
                <a:cs typeface="Times New Roman" pitchFamily="18" charset="0"/>
              </a:rPr>
              <a:t>, Tim Strom</a:t>
            </a:r>
          </a:p>
          <a:p>
            <a:pPr eaLnBrk="1" hangingPunct="1">
              <a:spcBef>
                <a:spcPts val="600"/>
              </a:spcBef>
            </a:pPr>
            <a:r>
              <a:rPr lang="en-US" sz="2300" dirty="0" smtClean="0">
                <a:cs typeface="Times New Roman" pitchFamily="18" charset="0"/>
              </a:rPr>
              <a:t>More T2D-GENES:  R </a:t>
            </a:r>
            <a:r>
              <a:rPr lang="en-US" sz="2300" dirty="0" err="1" smtClean="0">
                <a:cs typeface="Times New Roman" pitchFamily="18" charset="0"/>
              </a:rPr>
              <a:t>Duggirala</a:t>
            </a:r>
            <a:r>
              <a:rPr lang="en-US" sz="2300" dirty="0" smtClean="0">
                <a:cs typeface="Times New Roman" pitchFamily="18" charset="0"/>
              </a:rPr>
              <a:t>, J </a:t>
            </a:r>
            <a:r>
              <a:rPr lang="en-US" sz="2300" dirty="0" err="1" smtClean="0">
                <a:cs typeface="Times New Roman" pitchFamily="18" charset="0"/>
              </a:rPr>
              <a:t>Blangero</a:t>
            </a:r>
            <a:r>
              <a:rPr lang="en-US" sz="2300" dirty="0" smtClean="0">
                <a:cs typeface="Times New Roman" pitchFamily="18" charset="0"/>
              </a:rPr>
              <a:t>, C </a:t>
            </a:r>
            <a:r>
              <a:rPr lang="en-US" sz="2300" dirty="0" err="1" smtClean="0">
                <a:cs typeface="Times New Roman" pitchFamily="18" charset="0"/>
              </a:rPr>
              <a:t>Hanis</a:t>
            </a:r>
            <a:r>
              <a:rPr lang="en-US" sz="2300" dirty="0" smtClean="0">
                <a:cs typeface="Times New Roman" pitchFamily="18" charset="0"/>
              </a:rPr>
              <a:t>, N Cox, G Bell</a:t>
            </a:r>
            <a:endParaRPr lang="en-GB" sz="2300" dirty="0" smtClean="0">
              <a:cs typeface="Times New Roman" pitchFamily="18" charset="0"/>
            </a:endParaRPr>
          </a:p>
          <a:p>
            <a:pPr eaLnBrk="1" hangingPunct="1">
              <a:spcBef>
                <a:spcPts val="600"/>
              </a:spcBef>
            </a:pPr>
            <a:r>
              <a:rPr lang="en-US" sz="2300" dirty="0" smtClean="0">
                <a:cs typeface="Times New Roman" pitchFamily="18" charset="0"/>
              </a:rPr>
              <a:t>Funding from NIDDK, NHGRI, ADA, </a:t>
            </a:r>
            <a:r>
              <a:rPr lang="en-US" sz="2300" dirty="0" err="1" smtClean="0">
                <a:cs typeface="Times New Roman" pitchFamily="18" charset="0"/>
              </a:rPr>
              <a:t>Wellcome</a:t>
            </a:r>
            <a:r>
              <a:rPr lang="en-US" sz="2300" dirty="0" smtClean="0">
                <a:cs typeface="Times New Roman" pitchFamily="18" charset="0"/>
              </a:rPr>
              <a:t> Trust</a:t>
            </a:r>
          </a:p>
        </p:txBody>
      </p:sp>
    </p:spTree>
    <p:extLst>
      <p:ext uri="{BB962C8B-B14F-4D97-AF65-F5344CB8AC3E}">
        <p14:creationId xmlns:p14="http://schemas.microsoft.com/office/powerpoint/2010/main" xmlns="" val="301230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86268" y="107576"/>
            <a:ext cx="8748889" cy="945160"/>
          </a:xfrm>
          <a:noFill/>
        </p:spPr>
        <p:txBody>
          <a:bodyPr/>
          <a:lstStyle/>
          <a:p>
            <a:pPr eaLnBrk="1" hangingPunct="1"/>
            <a:r>
              <a:rPr lang="en-US" sz="4000" b="1" dirty="0">
                <a:solidFill>
                  <a:srgbClr val="4F81BD"/>
                </a:solidFill>
                <a:latin typeface="Calibri" panose="020F0502020204030204" pitchFamily="34" charset="0"/>
                <a:cs typeface="Arial" pitchFamily="34" charset="0"/>
              </a:rPr>
              <a:t>W</a:t>
            </a:r>
            <a:r>
              <a:rPr lang="en-US" sz="4000" b="1" dirty="0" smtClean="0">
                <a:solidFill>
                  <a:srgbClr val="4F81BD"/>
                </a:solidFill>
                <a:latin typeface="Calibri" panose="020F0502020204030204" pitchFamily="34" charset="0"/>
                <a:cs typeface="Arial" pitchFamily="34" charset="0"/>
              </a:rPr>
              <a:t>hy (or not) a genetic study of T2D?</a:t>
            </a:r>
            <a:endParaRPr lang="en-US" altLang="en-US" sz="4200" dirty="0" smtClean="0">
              <a:solidFill>
                <a:schemeClr val="bg1"/>
              </a:solidFill>
              <a:latin typeface="Calibri" panose="020F0502020204030204" pitchFamily="34" charset="0"/>
            </a:endParaRPr>
          </a:p>
        </p:txBody>
      </p:sp>
      <p:sp>
        <p:nvSpPr>
          <p:cNvPr id="12292" name="Rectangle 3"/>
          <p:cNvSpPr>
            <a:spLocks noGrp="1" noChangeArrowheads="1"/>
          </p:cNvSpPr>
          <p:nvPr>
            <p:ph type="body" idx="1"/>
          </p:nvPr>
        </p:nvSpPr>
        <p:spPr>
          <a:xfrm>
            <a:off x="237067" y="1018335"/>
            <a:ext cx="8665634" cy="4799012"/>
          </a:xfrm>
          <a:noFill/>
        </p:spPr>
        <p:txBody>
          <a:bodyPr/>
          <a:lstStyle/>
          <a:p>
            <a:pPr eaLnBrk="1" hangingPunct="1"/>
            <a:r>
              <a:rPr lang="en-US" altLang="en-US" dirty="0" smtClean="0">
                <a:solidFill>
                  <a:srgbClr val="000000"/>
                </a:solidFill>
                <a:latin typeface="Calibri" panose="020F0502020204030204" pitchFamily="34" charset="0"/>
              </a:rPr>
              <a:t>T2D huge, growing public health problem</a:t>
            </a:r>
          </a:p>
          <a:p>
            <a:pPr lvl="1" eaLnBrk="1" hangingPunct="1">
              <a:spcBef>
                <a:spcPts val="600"/>
              </a:spcBef>
            </a:pPr>
            <a:r>
              <a:rPr lang="en-US" altLang="en-US" sz="3000" dirty="0" smtClean="0">
                <a:solidFill>
                  <a:srgbClr val="000000"/>
                </a:solidFill>
                <a:latin typeface="Calibri" panose="020F0502020204030204" pitchFamily="34" charset="0"/>
              </a:rPr>
              <a:t>300 million worldwide; </a:t>
            </a:r>
            <a:r>
              <a:rPr lang="en-US" altLang="en-US" sz="3000" dirty="0" smtClean="0">
                <a:solidFill>
                  <a:srgbClr val="000000"/>
                </a:solidFill>
                <a:latin typeface="Calibri" panose="020F0502020204030204" pitchFamily="34" charset="0"/>
                <a:sym typeface="Symbol" pitchFamily="18" charset="2"/>
              </a:rPr>
              <a:t> </a:t>
            </a:r>
            <a:r>
              <a:rPr lang="en-US" altLang="en-US" sz="3000" dirty="0" smtClean="0">
                <a:solidFill>
                  <a:srgbClr val="000000"/>
                </a:solidFill>
                <a:latin typeface="Calibri" panose="020F0502020204030204" pitchFamily="34" charset="0"/>
              </a:rPr>
              <a:t>rapidly</a:t>
            </a:r>
          </a:p>
          <a:p>
            <a:pPr lvl="1" eaLnBrk="1" hangingPunct="1">
              <a:spcBef>
                <a:spcPts val="600"/>
              </a:spcBef>
            </a:pPr>
            <a:r>
              <a:rPr lang="en-US" altLang="en-US" sz="3000" dirty="0" smtClean="0">
                <a:solidFill>
                  <a:srgbClr val="000000"/>
                </a:solidFill>
                <a:latin typeface="Calibri" panose="020F0502020204030204" pitchFamily="34" charset="0"/>
              </a:rPr>
              <a:t>substantial morbidity, mortality</a:t>
            </a:r>
          </a:p>
          <a:p>
            <a:pPr lvl="1" eaLnBrk="1" hangingPunct="1">
              <a:spcBef>
                <a:spcPts val="600"/>
              </a:spcBef>
            </a:pPr>
            <a:r>
              <a:rPr lang="en-US" altLang="en-US" sz="3000" dirty="0" smtClean="0">
                <a:solidFill>
                  <a:srgbClr val="000000"/>
                </a:solidFill>
                <a:latin typeface="Calibri" panose="020F0502020204030204" pitchFamily="34" charset="0"/>
              </a:rPr>
              <a:t>10% of US health care costs</a:t>
            </a:r>
          </a:p>
          <a:p>
            <a:pPr eaLnBrk="1" hangingPunct="1">
              <a:spcBef>
                <a:spcPct val="55000"/>
              </a:spcBef>
            </a:pPr>
            <a:r>
              <a:rPr lang="en-US" altLang="en-US" dirty="0" smtClean="0">
                <a:solidFill>
                  <a:srgbClr val="000000"/>
                </a:solidFill>
                <a:latin typeface="Calibri" panose="020F0502020204030204" pitchFamily="34" charset="0"/>
              </a:rPr>
              <a:t>T2D strongly familial</a:t>
            </a:r>
          </a:p>
          <a:p>
            <a:pPr eaLnBrk="1" hangingPunct="1">
              <a:spcBef>
                <a:spcPct val="55000"/>
              </a:spcBef>
            </a:pPr>
            <a:r>
              <a:rPr lang="en-US" altLang="en-US" dirty="0" smtClean="0">
                <a:solidFill>
                  <a:srgbClr val="000000"/>
                </a:solidFill>
                <a:latin typeface="Calibri" panose="020F0502020204030204" pitchFamily="34" charset="0"/>
              </a:rPr>
              <a:t>Despite much effort, even as recently as 2006, consensus on only three T2D genes:  </a:t>
            </a:r>
            <a:r>
              <a:rPr lang="en-US" altLang="en-US" i="1" dirty="0" smtClean="0">
                <a:solidFill>
                  <a:srgbClr val="000000"/>
                </a:solidFill>
                <a:latin typeface="Calibri" panose="020F0502020204030204" pitchFamily="34" charset="0"/>
              </a:rPr>
              <a:t>PPARG</a:t>
            </a:r>
            <a:r>
              <a:rPr lang="en-US" altLang="en-US" dirty="0" smtClean="0">
                <a:solidFill>
                  <a:srgbClr val="000000"/>
                </a:solidFill>
                <a:latin typeface="Calibri" panose="020F0502020204030204" pitchFamily="34" charset="0"/>
              </a:rPr>
              <a:t>, </a:t>
            </a:r>
            <a:r>
              <a:rPr lang="en-US" altLang="en-US" i="1" dirty="0" smtClean="0">
                <a:solidFill>
                  <a:srgbClr val="000000"/>
                </a:solidFill>
                <a:latin typeface="Calibri" panose="020F0502020204030204" pitchFamily="34" charset="0"/>
              </a:rPr>
              <a:t>KCNJ11</a:t>
            </a:r>
            <a:r>
              <a:rPr lang="en-US" altLang="en-US" dirty="0" smtClean="0">
                <a:solidFill>
                  <a:srgbClr val="000000"/>
                </a:solidFill>
                <a:latin typeface="Calibri" panose="020F0502020204030204" pitchFamily="34" charset="0"/>
              </a:rPr>
              <a:t>,</a:t>
            </a:r>
            <a:r>
              <a:rPr lang="en-US" altLang="en-US" i="1" dirty="0" smtClean="0">
                <a:solidFill>
                  <a:srgbClr val="000000"/>
                </a:solidFill>
                <a:latin typeface="Calibri" panose="020F0502020204030204" pitchFamily="34" charset="0"/>
              </a:rPr>
              <a:t> TCF7L2</a:t>
            </a:r>
            <a:endParaRPr lang="en-US" altLang="en-US" dirty="0" smtClean="0">
              <a:solidFill>
                <a:srgbClr val="000000"/>
              </a:solidFill>
              <a:latin typeface="Calibri" panose="020F0502020204030204" pitchFamily="34" charset="0"/>
            </a:endParaRPr>
          </a:p>
          <a:p>
            <a:pPr eaLnBrk="1" hangingPunct="1">
              <a:spcBef>
                <a:spcPct val="55000"/>
              </a:spcBef>
            </a:pPr>
            <a:endParaRPr lang="en-US" altLang="en-US" dirty="0" smtClean="0">
              <a:latin typeface="Times New Roman" pitchFamily="18" charset="0"/>
            </a:endParaRPr>
          </a:p>
        </p:txBody>
      </p:sp>
      <p:pic>
        <p:nvPicPr>
          <p:cNvPr id="26849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7948" y="1556792"/>
            <a:ext cx="2342444" cy="263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84933" name="Text Box 5"/>
          <p:cNvSpPr txBox="1">
            <a:spLocks noChangeArrowheads="1"/>
          </p:cNvSpPr>
          <p:nvPr/>
        </p:nvSpPr>
        <p:spPr bwMode="auto">
          <a:xfrm>
            <a:off x="290727" y="5733352"/>
            <a:ext cx="88532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0" hangingPunct="0">
              <a:buFontTx/>
              <a:buChar char="•"/>
            </a:pPr>
            <a:r>
              <a:rPr lang="en-US" altLang="en-US" sz="3200" dirty="0">
                <a:solidFill>
                  <a:srgbClr val="FFFFFF"/>
                </a:solidFill>
                <a:cs typeface="+mn-cs"/>
              </a:rPr>
              <a:t> </a:t>
            </a:r>
            <a:r>
              <a:rPr lang="en-US" altLang="en-US" sz="3200" dirty="0">
                <a:solidFill>
                  <a:srgbClr val="000000"/>
                </a:solidFill>
                <a:latin typeface="Calibri" panose="020F0502020204030204" pitchFamily="34" charset="0"/>
                <a:cs typeface="+mn-cs"/>
              </a:rPr>
              <a:t>Jim Neel:  diabetes </a:t>
            </a:r>
            <a:r>
              <a:rPr lang="en-US" altLang="en-US" sz="3200" dirty="0" smtClean="0">
                <a:solidFill>
                  <a:srgbClr val="000000"/>
                </a:solidFill>
                <a:latin typeface="Calibri" panose="020F0502020204030204" pitchFamily="34" charset="0"/>
                <a:cs typeface="+mn-cs"/>
              </a:rPr>
              <a:t>is “the </a:t>
            </a:r>
            <a:r>
              <a:rPr lang="en-US" altLang="en-US" sz="3200" dirty="0">
                <a:solidFill>
                  <a:srgbClr val="000000"/>
                </a:solidFill>
                <a:latin typeface="Calibri" panose="020F0502020204030204" pitchFamily="34" charset="0"/>
                <a:cs typeface="+mn-cs"/>
              </a:rPr>
              <a:t>geneticist’s nightmare”</a:t>
            </a:r>
          </a:p>
        </p:txBody>
      </p:sp>
      <p:sp>
        <p:nvSpPr>
          <p:cNvPr id="2" name="Slide Number Placeholder 1"/>
          <p:cNvSpPr>
            <a:spLocks noGrp="1"/>
          </p:cNvSpPr>
          <p:nvPr>
            <p:ph type="sldNum" sz="quarter" idx="12"/>
          </p:nvPr>
        </p:nvSpPr>
        <p:spPr/>
        <p:txBody>
          <a:bodyPr/>
          <a:lstStyle/>
          <a:p>
            <a:pPr>
              <a:defRPr/>
            </a:pPr>
            <a:fld id="{9124BEF9-0B16-49BE-ABDB-AD27686CE665}" type="slidenum">
              <a:rPr lang="en-US" altLang="en-US" smtClean="0">
                <a:solidFill>
                  <a:schemeClr val="bg1">
                    <a:lumMod val="50000"/>
                  </a:schemeClr>
                </a:solidFill>
              </a:rPr>
              <a:pPr>
                <a:defRPr/>
              </a:pPr>
              <a:t>6</a:t>
            </a:fld>
            <a:endParaRPr lang="en-US" altLang="en-US" dirty="0">
              <a:solidFill>
                <a:schemeClr val="bg1">
                  <a:lumMod val="50000"/>
                </a:schemeClr>
              </a:solidFill>
            </a:endParaRPr>
          </a:p>
        </p:txBody>
      </p:sp>
    </p:spTree>
    <p:extLst>
      <p:ext uri="{BB962C8B-B14F-4D97-AF65-F5344CB8AC3E}">
        <p14:creationId xmlns:p14="http://schemas.microsoft.com/office/powerpoint/2010/main" xmlns="" val="1815956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49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4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9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7" name="Picture 136"/>
          <p:cNvPicPr>
            <a:picLocks noChangeAspect="1"/>
          </p:cNvPicPr>
          <p:nvPr/>
        </p:nvPicPr>
        <p:blipFill>
          <a:blip r:embed="rId3" cstate="print">
            <a:duotone>
              <a:prstClr val="black"/>
              <a:schemeClr val="accent4">
                <a:lumMod val="75000"/>
                <a:tint val="45000"/>
                <a:satMod val="400000"/>
              </a:schemeClr>
            </a:duotone>
            <a:extLst>
              <a:ext uri="{28A0092B-C50C-407E-A947-70E740481C1C}">
                <a14:useLocalDpi xmlns:a14="http://schemas.microsoft.com/office/drawing/2010/main" xmlns="" val="0"/>
              </a:ext>
            </a:extLst>
          </a:blip>
          <a:stretch>
            <a:fillRect/>
          </a:stretch>
        </p:blipFill>
        <p:spPr>
          <a:xfrm>
            <a:off x="323528" y="1700808"/>
            <a:ext cx="3037841" cy="1920240"/>
          </a:xfrm>
          <a:prstGeom prst="rect">
            <a:avLst/>
          </a:prstGeom>
        </p:spPr>
      </p:pic>
      <p:sp>
        <p:nvSpPr>
          <p:cNvPr id="136" name="Slide Number Placeholder 3"/>
          <p:cNvSpPr>
            <a:spLocks noGrp="1"/>
          </p:cNvSpPr>
          <p:nvPr>
            <p:ph type="sldNum" sz="quarter" idx="12"/>
          </p:nvPr>
        </p:nvSpPr>
        <p:spPr/>
        <p:txBody>
          <a:bodyPr/>
          <a:lstStyle/>
          <a:p>
            <a:pPr>
              <a:defRPr/>
            </a:pPr>
            <a:fld id="{559C45C4-141F-4612-82FA-E7F00B8DA1A3}" type="slidenum">
              <a:rPr lang="en-US" altLang="en-US">
                <a:solidFill>
                  <a:srgbClr val="FFFFFF"/>
                </a:solidFill>
              </a:rPr>
              <a:pPr>
                <a:defRPr/>
              </a:pPr>
              <a:t>7</a:t>
            </a:fld>
            <a:endParaRPr lang="en-US" altLang="en-US">
              <a:solidFill>
                <a:srgbClr val="FFFFFF"/>
              </a:solidFill>
            </a:endParaRPr>
          </a:p>
        </p:txBody>
      </p:sp>
      <p:sp>
        <p:nvSpPr>
          <p:cNvPr id="134"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1B2C4A2E-866A-4FAB-A544-31C3FBCF7EE6}" type="slidenum">
              <a:rPr lang="en-US" altLang="en-US" sz="1400">
                <a:solidFill>
                  <a:srgbClr val="FFFFFF"/>
                </a:solidFill>
                <a:latin typeface="Times"/>
                <a:cs typeface="+mn-cs"/>
              </a:rPr>
              <a:pPr algn="r" eaLnBrk="0" hangingPunct="0">
                <a:defRPr/>
              </a:pPr>
              <a:t>7</a:t>
            </a:fld>
            <a:endParaRPr lang="en-US" altLang="en-US" sz="1400">
              <a:solidFill>
                <a:srgbClr val="FFFFFF"/>
              </a:solidFill>
              <a:latin typeface="Times"/>
              <a:cs typeface="+mn-cs"/>
            </a:endParaRPr>
          </a:p>
        </p:txBody>
      </p:sp>
      <p:sp>
        <p:nvSpPr>
          <p:cNvPr id="12292" name="Freeform 2"/>
          <p:cNvSpPr>
            <a:spLocks/>
          </p:cNvSpPr>
          <p:nvPr/>
        </p:nvSpPr>
        <p:spPr bwMode="auto">
          <a:xfrm>
            <a:off x="1528237" y="1723932"/>
            <a:ext cx="344311" cy="349250"/>
          </a:xfrm>
          <a:custGeom>
            <a:avLst/>
            <a:gdLst>
              <a:gd name="T0" fmla="*/ 2147483647 w 243"/>
              <a:gd name="T1" fmla="*/ 2147483647 h 220"/>
              <a:gd name="T2" fmla="*/ 2147483647 w 243"/>
              <a:gd name="T3" fmla="*/ 2147483647 h 220"/>
              <a:gd name="T4" fmla="*/ 2147483647 w 243"/>
              <a:gd name="T5" fmla="*/ 2147483647 h 220"/>
              <a:gd name="T6" fmla="*/ 2147483647 w 243"/>
              <a:gd name="T7" fmla="*/ 2147483647 h 220"/>
              <a:gd name="T8" fmla="*/ 2147483647 w 243"/>
              <a:gd name="T9" fmla="*/ 2147483647 h 220"/>
              <a:gd name="T10" fmla="*/ 2147483647 w 243"/>
              <a:gd name="T11" fmla="*/ 2147483647 h 220"/>
              <a:gd name="T12" fmla="*/ 2147483647 w 243"/>
              <a:gd name="T13" fmla="*/ 2147483647 h 220"/>
              <a:gd name="T14" fmla="*/ 2147483647 w 243"/>
              <a:gd name="T15" fmla="*/ 2147483647 h 220"/>
              <a:gd name="T16" fmla="*/ 2147483647 w 243"/>
              <a:gd name="T17" fmla="*/ 2147483647 h 220"/>
              <a:gd name="T18" fmla="*/ 2147483647 w 243"/>
              <a:gd name="T19" fmla="*/ 2147483647 h 220"/>
              <a:gd name="T20" fmla="*/ 2147483647 w 243"/>
              <a:gd name="T21" fmla="*/ 2147483647 h 220"/>
              <a:gd name="T22" fmla="*/ 2147483647 w 243"/>
              <a:gd name="T23" fmla="*/ 2147483647 h 220"/>
              <a:gd name="T24" fmla="*/ 2147483647 w 243"/>
              <a:gd name="T25" fmla="*/ 2147483647 h 220"/>
              <a:gd name="T26" fmla="*/ 2147483647 w 243"/>
              <a:gd name="T27" fmla="*/ 2147483647 h 220"/>
              <a:gd name="T28" fmla="*/ 2147483647 w 243"/>
              <a:gd name="T29" fmla="*/ 2147483647 h 220"/>
              <a:gd name="T30" fmla="*/ 2147483647 w 243"/>
              <a:gd name="T31" fmla="*/ 2147483647 h 220"/>
              <a:gd name="T32" fmla="*/ 2147483647 w 243"/>
              <a:gd name="T33" fmla="*/ 2147483647 h 220"/>
              <a:gd name="T34" fmla="*/ 2147483647 w 243"/>
              <a:gd name="T35" fmla="*/ 2147483647 h 220"/>
              <a:gd name="T36" fmla="*/ 2147483647 w 243"/>
              <a:gd name="T37" fmla="*/ 2147483647 h 220"/>
              <a:gd name="T38" fmla="*/ 2147483647 w 243"/>
              <a:gd name="T39" fmla="*/ 2147483647 h 220"/>
              <a:gd name="T40" fmla="*/ 2147483647 w 243"/>
              <a:gd name="T41" fmla="*/ 2147483647 h 220"/>
              <a:gd name="T42" fmla="*/ 2147483647 w 243"/>
              <a:gd name="T43" fmla="*/ 2147483647 h 220"/>
              <a:gd name="T44" fmla="*/ 2147483647 w 243"/>
              <a:gd name="T45" fmla="*/ 2147483647 h 220"/>
              <a:gd name="T46" fmla="*/ 2147483647 w 243"/>
              <a:gd name="T47" fmla="*/ 2147483647 h 220"/>
              <a:gd name="T48" fmla="*/ 2147483647 w 243"/>
              <a:gd name="T49" fmla="*/ 2147483647 h 220"/>
              <a:gd name="T50" fmla="*/ 2147483647 w 243"/>
              <a:gd name="T51" fmla="*/ 2147483647 h 220"/>
              <a:gd name="T52" fmla="*/ 2147483647 w 243"/>
              <a:gd name="T53" fmla="*/ 2147483647 h 220"/>
              <a:gd name="T54" fmla="*/ 2147483647 w 243"/>
              <a:gd name="T55" fmla="*/ 2147483647 h 220"/>
              <a:gd name="T56" fmla="*/ 2147483647 w 243"/>
              <a:gd name="T57" fmla="*/ 2147483647 h 220"/>
              <a:gd name="T58" fmla="*/ 2147483647 w 243"/>
              <a:gd name="T59" fmla="*/ 2147483647 h 220"/>
              <a:gd name="T60" fmla="*/ 2147483647 w 243"/>
              <a:gd name="T61" fmla="*/ 2147483647 h 220"/>
              <a:gd name="T62" fmla="*/ 2147483647 w 243"/>
              <a:gd name="T63" fmla="*/ 2147483647 h 220"/>
              <a:gd name="T64" fmla="*/ 2147483647 w 243"/>
              <a:gd name="T65" fmla="*/ 2147483647 h 220"/>
              <a:gd name="T66" fmla="*/ 2147483647 w 243"/>
              <a:gd name="T67" fmla="*/ 2147483647 h 220"/>
              <a:gd name="T68" fmla="*/ 2147483647 w 243"/>
              <a:gd name="T69" fmla="*/ 2147483647 h 220"/>
              <a:gd name="T70" fmla="*/ 2147483647 w 243"/>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20"/>
              <a:gd name="T110" fmla="*/ 243 w 243"/>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20">
                <a:moveTo>
                  <a:pt x="8" y="117"/>
                </a:moveTo>
                <a:lnTo>
                  <a:pt x="8" y="58"/>
                </a:lnTo>
                <a:lnTo>
                  <a:pt x="4" y="46"/>
                </a:lnTo>
                <a:lnTo>
                  <a:pt x="6" y="42"/>
                </a:lnTo>
                <a:lnTo>
                  <a:pt x="4" y="34"/>
                </a:lnTo>
                <a:lnTo>
                  <a:pt x="8" y="26"/>
                </a:lnTo>
                <a:lnTo>
                  <a:pt x="14" y="26"/>
                </a:lnTo>
                <a:lnTo>
                  <a:pt x="16" y="34"/>
                </a:lnTo>
                <a:lnTo>
                  <a:pt x="22" y="42"/>
                </a:lnTo>
                <a:lnTo>
                  <a:pt x="26" y="48"/>
                </a:lnTo>
                <a:lnTo>
                  <a:pt x="38" y="52"/>
                </a:lnTo>
                <a:lnTo>
                  <a:pt x="49" y="54"/>
                </a:lnTo>
                <a:lnTo>
                  <a:pt x="55" y="52"/>
                </a:lnTo>
                <a:lnTo>
                  <a:pt x="57" y="60"/>
                </a:lnTo>
                <a:lnTo>
                  <a:pt x="55" y="66"/>
                </a:lnTo>
                <a:lnTo>
                  <a:pt x="51" y="76"/>
                </a:lnTo>
                <a:lnTo>
                  <a:pt x="49" y="78"/>
                </a:lnTo>
                <a:lnTo>
                  <a:pt x="59" y="76"/>
                </a:lnTo>
                <a:lnTo>
                  <a:pt x="61" y="81"/>
                </a:lnTo>
                <a:lnTo>
                  <a:pt x="61" y="87"/>
                </a:lnTo>
                <a:lnTo>
                  <a:pt x="61" y="89"/>
                </a:lnTo>
                <a:lnTo>
                  <a:pt x="53" y="93"/>
                </a:lnTo>
                <a:lnTo>
                  <a:pt x="47" y="95"/>
                </a:lnTo>
                <a:lnTo>
                  <a:pt x="41" y="101"/>
                </a:lnTo>
                <a:lnTo>
                  <a:pt x="59" y="101"/>
                </a:lnTo>
                <a:lnTo>
                  <a:pt x="61" y="93"/>
                </a:lnTo>
                <a:lnTo>
                  <a:pt x="63" y="83"/>
                </a:lnTo>
                <a:lnTo>
                  <a:pt x="69" y="70"/>
                </a:lnTo>
                <a:lnTo>
                  <a:pt x="75" y="64"/>
                </a:lnTo>
                <a:lnTo>
                  <a:pt x="71" y="54"/>
                </a:lnTo>
                <a:lnTo>
                  <a:pt x="69" y="46"/>
                </a:lnTo>
                <a:lnTo>
                  <a:pt x="67" y="38"/>
                </a:lnTo>
                <a:lnTo>
                  <a:pt x="77" y="36"/>
                </a:lnTo>
                <a:lnTo>
                  <a:pt x="71" y="30"/>
                </a:lnTo>
                <a:lnTo>
                  <a:pt x="71" y="34"/>
                </a:lnTo>
                <a:lnTo>
                  <a:pt x="65" y="20"/>
                </a:lnTo>
                <a:lnTo>
                  <a:pt x="61" y="14"/>
                </a:lnTo>
                <a:lnTo>
                  <a:pt x="55" y="12"/>
                </a:lnTo>
                <a:lnTo>
                  <a:pt x="53" y="12"/>
                </a:lnTo>
                <a:lnTo>
                  <a:pt x="53" y="2"/>
                </a:lnTo>
                <a:lnTo>
                  <a:pt x="55" y="0"/>
                </a:lnTo>
                <a:lnTo>
                  <a:pt x="67" y="8"/>
                </a:lnTo>
                <a:lnTo>
                  <a:pt x="65" y="6"/>
                </a:lnTo>
                <a:lnTo>
                  <a:pt x="79" y="12"/>
                </a:lnTo>
                <a:lnTo>
                  <a:pt x="107" y="24"/>
                </a:lnTo>
                <a:lnTo>
                  <a:pt x="156" y="38"/>
                </a:lnTo>
                <a:lnTo>
                  <a:pt x="213" y="52"/>
                </a:lnTo>
                <a:lnTo>
                  <a:pt x="243" y="58"/>
                </a:lnTo>
                <a:lnTo>
                  <a:pt x="237" y="101"/>
                </a:lnTo>
                <a:lnTo>
                  <a:pt x="217" y="188"/>
                </a:lnTo>
                <a:lnTo>
                  <a:pt x="217" y="220"/>
                </a:lnTo>
                <a:lnTo>
                  <a:pt x="198" y="212"/>
                </a:lnTo>
                <a:lnTo>
                  <a:pt x="156" y="194"/>
                </a:lnTo>
                <a:lnTo>
                  <a:pt x="136" y="194"/>
                </a:lnTo>
                <a:lnTo>
                  <a:pt x="136" y="190"/>
                </a:lnTo>
                <a:lnTo>
                  <a:pt x="123" y="188"/>
                </a:lnTo>
                <a:lnTo>
                  <a:pt x="123" y="194"/>
                </a:lnTo>
                <a:lnTo>
                  <a:pt x="109" y="196"/>
                </a:lnTo>
                <a:lnTo>
                  <a:pt x="103" y="192"/>
                </a:lnTo>
                <a:lnTo>
                  <a:pt x="79" y="194"/>
                </a:lnTo>
                <a:lnTo>
                  <a:pt x="77" y="184"/>
                </a:lnTo>
                <a:lnTo>
                  <a:pt x="49" y="182"/>
                </a:lnTo>
                <a:lnTo>
                  <a:pt x="47" y="190"/>
                </a:lnTo>
                <a:lnTo>
                  <a:pt x="34" y="176"/>
                </a:lnTo>
                <a:lnTo>
                  <a:pt x="32" y="157"/>
                </a:lnTo>
                <a:lnTo>
                  <a:pt x="32" y="149"/>
                </a:lnTo>
                <a:lnTo>
                  <a:pt x="28" y="145"/>
                </a:lnTo>
                <a:lnTo>
                  <a:pt x="18" y="147"/>
                </a:lnTo>
                <a:lnTo>
                  <a:pt x="10" y="137"/>
                </a:lnTo>
                <a:lnTo>
                  <a:pt x="2" y="129"/>
                </a:lnTo>
                <a:lnTo>
                  <a:pt x="0" y="123"/>
                </a:lnTo>
                <a:lnTo>
                  <a:pt x="8" y="117"/>
                </a:lnTo>
                <a:close/>
              </a:path>
            </a:pathLst>
          </a:custGeom>
          <a:noFill/>
          <a:ln w="8001">
            <a:solidFill>
              <a:schemeClr val="tx1"/>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293" name="Rectangle 3"/>
          <p:cNvSpPr>
            <a:spLocks noChangeArrowheads="1"/>
          </p:cNvSpPr>
          <p:nvPr/>
        </p:nvSpPr>
        <p:spPr bwMode="auto">
          <a:xfrm>
            <a:off x="390878" y="177800"/>
            <a:ext cx="8398933" cy="1354217"/>
          </a:xfrm>
          <a:prstGeom prst="rect">
            <a:avLst/>
          </a:prstGeom>
          <a:noFill/>
          <a:ln w="9525">
            <a:noFill/>
            <a:miter lim="800000"/>
            <a:headEnd/>
            <a:tailEnd/>
          </a:ln>
        </p:spPr>
        <p:txBody>
          <a:bodyPr lIns="0" tIns="0" rIns="0" bIns="0">
            <a:spAutoFit/>
          </a:bodyPr>
          <a:lstStyle/>
          <a:p>
            <a:pPr algn="ctr" eaLnBrk="0" hangingPunct="0"/>
            <a:r>
              <a:rPr lang="en-US" sz="4400" b="1" dirty="0" smtClean="0">
                <a:solidFill>
                  <a:srgbClr val="4F81BD"/>
                </a:solidFill>
                <a:latin typeface="Calibri" panose="020F0502020204030204" pitchFamily="34" charset="0"/>
              </a:rPr>
              <a:t>FUSION:  Finland-United States Investigation of NIDDM Genetics</a:t>
            </a:r>
            <a:endParaRPr lang="en-US" sz="4400" dirty="0">
              <a:solidFill>
                <a:schemeClr val="bg1">
                  <a:lumMod val="50000"/>
                </a:schemeClr>
              </a:solidFill>
              <a:latin typeface="Calibri" panose="020F0502020204030204" pitchFamily="34" charset="0"/>
              <a:cs typeface="+mn-cs"/>
            </a:endParaRPr>
          </a:p>
        </p:txBody>
      </p:sp>
      <p:grpSp>
        <p:nvGrpSpPr>
          <p:cNvPr id="12294" name="Group 4"/>
          <p:cNvGrpSpPr>
            <a:grpSpLocks/>
          </p:cNvGrpSpPr>
          <p:nvPr/>
        </p:nvGrpSpPr>
        <p:grpSpPr bwMode="auto">
          <a:xfrm>
            <a:off x="4932040" y="2020888"/>
            <a:ext cx="426156" cy="1763712"/>
            <a:chOff x="3012" y="652"/>
            <a:chExt cx="424" cy="1567"/>
          </a:xfrm>
          <a:solidFill>
            <a:schemeClr val="accent4">
              <a:lumMod val="50000"/>
            </a:schemeClr>
          </a:solidFill>
        </p:grpSpPr>
        <p:sp>
          <p:nvSpPr>
            <p:cNvPr id="12375" name="Freeform 5"/>
            <p:cNvSpPr>
              <a:spLocks/>
            </p:cNvSpPr>
            <p:nvPr/>
          </p:nvSpPr>
          <p:spPr bwMode="auto">
            <a:xfrm>
              <a:off x="3111" y="703"/>
              <a:ext cx="252" cy="133"/>
            </a:xfrm>
            <a:custGeom>
              <a:avLst/>
              <a:gdLst>
                <a:gd name="T0" fmla="*/ 0 w 252"/>
                <a:gd name="T1" fmla="*/ 0 h 133"/>
                <a:gd name="T2" fmla="*/ 20 w 252"/>
                <a:gd name="T3" fmla="*/ 8 h 133"/>
                <a:gd name="T4" fmla="*/ 42 w 252"/>
                <a:gd name="T5" fmla="*/ 14 h 133"/>
                <a:gd name="T6" fmla="*/ 73 w 252"/>
                <a:gd name="T7" fmla="*/ 24 h 133"/>
                <a:gd name="T8" fmla="*/ 101 w 252"/>
                <a:gd name="T9" fmla="*/ 32 h 133"/>
                <a:gd name="T10" fmla="*/ 132 w 252"/>
                <a:gd name="T11" fmla="*/ 42 h 133"/>
                <a:gd name="T12" fmla="*/ 165 w 252"/>
                <a:gd name="T13" fmla="*/ 54 h 133"/>
                <a:gd name="T14" fmla="*/ 189 w 252"/>
                <a:gd name="T15" fmla="*/ 64 h 133"/>
                <a:gd name="T16" fmla="*/ 209 w 252"/>
                <a:gd name="T17" fmla="*/ 76 h 133"/>
                <a:gd name="T18" fmla="*/ 232 w 252"/>
                <a:gd name="T19" fmla="*/ 91 h 133"/>
                <a:gd name="T20" fmla="*/ 252 w 252"/>
                <a:gd name="T21" fmla="*/ 105 h 133"/>
                <a:gd name="T22" fmla="*/ 220 w 252"/>
                <a:gd name="T23" fmla="*/ 133 h 133"/>
                <a:gd name="T24" fmla="*/ 195 w 252"/>
                <a:gd name="T25" fmla="*/ 121 h 133"/>
                <a:gd name="T26" fmla="*/ 173 w 252"/>
                <a:gd name="T27" fmla="*/ 113 h 133"/>
                <a:gd name="T28" fmla="*/ 157 w 252"/>
                <a:gd name="T29" fmla="*/ 107 h 133"/>
                <a:gd name="T30" fmla="*/ 137 w 252"/>
                <a:gd name="T31" fmla="*/ 101 h 133"/>
                <a:gd name="T32" fmla="*/ 117 w 252"/>
                <a:gd name="T33" fmla="*/ 95 h 133"/>
                <a:gd name="T34" fmla="*/ 93 w 252"/>
                <a:gd name="T35" fmla="*/ 87 h 133"/>
                <a:gd name="T36" fmla="*/ 63 w 252"/>
                <a:gd name="T37" fmla="*/ 78 h 133"/>
                <a:gd name="T38" fmla="*/ 38 w 252"/>
                <a:gd name="T39" fmla="*/ 68 h 133"/>
                <a:gd name="T40" fmla="*/ 16 w 252"/>
                <a:gd name="T41" fmla="*/ 60 h 133"/>
                <a:gd name="T42" fmla="*/ 0 w 252"/>
                <a:gd name="T43" fmla="*/ 54 h 133"/>
                <a:gd name="T44" fmla="*/ 0 w 252"/>
                <a:gd name="T45" fmla="*/ 0 h 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2"/>
                <a:gd name="T70" fmla="*/ 0 h 133"/>
                <a:gd name="T71" fmla="*/ 252 w 252"/>
                <a:gd name="T72" fmla="*/ 133 h 1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2" h="133">
                  <a:moveTo>
                    <a:pt x="0" y="0"/>
                  </a:moveTo>
                  <a:lnTo>
                    <a:pt x="20" y="8"/>
                  </a:lnTo>
                  <a:lnTo>
                    <a:pt x="42" y="14"/>
                  </a:lnTo>
                  <a:lnTo>
                    <a:pt x="73" y="24"/>
                  </a:lnTo>
                  <a:lnTo>
                    <a:pt x="101" y="32"/>
                  </a:lnTo>
                  <a:lnTo>
                    <a:pt x="132" y="42"/>
                  </a:lnTo>
                  <a:lnTo>
                    <a:pt x="165" y="54"/>
                  </a:lnTo>
                  <a:lnTo>
                    <a:pt x="189" y="64"/>
                  </a:lnTo>
                  <a:lnTo>
                    <a:pt x="209" y="76"/>
                  </a:lnTo>
                  <a:lnTo>
                    <a:pt x="232" y="91"/>
                  </a:lnTo>
                  <a:lnTo>
                    <a:pt x="252" y="105"/>
                  </a:lnTo>
                  <a:lnTo>
                    <a:pt x="220" y="133"/>
                  </a:lnTo>
                  <a:lnTo>
                    <a:pt x="195" y="121"/>
                  </a:lnTo>
                  <a:lnTo>
                    <a:pt x="173" y="113"/>
                  </a:lnTo>
                  <a:lnTo>
                    <a:pt x="157" y="107"/>
                  </a:lnTo>
                  <a:lnTo>
                    <a:pt x="137" y="101"/>
                  </a:lnTo>
                  <a:lnTo>
                    <a:pt x="117" y="95"/>
                  </a:lnTo>
                  <a:lnTo>
                    <a:pt x="93" y="87"/>
                  </a:lnTo>
                  <a:lnTo>
                    <a:pt x="63" y="78"/>
                  </a:lnTo>
                  <a:lnTo>
                    <a:pt x="38" y="68"/>
                  </a:lnTo>
                  <a:lnTo>
                    <a:pt x="16" y="60"/>
                  </a:lnTo>
                  <a:lnTo>
                    <a:pt x="0" y="54"/>
                  </a:lnTo>
                  <a:lnTo>
                    <a:pt x="0"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76" name="Freeform 6"/>
            <p:cNvSpPr>
              <a:spLocks/>
            </p:cNvSpPr>
            <p:nvPr/>
          </p:nvSpPr>
          <p:spPr bwMode="auto">
            <a:xfrm>
              <a:off x="3097" y="1273"/>
              <a:ext cx="319" cy="253"/>
            </a:xfrm>
            <a:custGeom>
              <a:avLst/>
              <a:gdLst>
                <a:gd name="T0" fmla="*/ 50 w 319"/>
                <a:gd name="T1" fmla="*/ 8 h 253"/>
                <a:gd name="T2" fmla="*/ 38 w 319"/>
                <a:gd name="T3" fmla="*/ 0 h 253"/>
                <a:gd name="T4" fmla="*/ 0 w 319"/>
                <a:gd name="T5" fmla="*/ 29 h 253"/>
                <a:gd name="T6" fmla="*/ 24 w 319"/>
                <a:gd name="T7" fmla="*/ 45 h 253"/>
                <a:gd name="T8" fmla="*/ 42 w 319"/>
                <a:gd name="T9" fmla="*/ 57 h 253"/>
                <a:gd name="T10" fmla="*/ 65 w 319"/>
                <a:gd name="T11" fmla="*/ 73 h 253"/>
                <a:gd name="T12" fmla="*/ 87 w 319"/>
                <a:gd name="T13" fmla="*/ 81 h 253"/>
                <a:gd name="T14" fmla="*/ 113 w 319"/>
                <a:gd name="T15" fmla="*/ 93 h 253"/>
                <a:gd name="T16" fmla="*/ 146 w 319"/>
                <a:gd name="T17" fmla="*/ 107 h 253"/>
                <a:gd name="T18" fmla="*/ 169 w 319"/>
                <a:gd name="T19" fmla="*/ 115 h 253"/>
                <a:gd name="T20" fmla="*/ 189 w 319"/>
                <a:gd name="T21" fmla="*/ 124 h 253"/>
                <a:gd name="T22" fmla="*/ 209 w 319"/>
                <a:gd name="T23" fmla="*/ 136 h 253"/>
                <a:gd name="T24" fmla="*/ 223 w 319"/>
                <a:gd name="T25" fmla="*/ 146 h 253"/>
                <a:gd name="T26" fmla="*/ 242 w 319"/>
                <a:gd name="T27" fmla="*/ 154 h 253"/>
                <a:gd name="T28" fmla="*/ 264 w 319"/>
                <a:gd name="T29" fmla="*/ 172 h 253"/>
                <a:gd name="T30" fmla="*/ 288 w 319"/>
                <a:gd name="T31" fmla="*/ 194 h 253"/>
                <a:gd name="T32" fmla="*/ 304 w 319"/>
                <a:gd name="T33" fmla="*/ 211 h 253"/>
                <a:gd name="T34" fmla="*/ 311 w 319"/>
                <a:gd name="T35" fmla="*/ 231 h 253"/>
                <a:gd name="T36" fmla="*/ 313 w 319"/>
                <a:gd name="T37" fmla="*/ 243 h 253"/>
                <a:gd name="T38" fmla="*/ 319 w 319"/>
                <a:gd name="T39" fmla="*/ 253 h 253"/>
                <a:gd name="T40" fmla="*/ 319 w 319"/>
                <a:gd name="T41" fmla="*/ 241 h 253"/>
                <a:gd name="T42" fmla="*/ 317 w 319"/>
                <a:gd name="T43" fmla="*/ 223 h 253"/>
                <a:gd name="T44" fmla="*/ 311 w 319"/>
                <a:gd name="T45" fmla="*/ 198 h 253"/>
                <a:gd name="T46" fmla="*/ 296 w 319"/>
                <a:gd name="T47" fmla="*/ 168 h 253"/>
                <a:gd name="T48" fmla="*/ 274 w 319"/>
                <a:gd name="T49" fmla="*/ 142 h 253"/>
                <a:gd name="T50" fmla="*/ 250 w 319"/>
                <a:gd name="T51" fmla="*/ 118 h 253"/>
                <a:gd name="T52" fmla="*/ 228 w 319"/>
                <a:gd name="T53" fmla="*/ 103 h 253"/>
                <a:gd name="T54" fmla="*/ 181 w 319"/>
                <a:gd name="T55" fmla="*/ 75 h 253"/>
                <a:gd name="T56" fmla="*/ 123 w 319"/>
                <a:gd name="T57" fmla="*/ 45 h 253"/>
                <a:gd name="T58" fmla="*/ 75 w 319"/>
                <a:gd name="T59" fmla="*/ 22 h 253"/>
                <a:gd name="T60" fmla="*/ 50 w 319"/>
                <a:gd name="T61" fmla="*/ 8 h 2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9"/>
                <a:gd name="T94" fmla="*/ 0 h 253"/>
                <a:gd name="T95" fmla="*/ 319 w 319"/>
                <a:gd name="T96" fmla="*/ 253 h 2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9" h="253">
                  <a:moveTo>
                    <a:pt x="50" y="8"/>
                  </a:moveTo>
                  <a:lnTo>
                    <a:pt x="38" y="0"/>
                  </a:lnTo>
                  <a:lnTo>
                    <a:pt x="0" y="29"/>
                  </a:lnTo>
                  <a:lnTo>
                    <a:pt x="24" y="45"/>
                  </a:lnTo>
                  <a:lnTo>
                    <a:pt x="42" y="57"/>
                  </a:lnTo>
                  <a:lnTo>
                    <a:pt x="65" y="73"/>
                  </a:lnTo>
                  <a:lnTo>
                    <a:pt x="87" y="81"/>
                  </a:lnTo>
                  <a:lnTo>
                    <a:pt x="113" y="93"/>
                  </a:lnTo>
                  <a:lnTo>
                    <a:pt x="146" y="107"/>
                  </a:lnTo>
                  <a:lnTo>
                    <a:pt x="169" y="115"/>
                  </a:lnTo>
                  <a:lnTo>
                    <a:pt x="189" y="124"/>
                  </a:lnTo>
                  <a:lnTo>
                    <a:pt x="209" y="136"/>
                  </a:lnTo>
                  <a:lnTo>
                    <a:pt x="223" y="146"/>
                  </a:lnTo>
                  <a:lnTo>
                    <a:pt x="242" y="154"/>
                  </a:lnTo>
                  <a:lnTo>
                    <a:pt x="264" y="172"/>
                  </a:lnTo>
                  <a:lnTo>
                    <a:pt x="288" y="194"/>
                  </a:lnTo>
                  <a:lnTo>
                    <a:pt x="304" y="211"/>
                  </a:lnTo>
                  <a:lnTo>
                    <a:pt x="311" y="231"/>
                  </a:lnTo>
                  <a:lnTo>
                    <a:pt x="313" y="243"/>
                  </a:lnTo>
                  <a:lnTo>
                    <a:pt x="319" y="253"/>
                  </a:lnTo>
                  <a:lnTo>
                    <a:pt x="319" y="241"/>
                  </a:lnTo>
                  <a:lnTo>
                    <a:pt x="317" y="223"/>
                  </a:lnTo>
                  <a:lnTo>
                    <a:pt x="311" y="198"/>
                  </a:lnTo>
                  <a:lnTo>
                    <a:pt x="296" y="168"/>
                  </a:lnTo>
                  <a:lnTo>
                    <a:pt x="274" y="142"/>
                  </a:lnTo>
                  <a:lnTo>
                    <a:pt x="250" y="118"/>
                  </a:lnTo>
                  <a:lnTo>
                    <a:pt x="228" y="103"/>
                  </a:lnTo>
                  <a:lnTo>
                    <a:pt x="181" y="75"/>
                  </a:lnTo>
                  <a:lnTo>
                    <a:pt x="123" y="45"/>
                  </a:lnTo>
                  <a:lnTo>
                    <a:pt x="75" y="22"/>
                  </a:lnTo>
                  <a:lnTo>
                    <a:pt x="50" y="8"/>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77" name="Freeform 7"/>
            <p:cNvSpPr>
              <a:spLocks/>
            </p:cNvSpPr>
            <p:nvPr/>
          </p:nvSpPr>
          <p:spPr bwMode="auto">
            <a:xfrm>
              <a:off x="3109" y="701"/>
              <a:ext cx="252" cy="133"/>
            </a:xfrm>
            <a:custGeom>
              <a:avLst/>
              <a:gdLst>
                <a:gd name="T0" fmla="*/ 0 w 252"/>
                <a:gd name="T1" fmla="*/ 0 h 133"/>
                <a:gd name="T2" fmla="*/ 20 w 252"/>
                <a:gd name="T3" fmla="*/ 8 h 133"/>
                <a:gd name="T4" fmla="*/ 42 w 252"/>
                <a:gd name="T5" fmla="*/ 14 h 133"/>
                <a:gd name="T6" fmla="*/ 73 w 252"/>
                <a:gd name="T7" fmla="*/ 24 h 133"/>
                <a:gd name="T8" fmla="*/ 101 w 252"/>
                <a:gd name="T9" fmla="*/ 32 h 133"/>
                <a:gd name="T10" fmla="*/ 132 w 252"/>
                <a:gd name="T11" fmla="*/ 42 h 133"/>
                <a:gd name="T12" fmla="*/ 165 w 252"/>
                <a:gd name="T13" fmla="*/ 54 h 133"/>
                <a:gd name="T14" fmla="*/ 189 w 252"/>
                <a:gd name="T15" fmla="*/ 64 h 133"/>
                <a:gd name="T16" fmla="*/ 209 w 252"/>
                <a:gd name="T17" fmla="*/ 76 h 133"/>
                <a:gd name="T18" fmla="*/ 232 w 252"/>
                <a:gd name="T19" fmla="*/ 91 h 133"/>
                <a:gd name="T20" fmla="*/ 252 w 252"/>
                <a:gd name="T21" fmla="*/ 105 h 133"/>
                <a:gd name="T22" fmla="*/ 220 w 252"/>
                <a:gd name="T23" fmla="*/ 133 h 133"/>
                <a:gd name="T24" fmla="*/ 195 w 252"/>
                <a:gd name="T25" fmla="*/ 121 h 133"/>
                <a:gd name="T26" fmla="*/ 173 w 252"/>
                <a:gd name="T27" fmla="*/ 113 h 133"/>
                <a:gd name="T28" fmla="*/ 157 w 252"/>
                <a:gd name="T29" fmla="*/ 107 h 133"/>
                <a:gd name="T30" fmla="*/ 137 w 252"/>
                <a:gd name="T31" fmla="*/ 101 h 133"/>
                <a:gd name="T32" fmla="*/ 117 w 252"/>
                <a:gd name="T33" fmla="*/ 95 h 133"/>
                <a:gd name="T34" fmla="*/ 93 w 252"/>
                <a:gd name="T35" fmla="*/ 87 h 133"/>
                <a:gd name="T36" fmla="*/ 63 w 252"/>
                <a:gd name="T37" fmla="*/ 78 h 133"/>
                <a:gd name="T38" fmla="*/ 38 w 252"/>
                <a:gd name="T39" fmla="*/ 68 h 133"/>
                <a:gd name="T40" fmla="*/ 16 w 252"/>
                <a:gd name="T41" fmla="*/ 60 h 133"/>
                <a:gd name="T42" fmla="*/ 0 w 252"/>
                <a:gd name="T43" fmla="*/ 54 h 133"/>
                <a:gd name="T44" fmla="*/ 0 w 252"/>
                <a:gd name="T45" fmla="*/ 0 h 133"/>
                <a:gd name="T46" fmla="*/ 0 w 252"/>
                <a:gd name="T47" fmla="*/ 0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2"/>
                <a:gd name="T73" fmla="*/ 0 h 133"/>
                <a:gd name="T74" fmla="*/ 252 w 252"/>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2" h="133">
                  <a:moveTo>
                    <a:pt x="0" y="0"/>
                  </a:moveTo>
                  <a:lnTo>
                    <a:pt x="20" y="8"/>
                  </a:lnTo>
                  <a:lnTo>
                    <a:pt x="42" y="14"/>
                  </a:lnTo>
                  <a:lnTo>
                    <a:pt x="73" y="24"/>
                  </a:lnTo>
                  <a:lnTo>
                    <a:pt x="101" y="32"/>
                  </a:lnTo>
                  <a:lnTo>
                    <a:pt x="132" y="42"/>
                  </a:lnTo>
                  <a:lnTo>
                    <a:pt x="165" y="54"/>
                  </a:lnTo>
                  <a:lnTo>
                    <a:pt x="189" y="64"/>
                  </a:lnTo>
                  <a:lnTo>
                    <a:pt x="209" y="76"/>
                  </a:lnTo>
                  <a:lnTo>
                    <a:pt x="232" y="91"/>
                  </a:lnTo>
                  <a:lnTo>
                    <a:pt x="252" y="105"/>
                  </a:lnTo>
                  <a:lnTo>
                    <a:pt x="220" y="133"/>
                  </a:lnTo>
                  <a:lnTo>
                    <a:pt x="195" y="121"/>
                  </a:lnTo>
                  <a:lnTo>
                    <a:pt x="173" y="113"/>
                  </a:lnTo>
                  <a:lnTo>
                    <a:pt x="157" y="107"/>
                  </a:lnTo>
                  <a:lnTo>
                    <a:pt x="137" y="101"/>
                  </a:lnTo>
                  <a:lnTo>
                    <a:pt x="117" y="95"/>
                  </a:lnTo>
                  <a:lnTo>
                    <a:pt x="93" y="87"/>
                  </a:lnTo>
                  <a:lnTo>
                    <a:pt x="63" y="78"/>
                  </a:lnTo>
                  <a:lnTo>
                    <a:pt x="38" y="68"/>
                  </a:lnTo>
                  <a:lnTo>
                    <a:pt x="16" y="60"/>
                  </a:lnTo>
                  <a:lnTo>
                    <a:pt x="0" y="54"/>
                  </a:lnTo>
                  <a:lnTo>
                    <a:pt x="0"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78" name="Freeform 8"/>
            <p:cNvSpPr>
              <a:spLocks/>
            </p:cNvSpPr>
            <p:nvPr/>
          </p:nvSpPr>
          <p:spPr bwMode="auto">
            <a:xfrm>
              <a:off x="3095" y="1271"/>
              <a:ext cx="319" cy="253"/>
            </a:xfrm>
            <a:custGeom>
              <a:avLst/>
              <a:gdLst>
                <a:gd name="T0" fmla="*/ 50 w 319"/>
                <a:gd name="T1" fmla="*/ 8 h 253"/>
                <a:gd name="T2" fmla="*/ 38 w 319"/>
                <a:gd name="T3" fmla="*/ 0 h 253"/>
                <a:gd name="T4" fmla="*/ 0 w 319"/>
                <a:gd name="T5" fmla="*/ 29 h 253"/>
                <a:gd name="T6" fmla="*/ 24 w 319"/>
                <a:gd name="T7" fmla="*/ 45 h 253"/>
                <a:gd name="T8" fmla="*/ 42 w 319"/>
                <a:gd name="T9" fmla="*/ 57 h 253"/>
                <a:gd name="T10" fmla="*/ 65 w 319"/>
                <a:gd name="T11" fmla="*/ 73 h 253"/>
                <a:gd name="T12" fmla="*/ 87 w 319"/>
                <a:gd name="T13" fmla="*/ 81 h 253"/>
                <a:gd name="T14" fmla="*/ 113 w 319"/>
                <a:gd name="T15" fmla="*/ 93 h 253"/>
                <a:gd name="T16" fmla="*/ 146 w 319"/>
                <a:gd name="T17" fmla="*/ 107 h 253"/>
                <a:gd name="T18" fmla="*/ 169 w 319"/>
                <a:gd name="T19" fmla="*/ 115 h 253"/>
                <a:gd name="T20" fmla="*/ 189 w 319"/>
                <a:gd name="T21" fmla="*/ 124 h 253"/>
                <a:gd name="T22" fmla="*/ 209 w 319"/>
                <a:gd name="T23" fmla="*/ 136 h 253"/>
                <a:gd name="T24" fmla="*/ 223 w 319"/>
                <a:gd name="T25" fmla="*/ 146 h 253"/>
                <a:gd name="T26" fmla="*/ 242 w 319"/>
                <a:gd name="T27" fmla="*/ 154 h 253"/>
                <a:gd name="T28" fmla="*/ 264 w 319"/>
                <a:gd name="T29" fmla="*/ 172 h 253"/>
                <a:gd name="T30" fmla="*/ 288 w 319"/>
                <a:gd name="T31" fmla="*/ 194 h 253"/>
                <a:gd name="T32" fmla="*/ 304 w 319"/>
                <a:gd name="T33" fmla="*/ 211 h 253"/>
                <a:gd name="T34" fmla="*/ 311 w 319"/>
                <a:gd name="T35" fmla="*/ 231 h 253"/>
                <a:gd name="T36" fmla="*/ 313 w 319"/>
                <a:gd name="T37" fmla="*/ 243 h 253"/>
                <a:gd name="T38" fmla="*/ 319 w 319"/>
                <a:gd name="T39" fmla="*/ 253 h 253"/>
                <a:gd name="T40" fmla="*/ 319 w 319"/>
                <a:gd name="T41" fmla="*/ 241 h 253"/>
                <a:gd name="T42" fmla="*/ 317 w 319"/>
                <a:gd name="T43" fmla="*/ 223 h 253"/>
                <a:gd name="T44" fmla="*/ 311 w 319"/>
                <a:gd name="T45" fmla="*/ 198 h 253"/>
                <a:gd name="T46" fmla="*/ 296 w 319"/>
                <a:gd name="T47" fmla="*/ 168 h 253"/>
                <a:gd name="T48" fmla="*/ 274 w 319"/>
                <a:gd name="T49" fmla="*/ 142 h 253"/>
                <a:gd name="T50" fmla="*/ 250 w 319"/>
                <a:gd name="T51" fmla="*/ 118 h 253"/>
                <a:gd name="T52" fmla="*/ 228 w 319"/>
                <a:gd name="T53" fmla="*/ 103 h 253"/>
                <a:gd name="T54" fmla="*/ 181 w 319"/>
                <a:gd name="T55" fmla="*/ 75 h 253"/>
                <a:gd name="T56" fmla="*/ 123 w 319"/>
                <a:gd name="T57" fmla="*/ 45 h 253"/>
                <a:gd name="T58" fmla="*/ 75 w 319"/>
                <a:gd name="T59" fmla="*/ 22 h 253"/>
                <a:gd name="T60" fmla="*/ 50 w 319"/>
                <a:gd name="T61" fmla="*/ 8 h 253"/>
                <a:gd name="T62" fmla="*/ 50 w 319"/>
                <a:gd name="T63" fmla="*/ 8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9"/>
                <a:gd name="T97" fmla="*/ 0 h 253"/>
                <a:gd name="T98" fmla="*/ 319 w 319"/>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9" h="253">
                  <a:moveTo>
                    <a:pt x="50" y="8"/>
                  </a:moveTo>
                  <a:lnTo>
                    <a:pt x="38" y="0"/>
                  </a:lnTo>
                  <a:lnTo>
                    <a:pt x="0" y="29"/>
                  </a:lnTo>
                  <a:lnTo>
                    <a:pt x="24" y="45"/>
                  </a:lnTo>
                  <a:lnTo>
                    <a:pt x="42" y="57"/>
                  </a:lnTo>
                  <a:lnTo>
                    <a:pt x="65" y="73"/>
                  </a:lnTo>
                  <a:lnTo>
                    <a:pt x="87" y="81"/>
                  </a:lnTo>
                  <a:lnTo>
                    <a:pt x="113" y="93"/>
                  </a:lnTo>
                  <a:lnTo>
                    <a:pt x="146" y="107"/>
                  </a:lnTo>
                  <a:lnTo>
                    <a:pt x="169" y="115"/>
                  </a:lnTo>
                  <a:lnTo>
                    <a:pt x="189" y="124"/>
                  </a:lnTo>
                  <a:lnTo>
                    <a:pt x="209" y="136"/>
                  </a:lnTo>
                  <a:lnTo>
                    <a:pt x="223" y="146"/>
                  </a:lnTo>
                  <a:lnTo>
                    <a:pt x="242" y="154"/>
                  </a:lnTo>
                  <a:lnTo>
                    <a:pt x="264" y="172"/>
                  </a:lnTo>
                  <a:lnTo>
                    <a:pt x="288" y="194"/>
                  </a:lnTo>
                  <a:lnTo>
                    <a:pt x="304" y="211"/>
                  </a:lnTo>
                  <a:lnTo>
                    <a:pt x="311" y="231"/>
                  </a:lnTo>
                  <a:lnTo>
                    <a:pt x="313" y="243"/>
                  </a:lnTo>
                  <a:lnTo>
                    <a:pt x="319" y="253"/>
                  </a:lnTo>
                  <a:lnTo>
                    <a:pt x="319" y="241"/>
                  </a:lnTo>
                  <a:lnTo>
                    <a:pt x="317" y="223"/>
                  </a:lnTo>
                  <a:lnTo>
                    <a:pt x="311" y="198"/>
                  </a:lnTo>
                  <a:lnTo>
                    <a:pt x="296" y="168"/>
                  </a:lnTo>
                  <a:lnTo>
                    <a:pt x="274" y="142"/>
                  </a:lnTo>
                  <a:lnTo>
                    <a:pt x="250" y="118"/>
                  </a:lnTo>
                  <a:lnTo>
                    <a:pt x="228" y="103"/>
                  </a:lnTo>
                  <a:lnTo>
                    <a:pt x="181" y="75"/>
                  </a:lnTo>
                  <a:lnTo>
                    <a:pt x="123" y="45"/>
                  </a:lnTo>
                  <a:lnTo>
                    <a:pt x="75" y="22"/>
                  </a:lnTo>
                  <a:lnTo>
                    <a:pt x="50" y="8"/>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79" name="Freeform 9"/>
            <p:cNvSpPr>
              <a:spLocks/>
            </p:cNvSpPr>
            <p:nvPr/>
          </p:nvSpPr>
          <p:spPr bwMode="auto">
            <a:xfrm>
              <a:off x="3014" y="654"/>
              <a:ext cx="422" cy="514"/>
            </a:xfrm>
            <a:custGeom>
              <a:avLst/>
              <a:gdLst>
                <a:gd name="T0" fmla="*/ 416 w 422"/>
                <a:gd name="T1" fmla="*/ 8 h 514"/>
                <a:gd name="T2" fmla="*/ 416 w 422"/>
                <a:gd name="T3" fmla="*/ 26 h 514"/>
                <a:gd name="T4" fmla="*/ 412 w 422"/>
                <a:gd name="T5" fmla="*/ 53 h 514"/>
                <a:gd name="T6" fmla="*/ 406 w 422"/>
                <a:gd name="T7" fmla="*/ 75 h 514"/>
                <a:gd name="T8" fmla="*/ 389 w 422"/>
                <a:gd name="T9" fmla="*/ 105 h 514"/>
                <a:gd name="T10" fmla="*/ 369 w 422"/>
                <a:gd name="T11" fmla="*/ 134 h 514"/>
                <a:gd name="T12" fmla="*/ 349 w 422"/>
                <a:gd name="T13" fmla="*/ 154 h 514"/>
                <a:gd name="T14" fmla="*/ 296 w 422"/>
                <a:gd name="T15" fmla="*/ 196 h 514"/>
                <a:gd name="T16" fmla="*/ 254 w 422"/>
                <a:gd name="T17" fmla="*/ 221 h 514"/>
                <a:gd name="T18" fmla="*/ 200 w 422"/>
                <a:gd name="T19" fmla="*/ 251 h 514"/>
                <a:gd name="T20" fmla="*/ 144 w 422"/>
                <a:gd name="T21" fmla="*/ 281 h 514"/>
                <a:gd name="T22" fmla="*/ 99 w 422"/>
                <a:gd name="T23" fmla="*/ 312 h 514"/>
                <a:gd name="T24" fmla="*/ 69 w 422"/>
                <a:gd name="T25" fmla="*/ 340 h 514"/>
                <a:gd name="T26" fmla="*/ 50 w 422"/>
                <a:gd name="T27" fmla="*/ 366 h 514"/>
                <a:gd name="T28" fmla="*/ 22 w 422"/>
                <a:gd name="T29" fmla="*/ 401 h 514"/>
                <a:gd name="T30" fmla="*/ 6 w 422"/>
                <a:gd name="T31" fmla="*/ 451 h 514"/>
                <a:gd name="T32" fmla="*/ 0 w 422"/>
                <a:gd name="T33" fmla="*/ 490 h 514"/>
                <a:gd name="T34" fmla="*/ 14 w 422"/>
                <a:gd name="T35" fmla="*/ 482 h 514"/>
                <a:gd name="T36" fmla="*/ 26 w 422"/>
                <a:gd name="T37" fmla="*/ 455 h 514"/>
                <a:gd name="T38" fmla="*/ 40 w 422"/>
                <a:gd name="T39" fmla="*/ 435 h 514"/>
                <a:gd name="T40" fmla="*/ 59 w 422"/>
                <a:gd name="T41" fmla="*/ 409 h 514"/>
                <a:gd name="T42" fmla="*/ 87 w 422"/>
                <a:gd name="T43" fmla="*/ 380 h 514"/>
                <a:gd name="T44" fmla="*/ 111 w 422"/>
                <a:gd name="T45" fmla="*/ 360 h 514"/>
                <a:gd name="T46" fmla="*/ 142 w 422"/>
                <a:gd name="T47" fmla="*/ 338 h 514"/>
                <a:gd name="T48" fmla="*/ 194 w 422"/>
                <a:gd name="T49" fmla="*/ 308 h 514"/>
                <a:gd name="T50" fmla="*/ 240 w 422"/>
                <a:gd name="T51" fmla="*/ 283 h 514"/>
                <a:gd name="T52" fmla="*/ 288 w 422"/>
                <a:gd name="T53" fmla="*/ 257 h 514"/>
                <a:gd name="T54" fmla="*/ 323 w 422"/>
                <a:gd name="T55" fmla="*/ 231 h 514"/>
                <a:gd name="T56" fmla="*/ 357 w 422"/>
                <a:gd name="T57" fmla="*/ 204 h 514"/>
                <a:gd name="T58" fmla="*/ 389 w 422"/>
                <a:gd name="T59" fmla="*/ 164 h 514"/>
                <a:gd name="T60" fmla="*/ 412 w 422"/>
                <a:gd name="T61" fmla="*/ 117 h 514"/>
                <a:gd name="T62" fmla="*/ 422 w 422"/>
                <a:gd name="T63" fmla="*/ 77 h 514"/>
                <a:gd name="T64" fmla="*/ 420 w 422"/>
                <a:gd name="T65" fmla="*/ 36 h 5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2"/>
                <a:gd name="T100" fmla="*/ 0 h 514"/>
                <a:gd name="T101" fmla="*/ 422 w 422"/>
                <a:gd name="T102" fmla="*/ 514 h 5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2" h="514">
                  <a:moveTo>
                    <a:pt x="414" y="0"/>
                  </a:moveTo>
                  <a:lnTo>
                    <a:pt x="416" y="8"/>
                  </a:lnTo>
                  <a:lnTo>
                    <a:pt x="416" y="18"/>
                  </a:lnTo>
                  <a:lnTo>
                    <a:pt x="416" y="26"/>
                  </a:lnTo>
                  <a:lnTo>
                    <a:pt x="414" y="40"/>
                  </a:lnTo>
                  <a:lnTo>
                    <a:pt x="412" y="53"/>
                  </a:lnTo>
                  <a:lnTo>
                    <a:pt x="410" y="63"/>
                  </a:lnTo>
                  <a:lnTo>
                    <a:pt x="406" y="75"/>
                  </a:lnTo>
                  <a:lnTo>
                    <a:pt x="400" y="89"/>
                  </a:lnTo>
                  <a:lnTo>
                    <a:pt x="389" y="105"/>
                  </a:lnTo>
                  <a:lnTo>
                    <a:pt x="379" y="121"/>
                  </a:lnTo>
                  <a:lnTo>
                    <a:pt x="369" y="134"/>
                  </a:lnTo>
                  <a:lnTo>
                    <a:pt x="357" y="146"/>
                  </a:lnTo>
                  <a:lnTo>
                    <a:pt x="349" y="154"/>
                  </a:lnTo>
                  <a:lnTo>
                    <a:pt x="317" y="182"/>
                  </a:lnTo>
                  <a:lnTo>
                    <a:pt x="296" y="196"/>
                  </a:lnTo>
                  <a:lnTo>
                    <a:pt x="276" y="210"/>
                  </a:lnTo>
                  <a:lnTo>
                    <a:pt x="254" y="221"/>
                  </a:lnTo>
                  <a:lnTo>
                    <a:pt x="229" y="233"/>
                  </a:lnTo>
                  <a:lnTo>
                    <a:pt x="200" y="251"/>
                  </a:lnTo>
                  <a:lnTo>
                    <a:pt x="172" y="263"/>
                  </a:lnTo>
                  <a:lnTo>
                    <a:pt x="144" y="281"/>
                  </a:lnTo>
                  <a:lnTo>
                    <a:pt x="117" y="301"/>
                  </a:lnTo>
                  <a:lnTo>
                    <a:pt x="99" y="312"/>
                  </a:lnTo>
                  <a:lnTo>
                    <a:pt x="83" y="328"/>
                  </a:lnTo>
                  <a:lnTo>
                    <a:pt x="69" y="340"/>
                  </a:lnTo>
                  <a:lnTo>
                    <a:pt x="57" y="352"/>
                  </a:lnTo>
                  <a:lnTo>
                    <a:pt x="50" y="366"/>
                  </a:lnTo>
                  <a:lnTo>
                    <a:pt x="36" y="378"/>
                  </a:lnTo>
                  <a:lnTo>
                    <a:pt x="22" y="401"/>
                  </a:lnTo>
                  <a:lnTo>
                    <a:pt x="12" y="425"/>
                  </a:lnTo>
                  <a:lnTo>
                    <a:pt x="6" y="451"/>
                  </a:lnTo>
                  <a:lnTo>
                    <a:pt x="2" y="471"/>
                  </a:lnTo>
                  <a:lnTo>
                    <a:pt x="0" y="490"/>
                  </a:lnTo>
                  <a:lnTo>
                    <a:pt x="2" y="514"/>
                  </a:lnTo>
                  <a:lnTo>
                    <a:pt x="14" y="482"/>
                  </a:lnTo>
                  <a:lnTo>
                    <a:pt x="18" y="471"/>
                  </a:lnTo>
                  <a:lnTo>
                    <a:pt x="26" y="455"/>
                  </a:lnTo>
                  <a:lnTo>
                    <a:pt x="32" y="445"/>
                  </a:lnTo>
                  <a:lnTo>
                    <a:pt x="40" y="435"/>
                  </a:lnTo>
                  <a:lnTo>
                    <a:pt x="46" y="423"/>
                  </a:lnTo>
                  <a:lnTo>
                    <a:pt x="59" y="409"/>
                  </a:lnTo>
                  <a:lnTo>
                    <a:pt x="75" y="391"/>
                  </a:lnTo>
                  <a:lnTo>
                    <a:pt x="87" y="380"/>
                  </a:lnTo>
                  <a:lnTo>
                    <a:pt x="99" y="370"/>
                  </a:lnTo>
                  <a:lnTo>
                    <a:pt x="111" y="360"/>
                  </a:lnTo>
                  <a:lnTo>
                    <a:pt x="125" y="350"/>
                  </a:lnTo>
                  <a:lnTo>
                    <a:pt x="142" y="338"/>
                  </a:lnTo>
                  <a:lnTo>
                    <a:pt x="170" y="320"/>
                  </a:lnTo>
                  <a:lnTo>
                    <a:pt x="194" y="308"/>
                  </a:lnTo>
                  <a:lnTo>
                    <a:pt x="220" y="295"/>
                  </a:lnTo>
                  <a:lnTo>
                    <a:pt x="240" y="283"/>
                  </a:lnTo>
                  <a:lnTo>
                    <a:pt x="264" y="269"/>
                  </a:lnTo>
                  <a:lnTo>
                    <a:pt x="288" y="257"/>
                  </a:lnTo>
                  <a:lnTo>
                    <a:pt x="304" y="243"/>
                  </a:lnTo>
                  <a:lnTo>
                    <a:pt x="323" y="231"/>
                  </a:lnTo>
                  <a:lnTo>
                    <a:pt x="337" y="219"/>
                  </a:lnTo>
                  <a:lnTo>
                    <a:pt x="357" y="204"/>
                  </a:lnTo>
                  <a:lnTo>
                    <a:pt x="373" y="184"/>
                  </a:lnTo>
                  <a:lnTo>
                    <a:pt x="389" y="164"/>
                  </a:lnTo>
                  <a:lnTo>
                    <a:pt x="404" y="140"/>
                  </a:lnTo>
                  <a:lnTo>
                    <a:pt x="412" y="117"/>
                  </a:lnTo>
                  <a:lnTo>
                    <a:pt x="418" y="101"/>
                  </a:lnTo>
                  <a:lnTo>
                    <a:pt x="422" y="77"/>
                  </a:lnTo>
                  <a:lnTo>
                    <a:pt x="422" y="57"/>
                  </a:lnTo>
                  <a:lnTo>
                    <a:pt x="420" y="36"/>
                  </a:lnTo>
                  <a:lnTo>
                    <a:pt x="414"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0" name="Freeform 10"/>
            <p:cNvSpPr>
              <a:spLocks/>
            </p:cNvSpPr>
            <p:nvPr/>
          </p:nvSpPr>
          <p:spPr bwMode="auto">
            <a:xfrm>
              <a:off x="3026" y="945"/>
              <a:ext cx="404" cy="476"/>
            </a:xfrm>
            <a:custGeom>
              <a:avLst/>
              <a:gdLst>
                <a:gd name="T0" fmla="*/ 404 w 404"/>
                <a:gd name="T1" fmla="*/ 11 h 476"/>
                <a:gd name="T2" fmla="*/ 404 w 404"/>
                <a:gd name="T3" fmla="*/ 33 h 476"/>
                <a:gd name="T4" fmla="*/ 404 w 404"/>
                <a:gd name="T5" fmla="*/ 59 h 476"/>
                <a:gd name="T6" fmla="*/ 396 w 404"/>
                <a:gd name="T7" fmla="*/ 87 h 476"/>
                <a:gd name="T8" fmla="*/ 384 w 404"/>
                <a:gd name="T9" fmla="*/ 118 h 476"/>
                <a:gd name="T10" fmla="*/ 363 w 404"/>
                <a:gd name="T11" fmla="*/ 150 h 476"/>
                <a:gd name="T12" fmla="*/ 341 w 404"/>
                <a:gd name="T13" fmla="*/ 176 h 476"/>
                <a:gd name="T14" fmla="*/ 315 w 404"/>
                <a:gd name="T15" fmla="*/ 199 h 476"/>
                <a:gd name="T16" fmla="*/ 286 w 404"/>
                <a:gd name="T17" fmla="*/ 219 h 476"/>
                <a:gd name="T18" fmla="*/ 244 w 404"/>
                <a:gd name="T19" fmla="*/ 243 h 476"/>
                <a:gd name="T20" fmla="*/ 204 w 404"/>
                <a:gd name="T21" fmla="*/ 269 h 476"/>
                <a:gd name="T22" fmla="*/ 170 w 404"/>
                <a:gd name="T23" fmla="*/ 288 h 476"/>
                <a:gd name="T24" fmla="*/ 144 w 404"/>
                <a:gd name="T25" fmla="*/ 306 h 476"/>
                <a:gd name="T26" fmla="*/ 109 w 404"/>
                <a:gd name="T27" fmla="*/ 328 h 476"/>
                <a:gd name="T28" fmla="*/ 53 w 404"/>
                <a:gd name="T29" fmla="*/ 371 h 476"/>
                <a:gd name="T30" fmla="*/ 36 w 404"/>
                <a:gd name="T31" fmla="*/ 393 h 476"/>
                <a:gd name="T32" fmla="*/ 24 w 404"/>
                <a:gd name="T33" fmla="*/ 413 h 476"/>
                <a:gd name="T34" fmla="*/ 12 w 404"/>
                <a:gd name="T35" fmla="*/ 437 h 476"/>
                <a:gd name="T36" fmla="*/ 2 w 404"/>
                <a:gd name="T37" fmla="*/ 476 h 476"/>
                <a:gd name="T38" fmla="*/ 0 w 404"/>
                <a:gd name="T39" fmla="*/ 444 h 476"/>
                <a:gd name="T40" fmla="*/ 6 w 404"/>
                <a:gd name="T41" fmla="*/ 403 h 476"/>
                <a:gd name="T42" fmla="*/ 24 w 404"/>
                <a:gd name="T43" fmla="*/ 361 h 476"/>
                <a:gd name="T44" fmla="*/ 38 w 404"/>
                <a:gd name="T45" fmla="*/ 340 h 476"/>
                <a:gd name="T46" fmla="*/ 75 w 404"/>
                <a:gd name="T47" fmla="*/ 302 h 476"/>
                <a:gd name="T48" fmla="*/ 103 w 404"/>
                <a:gd name="T49" fmla="*/ 282 h 476"/>
                <a:gd name="T50" fmla="*/ 125 w 404"/>
                <a:gd name="T51" fmla="*/ 267 h 476"/>
                <a:gd name="T52" fmla="*/ 168 w 404"/>
                <a:gd name="T53" fmla="*/ 241 h 476"/>
                <a:gd name="T54" fmla="*/ 198 w 404"/>
                <a:gd name="T55" fmla="*/ 225 h 476"/>
                <a:gd name="T56" fmla="*/ 234 w 404"/>
                <a:gd name="T57" fmla="*/ 205 h 476"/>
                <a:gd name="T58" fmla="*/ 284 w 404"/>
                <a:gd name="T59" fmla="*/ 176 h 476"/>
                <a:gd name="T60" fmla="*/ 311 w 404"/>
                <a:gd name="T61" fmla="*/ 156 h 476"/>
                <a:gd name="T62" fmla="*/ 337 w 404"/>
                <a:gd name="T63" fmla="*/ 132 h 476"/>
                <a:gd name="T64" fmla="*/ 361 w 404"/>
                <a:gd name="T65" fmla="*/ 102 h 476"/>
                <a:gd name="T66" fmla="*/ 379 w 404"/>
                <a:gd name="T67" fmla="*/ 75 h 476"/>
                <a:gd name="T68" fmla="*/ 394 w 404"/>
                <a:gd name="T69" fmla="*/ 35 h 476"/>
                <a:gd name="T70" fmla="*/ 402 w 404"/>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4"/>
                <a:gd name="T109" fmla="*/ 0 h 476"/>
                <a:gd name="T110" fmla="*/ 404 w 404"/>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4" h="476">
                  <a:moveTo>
                    <a:pt x="402" y="0"/>
                  </a:moveTo>
                  <a:lnTo>
                    <a:pt x="404" y="11"/>
                  </a:lnTo>
                  <a:lnTo>
                    <a:pt x="404" y="21"/>
                  </a:lnTo>
                  <a:lnTo>
                    <a:pt x="404" y="33"/>
                  </a:lnTo>
                  <a:lnTo>
                    <a:pt x="404" y="47"/>
                  </a:lnTo>
                  <a:lnTo>
                    <a:pt x="404" y="59"/>
                  </a:lnTo>
                  <a:lnTo>
                    <a:pt x="402" y="71"/>
                  </a:lnTo>
                  <a:lnTo>
                    <a:pt x="396" y="87"/>
                  </a:lnTo>
                  <a:lnTo>
                    <a:pt x="392" y="102"/>
                  </a:lnTo>
                  <a:lnTo>
                    <a:pt x="384" y="118"/>
                  </a:lnTo>
                  <a:lnTo>
                    <a:pt x="375" y="134"/>
                  </a:lnTo>
                  <a:lnTo>
                    <a:pt x="363" y="150"/>
                  </a:lnTo>
                  <a:lnTo>
                    <a:pt x="353" y="164"/>
                  </a:lnTo>
                  <a:lnTo>
                    <a:pt x="341" y="176"/>
                  </a:lnTo>
                  <a:lnTo>
                    <a:pt x="327" y="187"/>
                  </a:lnTo>
                  <a:lnTo>
                    <a:pt x="315" y="199"/>
                  </a:lnTo>
                  <a:lnTo>
                    <a:pt x="305" y="205"/>
                  </a:lnTo>
                  <a:lnTo>
                    <a:pt x="286" y="219"/>
                  </a:lnTo>
                  <a:lnTo>
                    <a:pt x="266" y="231"/>
                  </a:lnTo>
                  <a:lnTo>
                    <a:pt x="244" y="243"/>
                  </a:lnTo>
                  <a:lnTo>
                    <a:pt x="224" y="255"/>
                  </a:lnTo>
                  <a:lnTo>
                    <a:pt x="204" y="269"/>
                  </a:lnTo>
                  <a:lnTo>
                    <a:pt x="186" y="280"/>
                  </a:lnTo>
                  <a:lnTo>
                    <a:pt x="170" y="288"/>
                  </a:lnTo>
                  <a:lnTo>
                    <a:pt x="160" y="296"/>
                  </a:lnTo>
                  <a:lnTo>
                    <a:pt x="144" y="306"/>
                  </a:lnTo>
                  <a:lnTo>
                    <a:pt x="130" y="314"/>
                  </a:lnTo>
                  <a:lnTo>
                    <a:pt x="109" y="328"/>
                  </a:lnTo>
                  <a:lnTo>
                    <a:pt x="71" y="357"/>
                  </a:lnTo>
                  <a:lnTo>
                    <a:pt x="53" y="371"/>
                  </a:lnTo>
                  <a:lnTo>
                    <a:pt x="43" y="385"/>
                  </a:lnTo>
                  <a:lnTo>
                    <a:pt x="36" y="393"/>
                  </a:lnTo>
                  <a:lnTo>
                    <a:pt x="28" y="403"/>
                  </a:lnTo>
                  <a:lnTo>
                    <a:pt x="24" y="413"/>
                  </a:lnTo>
                  <a:lnTo>
                    <a:pt x="16" y="425"/>
                  </a:lnTo>
                  <a:lnTo>
                    <a:pt x="12" y="437"/>
                  </a:lnTo>
                  <a:lnTo>
                    <a:pt x="4" y="470"/>
                  </a:lnTo>
                  <a:lnTo>
                    <a:pt x="2" y="476"/>
                  </a:lnTo>
                  <a:lnTo>
                    <a:pt x="0" y="458"/>
                  </a:lnTo>
                  <a:lnTo>
                    <a:pt x="0" y="444"/>
                  </a:lnTo>
                  <a:lnTo>
                    <a:pt x="2" y="427"/>
                  </a:lnTo>
                  <a:lnTo>
                    <a:pt x="6" y="403"/>
                  </a:lnTo>
                  <a:lnTo>
                    <a:pt x="16" y="379"/>
                  </a:lnTo>
                  <a:lnTo>
                    <a:pt x="24" y="361"/>
                  </a:lnTo>
                  <a:lnTo>
                    <a:pt x="32" y="352"/>
                  </a:lnTo>
                  <a:lnTo>
                    <a:pt x="38" y="340"/>
                  </a:lnTo>
                  <a:lnTo>
                    <a:pt x="47" y="326"/>
                  </a:lnTo>
                  <a:lnTo>
                    <a:pt x="75" y="302"/>
                  </a:lnTo>
                  <a:lnTo>
                    <a:pt x="93" y="288"/>
                  </a:lnTo>
                  <a:lnTo>
                    <a:pt x="103" y="282"/>
                  </a:lnTo>
                  <a:lnTo>
                    <a:pt x="113" y="274"/>
                  </a:lnTo>
                  <a:lnTo>
                    <a:pt x="125" y="267"/>
                  </a:lnTo>
                  <a:lnTo>
                    <a:pt x="150" y="249"/>
                  </a:lnTo>
                  <a:lnTo>
                    <a:pt x="168" y="241"/>
                  </a:lnTo>
                  <a:lnTo>
                    <a:pt x="184" y="231"/>
                  </a:lnTo>
                  <a:lnTo>
                    <a:pt x="198" y="225"/>
                  </a:lnTo>
                  <a:lnTo>
                    <a:pt x="218" y="213"/>
                  </a:lnTo>
                  <a:lnTo>
                    <a:pt x="234" y="205"/>
                  </a:lnTo>
                  <a:lnTo>
                    <a:pt x="252" y="193"/>
                  </a:lnTo>
                  <a:lnTo>
                    <a:pt x="284" y="176"/>
                  </a:lnTo>
                  <a:lnTo>
                    <a:pt x="297" y="166"/>
                  </a:lnTo>
                  <a:lnTo>
                    <a:pt x="311" y="156"/>
                  </a:lnTo>
                  <a:lnTo>
                    <a:pt x="325" y="146"/>
                  </a:lnTo>
                  <a:lnTo>
                    <a:pt x="337" y="132"/>
                  </a:lnTo>
                  <a:lnTo>
                    <a:pt x="351" y="118"/>
                  </a:lnTo>
                  <a:lnTo>
                    <a:pt x="361" y="102"/>
                  </a:lnTo>
                  <a:lnTo>
                    <a:pt x="371" y="89"/>
                  </a:lnTo>
                  <a:lnTo>
                    <a:pt x="379" y="75"/>
                  </a:lnTo>
                  <a:lnTo>
                    <a:pt x="388" y="55"/>
                  </a:lnTo>
                  <a:lnTo>
                    <a:pt x="394" y="35"/>
                  </a:lnTo>
                  <a:lnTo>
                    <a:pt x="398" y="17"/>
                  </a:lnTo>
                  <a:lnTo>
                    <a:pt x="402"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1" name="Freeform 11"/>
            <p:cNvSpPr>
              <a:spLocks/>
            </p:cNvSpPr>
            <p:nvPr/>
          </p:nvSpPr>
          <p:spPr bwMode="auto">
            <a:xfrm>
              <a:off x="3012" y="652"/>
              <a:ext cx="422" cy="514"/>
            </a:xfrm>
            <a:custGeom>
              <a:avLst/>
              <a:gdLst>
                <a:gd name="T0" fmla="*/ 416 w 422"/>
                <a:gd name="T1" fmla="*/ 8 h 514"/>
                <a:gd name="T2" fmla="*/ 416 w 422"/>
                <a:gd name="T3" fmla="*/ 26 h 514"/>
                <a:gd name="T4" fmla="*/ 412 w 422"/>
                <a:gd name="T5" fmla="*/ 53 h 514"/>
                <a:gd name="T6" fmla="*/ 406 w 422"/>
                <a:gd name="T7" fmla="*/ 75 h 514"/>
                <a:gd name="T8" fmla="*/ 389 w 422"/>
                <a:gd name="T9" fmla="*/ 105 h 514"/>
                <a:gd name="T10" fmla="*/ 369 w 422"/>
                <a:gd name="T11" fmla="*/ 134 h 514"/>
                <a:gd name="T12" fmla="*/ 349 w 422"/>
                <a:gd name="T13" fmla="*/ 154 h 514"/>
                <a:gd name="T14" fmla="*/ 296 w 422"/>
                <a:gd name="T15" fmla="*/ 196 h 514"/>
                <a:gd name="T16" fmla="*/ 254 w 422"/>
                <a:gd name="T17" fmla="*/ 221 h 514"/>
                <a:gd name="T18" fmla="*/ 200 w 422"/>
                <a:gd name="T19" fmla="*/ 251 h 514"/>
                <a:gd name="T20" fmla="*/ 144 w 422"/>
                <a:gd name="T21" fmla="*/ 281 h 514"/>
                <a:gd name="T22" fmla="*/ 99 w 422"/>
                <a:gd name="T23" fmla="*/ 312 h 514"/>
                <a:gd name="T24" fmla="*/ 69 w 422"/>
                <a:gd name="T25" fmla="*/ 340 h 514"/>
                <a:gd name="T26" fmla="*/ 50 w 422"/>
                <a:gd name="T27" fmla="*/ 366 h 514"/>
                <a:gd name="T28" fmla="*/ 22 w 422"/>
                <a:gd name="T29" fmla="*/ 401 h 514"/>
                <a:gd name="T30" fmla="*/ 6 w 422"/>
                <a:gd name="T31" fmla="*/ 451 h 514"/>
                <a:gd name="T32" fmla="*/ 0 w 422"/>
                <a:gd name="T33" fmla="*/ 490 h 514"/>
                <a:gd name="T34" fmla="*/ 14 w 422"/>
                <a:gd name="T35" fmla="*/ 482 h 514"/>
                <a:gd name="T36" fmla="*/ 26 w 422"/>
                <a:gd name="T37" fmla="*/ 455 h 514"/>
                <a:gd name="T38" fmla="*/ 40 w 422"/>
                <a:gd name="T39" fmla="*/ 435 h 514"/>
                <a:gd name="T40" fmla="*/ 59 w 422"/>
                <a:gd name="T41" fmla="*/ 409 h 514"/>
                <a:gd name="T42" fmla="*/ 87 w 422"/>
                <a:gd name="T43" fmla="*/ 380 h 514"/>
                <a:gd name="T44" fmla="*/ 111 w 422"/>
                <a:gd name="T45" fmla="*/ 360 h 514"/>
                <a:gd name="T46" fmla="*/ 142 w 422"/>
                <a:gd name="T47" fmla="*/ 338 h 514"/>
                <a:gd name="T48" fmla="*/ 194 w 422"/>
                <a:gd name="T49" fmla="*/ 308 h 514"/>
                <a:gd name="T50" fmla="*/ 240 w 422"/>
                <a:gd name="T51" fmla="*/ 283 h 514"/>
                <a:gd name="T52" fmla="*/ 288 w 422"/>
                <a:gd name="T53" fmla="*/ 257 h 514"/>
                <a:gd name="T54" fmla="*/ 323 w 422"/>
                <a:gd name="T55" fmla="*/ 231 h 514"/>
                <a:gd name="T56" fmla="*/ 357 w 422"/>
                <a:gd name="T57" fmla="*/ 204 h 514"/>
                <a:gd name="T58" fmla="*/ 389 w 422"/>
                <a:gd name="T59" fmla="*/ 164 h 514"/>
                <a:gd name="T60" fmla="*/ 412 w 422"/>
                <a:gd name="T61" fmla="*/ 117 h 514"/>
                <a:gd name="T62" fmla="*/ 422 w 422"/>
                <a:gd name="T63" fmla="*/ 77 h 514"/>
                <a:gd name="T64" fmla="*/ 420 w 422"/>
                <a:gd name="T65" fmla="*/ 36 h 514"/>
                <a:gd name="T66" fmla="*/ 414 w 422"/>
                <a:gd name="T67" fmla="*/ 0 h 5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2"/>
                <a:gd name="T103" fmla="*/ 0 h 514"/>
                <a:gd name="T104" fmla="*/ 422 w 422"/>
                <a:gd name="T105" fmla="*/ 514 h 5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2" h="514">
                  <a:moveTo>
                    <a:pt x="414" y="0"/>
                  </a:moveTo>
                  <a:lnTo>
                    <a:pt x="416" y="8"/>
                  </a:lnTo>
                  <a:lnTo>
                    <a:pt x="416" y="18"/>
                  </a:lnTo>
                  <a:lnTo>
                    <a:pt x="416" y="26"/>
                  </a:lnTo>
                  <a:lnTo>
                    <a:pt x="414" y="40"/>
                  </a:lnTo>
                  <a:lnTo>
                    <a:pt x="412" y="53"/>
                  </a:lnTo>
                  <a:lnTo>
                    <a:pt x="410" y="63"/>
                  </a:lnTo>
                  <a:lnTo>
                    <a:pt x="406" y="75"/>
                  </a:lnTo>
                  <a:lnTo>
                    <a:pt x="400" y="89"/>
                  </a:lnTo>
                  <a:lnTo>
                    <a:pt x="389" y="105"/>
                  </a:lnTo>
                  <a:lnTo>
                    <a:pt x="379" y="121"/>
                  </a:lnTo>
                  <a:lnTo>
                    <a:pt x="369" y="134"/>
                  </a:lnTo>
                  <a:lnTo>
                    <a:pt x="357" y="146"/>
                  </a:lnTo>
                  <a:lnTo>
                    <a:pt x="349" y="154"/>
                  </a:lnTo>
                  <a:lnTo>
                    <a:pt x="317" y="182"/>
                  </a:lnTo>
                  <a:lnTo>
                    <a:pt x="296" y="196"/>
                  </a:lnTo>
                  <a:lnTo>
                    <a:pt x="276" y="210"/>
                  </a:lnTo>
                  <a:lnTo>
                    <a:pt x="254" y="221"/>
                  </a:lnTo>
                  <a:lnTo>
                    <a:pt x="229" y="233"/>
                  </a:lnTo>
                  <a:lnTo>
                    <a:pt x="200" y="251"/>
                  </a:lnTo>
                  <a:lnTo>
                    <a:pt x="172" y="263"/>
                  </a:lnTo>
                  <a:lnTo>
                    <a:pt x="144" y="281"/>
                  </a:lnTo>
                  <a:lnTo>
                    <a:pt x="117" y="301"/>
                  </a:lnTo>
                  <a:lnTo>
                    <a:pt x="99" y="312"/>
                  </a:lnTo>
                  <a:lnTo>
                    <a:pt x="83" y="328"/>
                  </a:lnTo>
                  <a:lnTo>
                    <a:pt x="69" y="340"/>
                  </a:lnTo>
                  <a:lnTo>
                    <a:pt x="57" y="352"/>
                  </a:lnTo>
                  <a:lnTo>
                    <a:pt x="50" y="366"/>
                  </a:lnTo>
                  <a:lnTo>
                    <a:pt x="36" y="378"/>
                  </a:lnTo>
                  <a:lnTo>
                    <a:pt x="22" y="401"/>
                  </a:lnTo>
                  <a:lnTo>
                    <a:pt x="12" y="425"/>
                  </a:lnTo>
                  <a:lnTo>
                    <a:pt x="6" y="451"/>
                  </a:lnTo>
                  <a:lnTo>
                    <a:pt x="2" y="471"/>
                  </a:lnTo>
                  <a:lnTo>
                    <a:pt x="0" y="490"/>
                  </a:lnTo>
                  <a:lnTo>
                    <a:pt x="2" y="514"/>
                  </a:lnTo>
                  <a:lnTo>
                    <a:pt x="14" y="482"/>
                  </a:lnTo>
                  <a:lnTo>
                    <a:pt x="18" y="471"/>
                  </a:lnTo>
                  <a:lnTo>
                    <a:pt x="26" y="455"/>
                  </a:lnTo>
                  <a:lnTo>
                    <a:pt x="32" y="445"/>
                  </a:lnTo>
                  <a:lnTo>
                    <a:pt x="40" y="435"/>
                  </a:lnTo>
                  <a:lnTo>
                    <a:pt x="46" y="423"/>
                  </a:lnTo>
                  <a:lnTo>
                    <a:pt x="59" y="409"/>
                  </a:lnTo>
                  <a:lnTo>
                    <a:pt x="75" y="391"/>
                  </a:lnTo>
                  <a:lnTo>
                    <a:pt x="87" y="380"/>
                  </a:lnTo>
                  <a:lnTo>
                    <a:pt x="99" y="370"/>
                  </a:lnTo>
                  <a:lnTo>
                    <a:pt x="111" y="360"/>
                  </a:lnTo>
                  <a:lnTo>
                    <a:pt x="125" y="350"/>
                  </a:lnTo>
                  <a:lnTo>
                    <a:pt x="142" y="338"/>
                  </a:lnTo>
                  <a:lnTo>
                    <a:pt x="170" y="320"/>
                  </a:lnTo>
                  <a:lnTo>
                    <a:pt x="194" y="308"/>
                  </a:lnTo>
                  <a:lnTo>
                    <a:pt x="220" y="295"/>
                  </a:lnTo>
                  <a:lnTo>
                    <a:pt x="240" y="283"/>
                  </a:lnTo>
                  <a:lnTo>
                    <a:pt x="264" y="269"/>
                  </a:lnTo>
                  <a:lnTo>
                    <a:pt x="288" y="257"/>
                  </a:lnTo>
                  <a:lnTo>
                    <a:pt x="304" y="243"/>
                  </a:lnTo>
                  <a:lnTo>
                    <a:pt x="323" y="231"/>
                  </a:lnTo>
                  <a:lnTo>
                    <a:pt x="337" y="219"/>
                  </a:lnTo>
                  <a:lnTo>
                    <a:pt x="357" y="204"/>
                  </a:lnTo>
                  <a:lnTo>
                    <a:pt x="373" y="184"/>
                  </a:lnTo>
                  <a:lnTo>
                    <a:pt x="389" y="164"/>
                  </a:lnTo>
                  <a:lnTo>
                    <a:pt x="404" y="140"/>
                  </a:lnTo>
                  <a:lnTo>
                    <a:pt x="412" y="117"/>
                  </a:lnTo>
                  <a:lnTo>
                    <a:pt x="418" y="101"/>
                  </a:lnTo>
                  <a:lnTo>
                    <a:pt x="422" y="77"/>
                  </a:lnTo>
                  <a:lnTo>
                    <a:pt x="422" y="57"/>
                  </a:lnTo>
                  <a:lnTo>
                    <a:pt x="420" y="36"/>
                  </a:lnTo>
                  <a:lnTo>
                    <a:pt x="414"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2" name="Freeform 12"/>
            <p:cNvSpPr>
              <a:spLocks/>
            </p:cNvSpPr>
            <p:nvPr/>
          </p:nvSpPr>
          <p:spPr bwMode="auto">
            <a:xfrm>
              <a:off x="3024" y="943"/>
              <a:ext cx="404" cy="476"/>
            </a:xfrm>
            <a:custGeom>
              <a:avLst/>
              <a:gdLst>
                <a:gd name="T0" fmla="*/ 404 w 404"/>
                <a:gd name="T1" fmla="*/ 11 h 476"/>
                <a:gd name="T2" fmla="*/ 404 w 404"/>
                <a:gd name="T3" fmla="*/ 33 h 476"/>
                <a:gd name="T4" fmla="*/ 404 w 404"/>
                <a:gd name="T5" fmla="*/ 59 h 476"/>
                <a:gd name="T6" fmla="*/ 396 w 404"/>
                <a:gd name="T7" fmla="*/ 87 h 476"/>
                <a:gd name="T8" fmla="*/ 384 w 404"/>
                <a:gd name="T9" fmla="*/ 118 h 476"/>
                <a:gd name="T10" fmla="*/ 363 w 404"/>
                <a:gd name="T11" fmla="*/ 150 h 476"/>
                <a:gd name="T12" fmla="*/ 341 w 404"/>
                <a:gd name="T13" fmla="*/ 176 h 476"/>
                <a:gd name="T14" fmla="*/ 315 w 404"/>
                <a:gd name="T15" fmla="*/ 199 h 476"/>
                <a:gd name="T16" fmla="*/ 286 w 404"/>
                <a:gd name="T17" fmla="*/ 219 h 476"/>
                <a:gd name="T18" fmla="*/ 244 w 404"/>
                <a:gd name="T19" fmla="*/ 243 h 476"/>
                <a:gd name="T20" fmla="*/ 204 w 404"/>
                <a:gd name="T21" fmla="*/ 269 h 476"/>
                <a:gd name="T22" fmla="*/ 170 w 404"/>
                <a:gd name="T23" fmla="*/ 288 h 476"/>
                <a:gd name="T24" fmla="*/ 144 w 404"/>
                <a:gd name="T25" fmla="*/ 306 h 476"/>
                <a:gd name="T26" fmla="*/ 109 w 404"/>
                <a:gd name="T27" fmla="*/ 328 h 476"/>
                <a:gd name="T28" fmla="*/ 53 w 404"/>
                <a:gd name="T29" fmla="*/ 371 h 476"/>
                <a:gd name="T30" fmla="*/ 36 w 404"/>
                <a:gd name="T31" fmla="*/ 393 h 476"/>
                <a:gd name="T32" fmla="*/ 24 w 404"/>
                <a:gd name="T33" fmla="*/ 413 h 476"/>
                <a:gd name="T34" fmla="*/ 12 w 404"/>
                <a:gd name="T35" fmla="*/ 437 h 476"/>
                <a:gd name="T36" fmla="*/ 2 w 404"/>
                <a:gd name="T37" fmla="*/ 476 h 476"/>
                <a:gd name="T38" fmla="*/ 0 w 404"/>
                <a:gd name="T39" fmla="*/ 444 h 476"/>
                <a:gd name="T40" fmla="*/ 6 w 404"/>
                <a:gd name="T41" fmla="*/ 403 h 476"/>
                <a:gd name="T42" fmla="*/ 24 w 404"/>
                <a:gd name="T43" fmla="*/ 361 h 476"/>
                <a:gd name="T44" fmla="*/ 38 w 404"/>
                <a:gd name="T45" fmla="*/ 340 h 476"/>
                <a:gd name="T46" fmla="*/ 75 w 404"/>
                <a:gd name="T47" fmla="*/ 302 h 476"/>
                <a:gd name="T48" fmla="*/ 103 w 404"/>
                <a:gd name="T49" fmla="*/ 282 h 476"/>
                <a:gd name="T50" fmla="*/ 125 w 404"/>
                <a:gd name="T51" fmla="*/ 267 h 476"/>
                <a:gd name="T52" fmla="*/ 168 w 404"/>
                <a:gd name="T53" fmla="*/ 241 h 476"/>
                <a:gd name="T54" fmla="*/ 198 w 404"/>
                <a:gd name="T55" fmla="*/ 225 h 476"/>
                <a:gd name="T56" fmla="*/ 234 w 404"/>
                <a:gd name="T57" fmla="*/ 205 h 476"/>
                <a:gd name="T58" fmla="*/ 284 w 404"/>
                <a:gd name="T59" fmla="*/ 176 h 476"/>
                <a:gd name="T60" fmla="*/ 311 w 404"/>
                <a:gd name="T61" fmla="*/ 156 h 476"/>
                <a:gd name="T62" fmla="*/ 337 w 404"/>
                <a:gd name="T63" fmla="*/ 132 h 476"/>
                <a:gd name="T64" fmla="*/ 361 w 404"/>
                <a:gd name="T65" fmla="*/ 102 h 476"/>
                <a:gd name="T66" fmla="*/ 379 w 404"/>
                <a:gd name="T67" fmla="*/ 75 h 476"/>
                <a:gd name="T68" fmla="*/ 394 w 404"/>
                <a:gd name="T69" fmla="*/ 35 h 476"/>
                <a:gd name="T70" fmla="*/ 402 w 404"/>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4"/>
                <a:gd name="T109" fmla="*/ 0 h 476"/>
                <a:gd name="T110" fmla="*/ 404 w 404"/>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4" h="476">
                  <a:moveTo>
                    <a:pt x="402" y="0"/>
                  </a:moveTo>
                  <a:lnTo>
                    <a:pt x="404" y="11"/>
                  </a:lnTo>
                  <a:lnTo>
                    <a:pt x="404" y="21"/>
                  </a:lnTo>
                  <a:lnTo>
                    <a:pt x="404" y="33"/>
                  </a:lnTo>
                  <a:lnTo>
                    <a:pt x="404" y="47"/>
                  </a:lnTo>
                  <a:lnTo>
                    <a:pt x="404" y="59"/>
                  </a:lnTo>
                  <a:lnTo>
                    <a:pt x="402" y="71"/>
                  </a:lnTo>
                  <a:lnTo>
                    <a:pt x="396" y="87"/>
                  </a:lnTo>
                  <a:lnTo>
                    <a:pt x="392" y="102"/>
                  </a:lnTo>
                  <a:lnTo>
                    <a:pt x="384" y="118"/>
                  </a:lnTo>
                  <a:lnTo>
                    <a:pt x="375" y="134"/>
                  </a:lnTo>
                  <a:lnTo>
                    <a:pt x="363" y="150"/>
                  </a:lnTo>
                  <a:lnTo>
                    <a:pt x="353" y="164"/>
                  </a:lnTo>
                  <a:lnTo>
                    <a:pt x="341" y="176"/>
                  </a:lnTo>
                  <a:lnTo>
                    <a:pt x="327" y="187"/>
                  </a:lnTo>
                  <a:lnTo>
                    <a:pt x="315" y="199"/>
                  </a:lnTo>
                  <a:lnTo>
                    <a:pt x="305" y="205"/>
                  </a:lnTo>
                  <a:lnTo>
                    <a:pt x="286" y="219"/>
                  </a:lnTo>
                  <a:lnTo>
                    <a:pt x="266" y="231"/>
                  </a:lnTo>
                  <a:lnTo>
                    <a:pt x="244" y="243"/>
                  </a:lnTo>
                  <a:lnTo>
                    <a:pt x="224" y="255"/>
                  </a:lnTo>
                  <a:lnTo>
                    <a:pt x="204" y="269"/>
                  </a:lnTo>
                  <a:lnTo>
                    <a:pt x="186" y="280"/>
                  </a:lnTo>
                  <a:lnTo>
                    <a:pt x="170" y="288"/>
                  </a:lnTo>
                  <a:lnTo>
                    <a:pt x="160" y="296"/>
                  </a:lnTo>
                  <a:lnTo>
                    <a:pt x="144" y="306"/>
                  </a:lnTo>
                  <a:lnTo>
                    <a:pt x="130" y="314"/>
                  </a:lnTo>
                  <a:lnTo>
                    <a:pt x="109" y="328"/>
                  </a:lnTo>
                  <a:lnTo>
                    <a:pt x="71" y="357"/>
                  </a:lnTo>
                  <a:lnTo>
                    <a:pt x="53" y="371"/>
                  </a:lnTo>
                  <a:lnTo>
                    <a:pt x="43" y="385"/>
                  </a:lnTo>
                  <a:lnTo>
                    <a:pt x="36" y="393"/>
                  </a:lnTo>
                  <a:lnTo>
                    <a:pt x="28" y="403"/>
                  </a:lnTo>
                  <a:lnTo>
                    <a:pt x="24" y="413"/>
                  </a:lnTo>
                  <a:lnTo>
                    <a:pt x="16" y="425"/>
                  </a:lnTo>
                  <a:lnTo>
                    <a:pt x="12" y="437"/>
                  </a:lnTo>
                  <a:lnTo>
                    <a:pt x="4" y="470"/>
                  </a:lnTo>
                  <a:lnTo>
                    <a:pt x="2" y="476"/>
                  </a:lnTo>
                  <a:lnTo>
                    <a:pt x="0" y="458"/>
                  </a:lnTo>
                  <a:lnTo>
                    <a:pt x="0" y="444"/>
                  </a:lnTo>
                  <a:lnTo>
                    <a:pt x="2" y="427"/>
                  </a:lnTo>
                  <a:lnTo>
                    <a:pt x="6" y="403"/>
                  </a:lnTo>
                  <a:lnTo>
                    <a:pt x="16" y="379"/>
                  </a:lnTo>
                  <a:lnTo>
                    <a:pt x="24" y="361"/>
                  </a:lnTo>
                  <a:lnTo>
                    <a:pt x="32" y="352"/>
                  </a:lnTo>
                  <a:lnTo>
                    <a:pt x="38" y="340"/>
                  </a:lnTo>
                  <a:lnTo>
                    <a:pt x="47" y="326"/>
                  </a:lnTo>
                  <a:lnTo>
                    <a:pt x="75" y="302"/>
                  </a:lnTo>
                  <a:lnTo>
                    <a:pt x="93" y="288"/>
                  </a:lnTo>
                  <a:lnTo>
                    <a:pt x="103" y="282"/>
                  </a:lnTo>
                  <a:lnTo>
                    <a:pt x="113" y="274"/>
                  </a:lnTo>
                  <a:lnTo>
                    <a:pt x="125" y="267"/>
                  </a:lnTo>
                  <a:lnTo>
                    <a:pt x="150" y="249"/>
                  </a:lnTo>
                  <a:lnTo>
                    <a:pt x="168" y="241"/>
                  </a:lnTo>
                  <a:lnTo>
                    <a:pt x="184" y="231"/>
                  </a:lnTo>
                  <a:lnTo>
                    <a:pt x="198" y="225"/>
                  </a:lnTo>
                  <a:lnTo>
                    <a:pt x="219" y="213"/>
                  </a:lnTo>
                  <a:lnTo>
                    <a:pt x="234" y="205"/>
                  </a:lnTo>
                  <a:lnTo>
                    <a:pt x="252" y="193"/>
                  </a:lnTo>
                  <a:lnTo>
                    <a:pt x="284" y="176"/>
                  </a:lnTo>
                  <a:lnTo>
                    <a:pt x="297" y="166"/>
                  </a:lnTo>
                  <a:lnTo>
                    <a:pt x="311" y="156"/>
                  </a:lnTo>
                  <a:lnTo>
                    <a:pt x="325" y="146"/>
                  </a:lnTo>
                  <a:lnTo>
                    <a:pt x="337" y="132"/>
                  </a:lnTo>
                  <a:lnTo>
                    <a:pt x="351" y="118"/>
                  </a:lnTo>
                  <a:lnTo>
                    <a:pt x="361" y="102"/>
                  </a:lnTo>
                  <a:lnTo>
                    <a:pt x="371" y="89"/>
                  </a:lnTo>
                  <a:lnTo>
                    <a:pt x="379" y="75"/>
                  </a:lnTo>
                  <a:lnTo>
                    <a:pt x="388" y="55"/>
                  </a:lnTo>
                  <a:lnTo>
                    <a:pt x="394" y="35"/>
                  </a:lnTo>
                  <a:lnTo>
                    <a:pt x="398" y="17"/>
                  </a:lnTo>
                  <a:lnTo>
                    <a:pt x="402"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3" name="Freeform 13"/>
            <p:cNvSpPr>
              <a:spLocks/>
            </p:cNvSpPr>
            <p:nvPr/>
          </p:nvSpPr>
          <p:spPr bwMode="auto">
            <a:xfrm>
              <a:off x="3028" y="1380"/>
              <a:ext cx="329" cy="278"/>
            </a:xfrm>
            <a:custGeom>
              <a:avLst/>
              <a:gdLst>
                <a:gd name="T0" fmla="*/ 10 w 329"/>
                <a:gd name="T1" fmla="*/ 0 h 278"/>
                <a:gd name="T2" fmla="*/ 16 w 329"/>
                <a:gd name="T3" fmla="*/ 21 h 278"/>
                <a:gd name="T4" fmla="*/ 26 w 329"/>
                <a:gd name="T5" fmla="*/ 37 h 278"/>
                <a:gd name="T6" fmla="*/ 40 w 329"/>
                <a:gd name="T7" fmla="*/ 53 h 278"/>
                <a:gd name="T8" fmla="*/ 63 w 329"/>
                <a:gd name="T9" fmla="*/ 83 h 278"/>
                <a:gd name="T10" fmla="*/ 75 w 329"/>
                <a:gd name="T11" fmla="*/ 93 h 278"/>
                <a:gd name="T12" fmla="*/ 91 w 329"/>
                <a:gd name="T13" fmla="*/ 108 h 278"/>
                <a:gd name="T14" fmla="*/ 105 w 329"/>
                <a:gd name="T15" fmla="*/ 118 h 278"/>
                <a:gd name="T16" fmla="*/ 123 w 329"/>
                <a:gd name="T17" fmla="*/ 132 h 278"/>
                <a:gd name="T18" fmla="*/ 136 w 329"/>
                <a:gd name="T19" fmla="*/ 142 h 278"/>
                <a:gd name="T20" fmla="*/ 162 w 329"/>
                <a:gd name="T21" fmla="*/ 158 h 278"/>
                <a:gd name="T22" fmla="*/ 194 w 329"/>
                <a:gd name="T23" fmla="*/ 174 h 278"/>
                <a:gd name="T24" fmla="*/ 216 w 329"/>
                <a:gd name="T25" fmla="*/ 185 h 278"/>
                <a:gd name="T26" fmla="*/ 240 w 329"/>
                <a:gd name="T27" fmla="*/ 197 h 278"/>
                <a:gd name="T28" fmla="*/ 266 w 329"/>
                <a:gd name="T29" fmla="*/ 211 h 278"/>
                <a:gd name="T30" fmla="*/ 288 w 329"/>
                <a:gd name="T31" fmla="*/ 225 h 278"/>
                <a:gd name="T32" fmla="*/ 317 w 329"/>
                <a:gd name="T33" fmla="*/ 243 h 278"/>
                <a:gd name="T34" fmla="*/ 329 w 329"/>
                <a:gd name="T35" fmla="*/ 253 h 278"/>
                <a:gd name="T36" fmla="*/ 297 w 329"/>
                <a:gd name="T37" fmla="*/ 278 h 278"/>
                <a:gd name="T38" fmla="*/ 276 w 329"/>
                <a:gd name="T39" fmla="*/ 265 h 278"/>
                <a:gd name="T40" fmla="*/ 260 w 329"/>
                <a:gd name="T41" fmla="*/ 257 h 278"/>
                <a:gd name="T42" fmla="*/ 238 w 329"/>
                <a:gd name="T43" fmla="*/ 247 h 278"/>
                <a:gd name="T44" fmla="*/ 202 w 329"/>
                <a:gd name="T45" fmla="*/ 229 h 278"/>
                <a:gd name="T46" fmla="*/ 166 w 329"/>
                <a:gd name="T47" fmla="*/ 211 h 278"/>
                <a:gd name="T48" fmla="*/ 126 w 329"/>
                <a:gd name="T49" fmla="*/ 189 h 278"/>
                <a:gd name="T50" fmla="*/ 87 w 329"/>
                <a:gd name="T51" fmla="*/ 164 h 278"/>
                <a:gd name="T52" fmla="*/ 57 w 329"/>
                <a:gd name="T53" fmla="*/ 140 h 278"/>
                <a:gd name="T54" fmla="*/ 34 w 329"/>
                <a:gd name="T55" fmla="*/ 116 h 278"/>
                <a:gd name="T56" fmla="*/ 18 w 329"/>
                <a:gd name="T57" fmla="*/ 91 h 278"/>
                <a:gd name="T58" fmla="*/ 6 w 329"/>
                <a:gd name="T59" fmla="*/ 65 h 278"/>
                <a:gd name="T60" fmla="*/ 2 w 329"/>
                <a:gd name="T61" fmla="*/ 47 h 278"/>
                <a:gd name="T62" fmla="*/ 0 w 329"/>
                <a:gd name="T63" fmla="*/ 41 h 278"/>
                <a:gd name="T64" fmla="*/ 10 w 329"/>
                <a:gd name="T65" fmla="*/ 0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78"/>
                <a:gd name="T101" fmla="*/ 329 w 329"/>
                <a:gd name="T102" fmla="*/ 278 h 2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78">
                  <a:moveTo>
                    <a:pt x="10" y="0"/>
                  </a:moveTo>
                  <a:lnTo>
                    <a:pt x="16" y="21"/>
                  </a:lnTo>
                  <a:lnTo>
                    <a:pt x="26" y="37"/>
                  </a:lnTo>
                  <a:lnTo>
                    <a:pt x="40" y="53"/>
                  </a:lnTo>
                  <a:lnTo>
                    <a:pt x="63" y="83"/>
                  </a:lnTo>
                  <a:lnTo>
                    <a:pt x="75" y="93"/>
                  </a:lnTo>
                  <a:lnTo>
                    <a:pt x="91" y="108"/>
                  </a:lnTo>
                  <a:lnTo>
                    <a:pt x="105" y="118"/>
                  </a:lnTo>
                  <a:lnTo>
                    <a:pt x="123" y="132"/>
                  </a:lnTo>
                  <a:lnTo>
                    <a:pt x="136" y="142"/>
                  </a:lnTo>
                  <a:lnTo>
                    <a:pt x="162" y="158"/>
                  </a:lnTo>
                  <a:lnTo>
                    <a:pt x="194" y="174"/>
                  </a:lnTo>
                  <a:lnTo>
                    <a:pt x="216" y="185"/>
                  </a:lnTo>
                  <a:lnTo>
                    <a:pt x="240" y="197"/>
                  </a:lnTo>
                  <a:lnTo>
                    <a:pt x="266" y="211"/>
                  </a:lnTo>
                  <a:lnTo>
                    <a:pt x="288" y="225"/>
                  </a:lnTo>
                  <a:lnTo>
                    <a:pt x="317" y="243"/>
                  </a:lnTo>
                  <a:lnTo>
                    <a:pt x="329" y="253"/>
                  </a:lnTo>
                  <a:lnTo>
                    <a:pt x="297" y="278"/>
                  </a:lnTo>
                  <a:lnTo>
                    <a:pt x="276" y="265"/>
                  </a:lnTo>
                  <a:lnTo>
                    <a:pt x="260" y="257"/>
                  </a:lnTo>
                  <a:lnTo>
                    <a:pt x="238" y="247"/>
                  </a:lnTo>
                  <a:lnTo>
                    <a:pt x="202" y="229"/>
                  </a:lnTo>
                  <a:lnTo>
                    <a:pt x="166" y="211"/>
                  </a:lnTo>
                  <a:lnTo>
                    <a:pt x="126" y="189"/>
                  </a:lnTo>
                  <a:lnTo>
                    <a:pt x="87" y="164"/>
                  </a:lnTo>
                  <a:lnTo>
                    <a:pt x="57" y="140"/>
                  </a:lnTo>
                  <a:lnTo>
                    <a:pt x="34" y="116"/>
                  </a:lnTo>
                  <a:lnTo>
                    <a:pt x="18" y="91"/>
                  </a:lnTo>
                  <a:lnTo>
                    <a:pt x="6" y="65"/>
                  </a:lnTo>
                  <a:lnTo>
                    <a:pt x="2" y="47"/>
                  </a:lnTo>
                  <a:lnTo>
                    <a:pt x="0" y="41"/>
                  </a:lnTo>
                  <a:lnTo>
                    <a:pt x="10"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4" name="Freeform 14"/>
            <p:cNvSpPr>
              <a:spLocks/>
            </p:cNvSpPr>
            <p:nvPr/>
          </p:nvSpPr>
          <p:spPr bwMode="auto">
            <a:xfrm>
              <a:off x="3355" y="1654"/>
              <a:ext cx="67" cy="153"/>
            </a:xfrm>
            <a:custGeom>
              <a:avLst/>
              <a:gdLst>
                <a:gd name="T0" fmla="*/ 0 w 67"/>
                <a:gd name="T1" fmla="*/ 28 h 153"/>
                <a:gd name="T2" fmla="*/ 12 w 67"/>
                <a:gd name="T3" fmla="*/ 40 h 153"/>
                <a:gd name="T4" fmla="*/ 18 w 67"/>
                <a:gd name="T5" fmla="*/ 46 h 153"/>
                <a:gd name="T6" fmla="*/ 26 w 67"/>
                <a:gd name="T7" fmla="*/ 56 h 153"/>
                <a:gd name="T8" fmla="*/ 34 w 67"/>
                <a:gd name="T9" fmla="*/ 70 h 153"/>
                <a:gd name="T10" fmla="*/ 38 w 67"/>
                <a:gd name="T11" fmla="*/ 78 h 153"/>
                <a:gd name="T12" fmla="*/ 46 w 67"/>
                <a:gd name="T13" fmla="*/ 87 h 153"/>
                <a:gd name="T14" fmla="*/ 52 w 67"/>
                <a:gd name="T15" fmla="*/ 101 h 153"/>
                <a:gd name="T16" fmla="*/ 55 w 67"/>
                <a:gd name="T17" fmla="*/ 117 h 153"/>
                <a:gd name="T18" fmla="*/ 57 w 67"/>
                <a:gd name="T19" fmla="*/ 125 h 153"/>
                <a:gd name="T20" fmla="*/ 59 w 67"/>
                <a:gd name="T21" fmla="*/ 139 h 153"/>
                <a:gd name="T22" fmla="*/ 57 w 67"/>
                <a:gd name="T23" fmla="*/ 153 h 153"/>
                <a:gd name="T24" fmla="*/ 65 w 67"/>
                <a:gd name="T25" fmla="*/ 137 h 153"/>
                <a:gd name="T26" fmla="*/ 67 w 67"/>
                <a:gd name="T27" fmla="*/ 125 h 153"/>
                <a:gd name="T28" fmla="*/ 67 w 67"/>
                <a:gd name="T29" fmla="*/ 109 h 153"/>
                <a:gd name="T30" fmla="*/ 67 w 67"/>
                <a:gd name="T31" fmla="*/ 87 h 153"/>
                <a:gd name="T32" fmla="*/ 65 w 67"/>
                <a:gd name="T33" fmla="*/ 72 h 153"/>
                <a:gd name="T34" fmla="*/ 59 w 67"/>
                <a:gd name="T35" fmla="*/ 50 h 153"/>
                <a:gd name="T36" fmla="*/ 52 w 67"/>
                <a:gd name="T37" fmla="*/ 34 h 153"/>
                <a:gd name="T38" fmla="*/ 40 w 67"/>
                <a:gd name="T39" fmla="*/ 14 h 153"/>
                <a:gd name="T40" fmla="*/ 30 w 67"/>
                <a:gd name="T41" fmla="*/ 0 h 153"/>
                <a:gd name="T42" fmla="*/ 0 w 67"/>
                <a:gd name="T43" fmla="*/ 28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153"/>
                <a:gd name="T68" fmla="*/ 67 w 67"/>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153">
                  <a:moveTo>
                    <a:pt x="0" y="28"/>
                  </a:moveTo>
                  <a:lnTo>
                    <a:pt x="12" y="40"/>
                  </a:lnTo>
                  <a:lnTo>
                    <a:pt x="18" y="46"/>
                  </a:lnTo>
                  <a:lnTo>
                    <a:pt x="26" y="56"/>
                  </a:lnTo>
                  <a:lnTo>
                    <a:pt x="34" y="70"/>
                  </a:lnTo>
                  <a:lnTo>
                    <a:pt x="38" y="78"/>
                  </a:lnTo>
                  <a:lnTo>
                    <a:pt x="46" y="87"/>
                  </a:lnTo>
                  <a:lnTo>
                    <a:pt x="52" y="101"/>
                  </a:lnTo>
                  <a:lnTo>
                    <a:pt x="55" y="117"/>
                  </a:lnTo>
                  <a:lnTo>
                    <a:pt x="57" y="125"/>
                  </a:lnTo>
                  <a:lnTo>
                    <a:pt x="59" y="139"/>
                  </a:lnTo>
                  <a:lnTo>
                    <a:pt x="57" y="153"/>
                  </a:lnTo>
                  <a:lnTo>
                    <a:pt x="65" y="137"/>
                  </a:lnTo>
                  <a:lnTo>
                    <a:pt x="67" y="125"/>
                  </a:lnTo>
                  <a:lnTo>
                    <a:pt x="67" y="109"/>
                  </a:lnTo>
                  <a:lnTo>
                    <a:pt x="67" y="87"/>
                  </a:lnTo>
                  <a:lnTo>
                    <a:pt x="65" y="72"/>
                  </a:lnTo>
                  <a:lnTo>
                    <a:pt x="59" y="50"/>
                  </a:lnTo>
                  <a:lnTo>
                    <a:pt x="52" y="34"/>
                  </a:lnTo>
                  <a:lnTo>
                    <a:pt x="40" y="14"/>
                  </a:lnTo>
                  <a:lnTo>
                    <a:pt x="30" y="0"/>
                  </a:lnTo>
                  <a:lnTo>
                    <a:pt x="0" y="28"/>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5" name="Freeform 15"/>
            <p:cNvSpPr>
              <a:spLocks/>
            </p:cNvSpPr>
            <p:nvPr/>
          </p:nvSpPr>
          <p:spPr bwMode="auto">
            <a:xfrm>
              <a:off x="3026" y="1378"/>
              <a:ext cx="329" cy="278"/>
            </a:xfrm>
            <a:custGeom>
              <a:avLst/>
              <a:gdLst>
                <a:gd name="T0" fmla="*/ 10 w 329"/>
                <a:gd name="T1" fmla="*/ 0 h 278"/>
                <a:gd name="T2" fmla="*/ 16 w 329"/>
                <a:gd name="T3" fmla="*/ 21 h 278"/>
                <a:gd name="T4" fmla="*/ 26 w 329"/>
                <a:gd name="T5" fmla="*/ 37 h 278"/>
                <a:gd name="T6" fmla="*/ 40 w 329"/>
                <a:gd name="T7" fmla="*/ 53 h 278"/>
                <a:gd name="T8" fmla="*/ 63 w 329"/>
                <a:gd name="T9" fmla="*/ 83 h 278"/>
                <a:gd name="T10" fmla="*/ 75 w 329"/>
                <a:gd name="T11" fmla="*/ 93 h 278"/>
                <a:gd name="T12" fmla="*/ 91 w 329"/>
                <a:gd name="T13" fmla="*/ 108 h 278"/>
                <a:gd name="T14" fmla="*/ 105 w 329"/>
                <a:gd name="T15" fmla="*/ 118 h 278"/>
                <a:gd name="T16" fmla="*/ 123 w 329"/>
                <a:gd name="T17" fmla="*/ 132 h 278"/>
                <a:gd name="T18" fmla="*/ 136 w 329"/>
                <a:gd name="T19" fmla="*/ 142 h 278"/>
                <a:gd name="T20" fmla="*/ 162 w 329"/>
                <a:gd name="T21" fmla="*/ 158 h 278"/>
                <a:gd name="T22" fmla="*/ 194 w 329"/>
                <a:gd name="T23" fmla="*/ 174 h 278"/>
                <a:gd name="T24" fmla="*/ 217 w 329"/>
                <a:gd name="T25" fmla="*/ 185 h 278"/>
                <a:gd name="T26" fmla="*/ 240 w 329"/>
                <a:gd name="T27" fmla="*/ 197 h 278"/>
                <a:gd name="T28" fmla="*/ 266 w 329"/>
                <a:gd name="T29" fmla="*/ 211 h 278"/>
                <a:gd name="T30" fmla="*/ 288 w 329"/>
                <a:gd name="T31" fmla="*/ 225 h 278"/>
                <a:gd name="T32" fmla="*/ 317 w 329"/>
                <a:gd name="T33" fmla="*/ 243 h 278"/>
                <a:gd name="T34" fmla="*/ 329 w 329"/>
                <a:gd name="T35" fmla="*/ 253 h 278"/>
                <a:gd name="T36" fmla="*/ 297 w 329"/>
                <a:gd name="T37" fmla="*/ 278 h 278"/>
                <a:gd name="T38" fmla="*/ 276 w 329"/>
                <a:gd name="T39" fmla="*/ 265 h 278"/>
                <a:gd name="T40" fmla="*/ 260 w 329"/>
                <a:gd name="T41" fmla="*/ 257 h 278"/>
                <a:gd name="T42" fmla="*/ 238 w 329"/>
                <a:gd name="T43" fmla="*/ 247 h 278"/>
                <a:gd name="T44" fmla="*/ 202 w 329"/>
                <a:gd name="T45" fmla="*/ 229 h 278"/>
                <a:gd name="T46" fmla="*/ 166 w 329"/>
                <a:gd name="T47" fmla="*/ 211 h 278"/>
                <a:gd name="T48" fmla="*/ 126 w 329"/>
                <a:gd name="T49" fmla="*/ 189 h 278"/>
                <a:gd name="T50" fmla="*/ 87 w 329"/>
                <a:gd name="T51" fmla="*/ 164 h 278"/>
                <a:gd name="T52" fmla="*/ 57 w 329"/>
                <a:gd name="T53" fmla="*/ 140 h 278"/>
                <a:gd name="T54" fmla="*/ 34 w 329"/>
                <a:gd name="T55" fmla="*/ 116 h 278"/>
                <a:gd name="T56" fmla="*/ 18 w 329"/>
                <a:gd name="T57" fmla="*/ 91 h 278"/>
                <a:gd name="T58" fmla="*/ 6 w 329"/>
                <a:gd name="T59" fmla="*/ 65 h 278"/>
                <a:gd name="T60" fmla="*/ 2 w 329"/>
                <a:gd name="T61" fmla="*/ 47 h 278"/>
                <a:gd name="T62" fmla="*/ 0 w 329"/>
                <a:gd name="T63" fmla="*/ 41 h 278"/>
                <a:gd name="T64" fmla="*/ 10 w 329"/>
                <a:gd name="T65" fmla="*/ 0 h 278"/>
                <a:gd name="T66" fmla="*/ 10 w 329"/>
                <a:gd name="T67" fmla="*/ 0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278"/>
                <a:gd name="T104" fmla="*/ 329 w 329"/>
                <a:gd name="T105" fmla="*/ 278 h 2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278">
                  <a:moveTo>
                    <a:pt x="10" y="0"/>
                  </a:moveTo>
                  <a:lnTo>
                    <a:pt x="16" y="21"/>
                  </a:lnTo>
                  <a:lnTo>
                    <a:pt x="26" y="37"/>
                  </a:lnTo>
                  <a:lnTo>
                    <a:pt x="40" y="53"/>
                  </a:lnTo>
                  <a:lnTo>
                    <a:pt x="63" y="83"/>
                  </a:lnTo>
                  <a:lnTo>
                    <a:pt x="75" y="93"/>
                  </a:lnTo>
                  <a:lnTo>
                    <a:pt x="91" y="108"/>
                  </a:lnTo>
                  <a:lnTo>
                    <a:pt x="105" y="118"/>
                  </a:lnTo>
                  <a:lnTo>
                    <a:pt x="123" y="132"/>
                  </a:lnTo>
                  <a:lnTo>
                    <a:pt x="136" y="142"/>
                  </a:lnTo>
                  <a:lnTo>
                    <a:pt x="162" y="158"/>
                  </a:lnTo>
                  <a:lnTo>
                    <a:pt x="194" y="174"/>
                  </a:lnTo>
                  <a:lnTo>
                    <a:pt x="217" y="185"/>
                  </a:lnTo>
                  <a:lnTo>
                    <a:pt x="240" y="197"/>
                  </a:lnTo>
                  <a:lnTo>
                    <a:pt x="266" y="211"/>
                  </a:lnTo>
                  <a:lnTo>
                    <a:pt x="288" y="225"/>
                  </a:lnTo>
                  <a:lnTo>
                    <a:pt x="317" y="243"/>
                  </a:lnTo>
                  <a:lnTo>
                    <a:pt x="329" y="253"/>
                  </a:lnTo>
                  <a:lnTo>
                    <a:pt x="297" y="278"/>
                  </a:lnTo>
                  <a:lnTo>
                    <a:pt x="276" y="265"/>
                  </a:lnTo>
                  <a:lnTo>
                    <a:pt x="260" y="257"/>
                  </a:lnTo>
                  <a:lnTo>
                    <a:pt x="238" y="247"/>
                  </a:lnTo>
                  <a:lnTo>
                    <a:pt x="202" y="229"/>
                  </a:lnTo>
                  <a:lnTo>
                    <a:pt x="166" y="211"/>
                  </a:lnTo>
                  <a:lnTo>
                    <a:pt x="126" y="189"/>
                  </a:lnTo>
                  <a:lnTo>
                    <a:pt x="87" y="164"/>
                  </a:lnTo>
                  <a:lnTo>
                    <a:pt x="57" y="140"/>
                  </a:lnTo>
                  <a:lnTo>
                    <a:pt x="34" y="116"/>
                  </a:lnTo>
                  <a:lnTo>
                    <a:pt x="18" y="91"/>
                  </a:lnTo>
                  <a:lnTo>
                    <a:pt x="6" y="65"/>
                  </a:lnTo>
                  <a:lnTo>
                    <a:pt x="2" y="47"/>
                  </a:lnTo>
                  <a:lnTo>
                    <a:pt x="0" y="41"/>
                  </a:lnTo>
                  <a:lnTo>
                    <a:pt x="10"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6" name="Freeform 16"/>
            <p:cNvSpPr>
              <a:spLocks/>
            </p:cNvSpPr>
            <p:nvPr/>
          </p:nvSpPr>
          <p:spPr bwMode="auto">
            <a:xfrm>
              <a:off x="3353" y="1652"/>
              <a:ext cx="67" cy="153"/>
            </a:xfrm>
            <a:custGeom>
              <a:avLst/>
              <a:gdLst>
                <a:gd name="T0" fmla="*/ 0 w 67"/>
                <a:gd name="T1" fmla="*/ 28 h 153"/>
                <a:gd name="T2" fmla="*/ 12 w 67"/>
                <a:gd name="T3" fmla="*/ 40 h 153"/>
                <a:gd name="T4" fmla="*/ 18 w 67"/>
                <a:gd name="T5" fmla="*/ 46 h 153"/>
                <a:gd name="T6" fmla="*/ 26 w 67"/>
                <a:gd name="T7" fmla="*/ 56 h 153"/>
                <a:gd name="T8" fmla="*/ 34 w 67"/>
                <a:gd name="T9" fmla="*/ 70 h 153"/>
                <a:gd name="T10" fmla="*/ 38 w 67"/>
                <a:gd name="T11" fmla="*/ 78 h 153"/>
                <a:gd name="T12" fmla="*/ 46 w 67"/>
                <a:gd name="T13" fmla="*/ 87 h 153"/>
                <a:gd name="T14" fmla="*/ 52 w 67"/>
                <a:gd name="T15" fmla="*/ 101 h 153"/>
                <a:gd name="T16" fmla="*/ 55 w 67"/>
                <a:gd name="T17" fmla="*/ 117 h 153"/>
                <a:gd name="T18" fmla="*/ 57 w 67"/>
                <a:gd name="T19" fmla="*/ 125 h 153"/>
                <a:gd name="T20" fmla="*/ 59 w 67"/>
                <a:gd name="T21" fmla="*/ 139 h 153"/>
                <a:gd name="T22" fmla="*/ 57 w 67"/>
                <a:gd name="T23" fmla="*/ 153 h 153"/>
                <a:gd name="T24" fmla="*/ 65 w 67"/>
                <a:gd name="T25" fmla="*/ 137 h 153"/>
                <a:gd name="T26" fmla="*/ 67 w 67"/>
                <a:gd name="T27" fmla="*/ 125 h 153"/>
                <a:gd name="T28" fmla="*/ 67 w 67"/>
                <a:gd name="T29" fmla="*/ 109 h 153"/>
                <a:gd name="T30" fmla="*/ 67 w 67"/>
                <a:gd name="T31" fmla="*/ 87 h 153"/>
                <a:gd name="T32" fmla="*/ 65 w 67"/>
                <a:gd name="T33" fmla="*/ 72 h 153"/>
                <a:gd name="T34" fmla="*/ 59 w 67"/>
                <a:gd name="T35" fmla="*/ 50 h 153"/>
                <a:gd name="T36" fmla="*/ 52 w 67"/>
                <a:gd name="T37" fmla="*/ 34 h 153"/>
                <a:gd name="T38" fmla="*/ 40 w 67"/>
                <a:gd name="T39" fmla="*/ 14 h 153"/>
                <a:gd name="T40" fmla="*/ 30 w 67"/>
                <a:gd name="T41" fmla="*/ 0 h 153"/>
                <a:gd name="T42" fmla="*/ 0 w 67"/>
                <a:gd name="T43" fmla="*/ 28 h 153"/>
                <a:gd name="T44" fmla="*/ 0 w 67"/>
                <a:gd name="T45" fmla="*/ 28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153"/>
                <a:gd name="T71" fmla="*/ 67 w 67"/>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153">
                  <a:moveTo>
                    <a:pt x="0" y="28"/>
                  </a:moveTo>
                  <a:lnTo>
                    <a:pt x="12" y="40"/>
                  </a:lnTo>
                  <a:lnTo>
                    <a:pt x="18" y="46"/>
                  </a:lnTo>
                  <a:lnTo>
                    <a:pt x="26" y="56"/>
                  </a:lnTo>
                  <a:lnTo>
                    <a:pt x="34" y="70"/>
                  </a:lnTo>
                  <a:lnTo>
                    <a:pt x="38" y="78"/>
                  </a:lnTo>
                  <a:lnTo>
                    <a:pt x="46" y="87"/>
                  </a:lnTo>
                  <a:lnTo>
                    <a:pt x="52" y="101"/>
                  </a:lnTo>
                  <a:lnTo>
                    <a:pt x="55" y="117"/>
                  </a:lnTo>
                  <a:lnTo>
                    <a:pt x="57" y="125"/>
                  </a:lnTo>
                  <a:lnTo>
                    <a:pt x="59" y="139"/>
                  </a:lnTo>
                  <a:lnTo>
                    <a:pt x="57" y="153"/>
                  </a:lnTo>
                  <a:lnTo>
                    <a:pt x="65" y="137"/>
                  </a:lnTo>
                  <a:lnTo>
                    <a:pt x="67" y="125"/>
                  </a:lnTo>
                  <a:lnTo>
                    <a:pt x="67" y="109"/>
                  </a:lnTo>
                  <a:lnTo>
                    <a:pt x="67" y="87"/>
                  </a:lnTo>
                  <a:lnTo>
                    <a:pt x="65" y="72"/>
                  </a:lnTo>
                  <a:lnTo>
                    <a:pt x="59" y="50"/>
                  </a:lnTo>
                  <a:lnTo>
                    <a:pt x="52" y="34"/>
                  </a:lnTo>
                  <a:lnTo>
                    <a:pt x="40" y="14"/>
                  </a:lnTo>
                  <a:lnTo>
                    <a:pt x="30" y="0"/>
                  </a:lnTo>
                  <a:lnTo>
                    <a:pt x="0" y="28"/>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7" name="Freeform 17"/>
            <p:cNvSpPr>
              <a:spLocks/>
            </p:cNvSpPr>
            <p:nvPr/>
          </p:nvSpPr>
          <p:spPr bwMode="auto">
            <a:xfrm>
              <a:off x="3028" y="1945"/>
              <a:ext cx="85" cy="115"/>
            </a:xfrm>
            <a:custGeom>
              <a:avLst/>
              <a:gdLst>
                <a:gd name="T0" fmla="*/ 4 w 85"/>
                <a:gd name="T1" fmla="*/ 0 h 115"/>
                <a:gd name="T2" fmla="*/ 0 w 85"/>
                <a:gd name="T3" fmla="*/ 18 h 115"/>
                <a:gd name="T4" fmla="*/ 4 w 85"/>
                <a:gd name="T5" fmla="*/ 32 h 115"/>
                <a:gd name="T6" fmla="*/ 10 w 85"/>
                <a:gd name="T7" fmla="*/ 48 h 115"/>
                <a:gd name="T8" fmla="*/ 16 w 85"/>
                <a:gd name="T9" fmla="*/ 61 h 115"/>
                <a:gd name="T10" fmla="*/ 22 w 85"/>
                <a:gd name="T11" fmla="*/ 71 h 115"/>
                <a:gd name="T12" fmla="*/ 32 w 85"/>
                <a:gd name="T13" fmla="*/ 85 h 115"/>
                <a:gd name="T14" fmla="*/ 43 w 85"/>
                <a:gd name="T15" fmla="*/ 97 h 115"/>
                <a:gd name="T16" fmla="*/ 55 w 85"/>
                <a:gd name="T17" fmla="*/ 111 h 115"/>
                <a:gd name="T18" fmla="*/ 59 w 85"/>
                <a:gd name="T19" fmla="*/ 115 h 115"/>
                <a:gd name="T20" fmla="*/ 85 w 85"/>
                <a:gd name="T21" fmla="*/ 95 h 115"/>
                <a:gd name="T22" fmla="*/ 71 w 85"/>
                <a:gd name="T23" fmla="*/ 87 h 115"/>
                <a:gd name="T24" fmla="*/ 59 w 85"/>
                <a:gd name="T25" fmla="*/ 77 h 115"/>
                <a:gd name="T26" fmla="*/ 45 w 85"/>
                <a:gd name="T27" fmla="*/ 65 h 115"/>
                <a:gd name="T28" fmla="*/ 34 w 85"/>
                <a:gd name="T29" fmla="*/ 52 h 115"/>
                <a:gd name="T30" fmla="*/ 20 w 85"/>
                <a:gd name="T31" fmla="*/ 36 h 115"/>
                <a:gd name="T32" fmla="*/ 12 w 85"/>
                <a:gd name="T33" fmla="*/ 24 h 115"/>
                <a:gd name="T34" fmla="*/ 6 w 85"/>
                <a:gd name="T35" fmla="*/ 12 h 115"/>
                <a:gd name="T36" fmla="*/ 4 w 85"/>
                <a:gd name="T37" fmla="*/ 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15"/>
                <a:gd name="T59" fmla="*/ 85 w 85"/>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15">
                  <a:moveTo>
                    <a:pt x="4" y="0"/>
                  </a:moveTo>
                  <a:lnTo>
                    <a:pt x="0" y="18"/>
                  </a:lnTo>
                  <a:lnTo>
                    <a:pt x="4" y="32"/>
                  </a:lnTo>
                  <a:lnTo>
                    <a:pt x="10" y="48"/>
                  </a:lnTo>
                  <a:lnTo>
                    <a:pt x="16" y="61"/>
                  </a:lnTo>
                  <a:lnTo>
                    <a:pt x="22" y="71"/>
                  </a:lnTo>
                  <a:lnTo>
                    <a:pt x="32" y="85"/>
                  </a:lnTo>
                  <a:lnTo>
                    <a:pt x="43" y="97"/>
                  </a:lnTo>
                  <a:lnTo>
                    <a:pt x="55" y="111"/>
                  </a:lnTo>
                  <a:lnTo>
                    <a:pt x="59" y="115"/>
                  </a:lnTo>
                  <a:lnTo>
                    <a:pt x="85" y="95"/>
                  </a:lnTo>
                  <a:lnTo>
                    <a:pt x="71" y="87"/>
                  </a:lnTo>
                  <a:lnTo>
                    <a:pt x="59" y="77"/>
                  </a:lnTo>
                  <a:lnTo>
                    <a:pt x="45" y="65"/>
                  </a:lnTo>
                  <a:lnTo>
                    <a:pt x="34" y="52"/>
                  </a:lnTo>
                  <a:lnTo>
                    <a:pt x="20" y="36"/>
                  </a:lnTo>
                  <a:lnTo>
                    <a:pt x="12" y="24"/>
                  </a:lnTo>
                  <a:lnTo>
                    <a:pt x="6" y="12"/>
                  </a:lnTo>
                  <a:lnTo>
                    <a:pt x="4"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8" name="Freeform 18"/>
            <p:cNvSpPr>
              <a:spLocks/>
            </p:cNvSpPr>
            <p:nvPr/>
          </p:nvSpPr>
          <p:spPr bwMode="auto">
            <a:xfrm>
              <a:off x="3119" y="2058"/>
              <a:ext cx="214" cy="111"/>
            </a:xfrm>
            <a:custGeom>
              <a:avLst/>
              <a:gdLst>
                <a:gd name="T0" fmla="*/ 22 w 214"/>
                <a:gd name="T1" fmla="*/ 37 h 111"/>
                <a:gd name="T2" fmla="*/ 8 w 214"/>
                <a:gd name="T3" fmla="*/ 29 h 111"/>
                <a:gd name="T4" fmla="*/ 0 w 214"/>
                <a:gd name="T5" fmla="*/ 26 h 111"/>
                <a:gd name="T6" fmla="*/ 34 w 214"/>
                <a:gd name="T7" fmla="*/ 0 h 111"/>
                <a:gd name="T8" fmla="*/ 49 w 214"/>
                <a:gd name="T9" fmla="*/ 10 h 111"/>
                <a:gd name="T10" fmla="*/ 57 w 214"/>
                <a:gd name="T11" fmla="*/ 12 h 111"/>
                <a:gd name="T12" fmla="*/ 83 w 214"/>
                <a:gd name="T13" fmla="*/ 22 h 111"/>
                <a:gd name="T14" fmla="*/ 99 w 214"/>
                <a:gd name="T15" fmla="*/ 27 h 111"/>
                <a:gd name="T16" fmla="*/ 111 w 214"/>
                <a:gd name="T17" fmla="*/ 31 h 111"/>
                <a:gd name="T18" fmla="*/ 129 w 214"/>
                <a:gd name="T19" fmla="*/ 39 h 111"/>
                <a:gd name="T20" fmla="*/ 151 w 214"/>
                <a:gd name="T21" fmla="*/ 47 h 111"/>
                <a:gd name="T22" fmla="*/ 173 w 214"/>
                <a:gd name="T23" fmla="*/ 57 h 111"/>
                <a:gd name="T24" fmla="*/ 195 w 214"/>
                <a:gd name="T25" fmla="*/ 65 h 111"/>
                <a:gd name="T26" fmla="*/ 214 w 214"/>
                <a:gd name="T27" fmla="*/ 73 h 111"/>
                <a:gd name="T28" fmla="*/ 197 w 214"/>
                <a:gd name="T29" fmla="*/ 111 h 111"/>
                <a:gd name="T30" fmla="*/ 181 w 214"/>
                <a:gd name="T31" fmla="*/ 103 h 111"/>
                <a:gd name="T32" fmla="*/ 159 w 214"/>
                <a:gd name="T33" fmla="*/ 93 h 111"/>
                <a:gd name="T34" fmla="*/ 129 w 214"/>
                <a:gd name="T35" fmla="*/ 83 h 111"/>
                <a:gd name="T36" fmla="*/ 91 w 214"/>
                <a:gd name="T37" fmla="*/ 67 h 111"/>
                <a:gd name="T38" fmla="*/ 61 w 214"/>
                <a:gd name="T39" fmla="*/ 55 h 111"/>
                <a:gd name="T40" fmla="*/ 39 w 214"/>
                <a:gd name="T41" fmla="*/ 45 h 111"/>
                <a:gd name="T42" fmla="*/ 22 w 214"/>
                <a:gd name="T43" fmla="*/ 37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4"/>
                <a:gd name="T67" fmla="*/ 0 h 111"/>
                <a:gd name="T68" fmla="*/ 214 w 214"/>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4" h="111">
                  <a:moveTo>
                    <a:pt x="22" y="37"/>
                  </a:moveTo>
                  <a:lnTo>
                    <a:pt x="8" y="29"/>
                  </a:lnTo>
                  <a:lnTo>
                    <a:pt x="0" y="26"/>
                  </a:lnTo>
                  <a:lnTo>
                    <a:pt x="34" y="0"/>
                  </a:lnTo>
                  <a:lnTo>
                    <a:pt x="49" y="10"/>
                  </a:lnTo>
                  <a:lnTo>
                    <a:pt x="57" y="12"/>
                  </a:lnTo>
                  <a:lnTo>
                    <a:pt x="83" y="22"/>
                  </a:lnTo>
                  <a:lnTo>
                    <a:pt x="99" y="27"/>
                  </a:lnTo>
                  <a:lnTo>
                    <a:pt x="111" y="31"/>
                  </a:lnTo>
                  <a:lnTo>
                    <a:pt x="129" y="39"/>
                  </a:lnTo>
                  <a:lnTo>
                    <a:pt x="151" y="47"/>
                  </a:lnTo>
                  <a:lnTo>
                    <a:pt x="173" y="57"/>
                  </a:lnTo>
                  <a:lnTo>
                    <a:pt x="195" y="65"/>
                  </a:lnTo>
                  <a:lnTo>
                    <a:pt x="214" y="73"/>
                  </a:lnTo>
                  <a:lnTo>
                    <a:pt x="197" y="111"/>
                  </a:lnTo>
                  <a:lnTo>
                    <a:pt x="181" y="103"/>
                  </a:lnTo>
                  <a:lnTo>
                    <a:pt x="159" y="93"/>
                  </a:lnTo>
                  <a:lnTo>
                    <a:pt x="129" y="83"/>
                  </a:lnTo>
                  <a:lnTo>
                    <a:pt x="91" y="67"/>
                  </a:lnTo>
                  <a:lnTo>
                    <a:pt x="61" y="55"/>
                  </a:lnTo>
                  <a:lnTo>
                    <a:pt x="39" y="45"/>
                  </a:lnTo>
                  <a:lnTo>
                    <a:pt x="22" y="37"/>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89" name="Freeform 19"/>
            <p:cNvSpPr>
              <a:spLocks/>
            </p:cNvSpPr>
            <p:nvPr/>
          </p:nvSpPr>
          <p:spPr bwMode="auto">
            <a:xfrm>
              <a:off x="3026" y="1943"/>
              <a:ext cx="85" cy="115"/>
            </a:xfrm>
            <a:custGeom>
              <a:avLst/>
              <a:gdLst>
                <a:gd name="T0" fmla="*/ 4 w 85"/>
                <a:gd name="T1" fmla="*/ 0 h 115"/>
                <a:gd name="T2" fmla="*/ 0 w 85"/>
                <a:gd name="T3" fmla="*/ 18 h 115"/>
                <a:gd name="T4" fmla="*/ 4 w 85"/>
                <a:gd name="T5" fmla="*/ 32 h 115"/>
                <a:gd name="T6" fmla="*/ 10 w 85"/>
                <a:gd name="T7" fmla="*/ 48 h 115"/>
                <a:gd name="T8" fmla="*/ 16 w 85"/>
                <a:gd name="T9" fmla="*/ 61 h 115"/>
                <a:gd name="T10" fmla="*/ 22 w 85"/>
                <a:gd name="T11" fmla="*/ 71 h 115"/>
                <a:gd name="T12" fmla="*/ 32 w 85"/>
                <a:gd name="T13" fmla="*/ 85 h 115"/>
                <a:gd name="T14" fmla="*/ 43 w 85"/>
                <a:gd name="T15" fmla="*/ 97 h 115"/>
                <a:gd name="T16" fmla="*/ 55 w 85"/>
                <a:gd name="T17" fmla="*/ 111 h 115"/>
                <a:gd name="T18" fmla="*/ 59 w 85"/>
                <a:gd name="T19" fmla="*/ 115 h 115"/>
                <a:gd name="T20" fmla="*/ 85 w 85"/>
                <a:gd name="T21" fmla="*/ 95 h 115"/>
                <a:gd name="T22" fmla="*/ 71 w 85"/>
                <a:gd name="T23" fmla="*/ 87 h 115"/>
                <a:gd name="T24" fmla="*/ 59 w 85"/>
                <a:gd name="T25" fmla="*/ 77 h 115"/>
                <a:gd name="T26" fmla="*/ 45 w 85"/>
                <a:gd name="T27" fmla="*/ 65 h 115"/>
                <a:gd name="T28" fmla="*/ 34 w 85"/>
                <a:gd name="T29" fmla="*/ 52 h 115"/>
                <a:gd name="T30" fmla="*/ 20 w 85"/>
                <a:gd name="T31" fmla="*/ 36 h 115"/>
                <a:gd name="T32" fmla="*/ 12 w 85"/>
                <a:gd name="T33" fmla="*/ 24 h 115"/>
                <a:gd name="T34" fmla="*/ 6 w 85"/>
                <a:gd name="T35" fmla="*/ 12 h 115"/>
                <a:gd name="T36" fmla="*/ 4 w 85"/>
                <a:gd name="T37" fmla="*/ 0 h 115"/>
                <a:gd name="T38" fmla="*/ 4 w 85"/>
                <a:gd name="T39" fmla="*/ 0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
                <a:gd name="T61" fmla="*/ 0 h 115"/>
                <a:gd name="T62" fmla="*/ 85 w 85"/>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 h="115">
                  <a:moveTo>
                    <a:pt x="4" y="0"/>
                  </a:moveTo>
                  <a:lnTo>
                    <a:pt x="0" y="18"/>
                  </a:lnTo>
                  <a:lnTo>
                    <a:pt x="4" y="32"/>
                  </a:lnTo>
                  <a:lnTo>
                    <a:pt x="10" y="48"/>
                  </a:lnTo>
                  <a:lnTo>
                    <a:pt x="16" y="61"/>
                  </a:lnTo>
                  <a:lnTo>
                    <a:pt x="22" y="71"/>
                  </a:lnTo>
                  <a:lnTo>
                    <a:pt x="32" y="85"/>
                  </a:lnTo>
                  <a:lnTo>
                    <a:pt x="43" y="97"/>
                  </a:lnTo>
                  <a:lnTo>
                    <a:pt x="55" y="111"/>
                  </a:lnTo>
                  <a:lnTo>
                    <a:pt x="59" y="115"/>
                  </a:lnTo>
                  <a:lnTo>
                    <a:pt x="85" y="95"/>
                  </a:lnTo>
                  <a:lnTo>
                    <a:pt x="71" y="87"/>
                  </a:lnTo>
                  <a:lnTo>
                    <a:pt x="59" y="77"/>
                  </a:lnTo>
                  <a:lnTo>
                    <a:pt x="45" y="65"/>
                  </a:lnTo>
                  <a:lnTo>
                    <a:pt x="34" y="52"/>
                  </a:lnTo>
                  <a:lnTo>
                    <a:pt x="20" y="36"/>
                  </a:lnTo>
                  <a:lnTo>
                    <a:pt x="12" y="24"/>
                  </a:lnTo>
                  <a:lnTo>
                    <a:pt x="6" y="12"/>
                  </a:lnTo>
                  <a:lnTo>
                    <a:pt x="4"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0" name="Freeform 20"/>
            <p:cNvSpPr>
              <a:spLocks/>
            </p:cNvSpPr>
            <p:nvPr/>
          </p:nvSpPr>
          <p:spPr bwMode="auto">
            <a:xfrm>
              <a:off x="3117" y="2056"/>
              <a:ext cx="214" cy="111"/>
            </a:xfrm>
            <a:custGeom>
              <a:avLst/>
              <a:gdLst>
                <a:gd name="T0" fmla="*/ 22 w 214"/>
                <a:gd name="T1" fmla="*/ 37 h 111"/>
                <a:gd name="T2" fmla="*/ 8 w 214"/>
                <a:gd name="T3" fmla="*/ 29 h 111"/>
                <a:gd name="T4" fmla="*/ 0 w 214"/>
                <a:gd name="T5" fmla="*/ 26 h 111"/>
                <a:gd name="T6" fmla="*/ 34 w 214"/>
                <a:gd name="T7" fmla="*/ 0 h 111"/>
                <a:gd name="T8" fmla="*/ 49 w 214"/>
                <a:gd name="T9" fmla="*/ 10 h 111"/>
                <a:gd name="T10" fmla="*/ 57 w 214"/>
                <a:gd name="T11" fmla="*/ 12 h 111"/>
                <a:gd name="T12" fmla="*/ 83 w 214"/>
                <a:gd name="T13" fmla="*/ 22 h 111"/>
                <a:gd name="T14" fmla="*/ 99 w 214"/>
                <a:gd name="T15" fmla="*/ 27 h 111"/>
                <a:gd name="T16" fmla="*/ 111 w 214"/>
                <a:gd name="T17" fmla="*/ 31 h 111"/>
                <a:gd name="T18" fmla="*/ 129 w 214"/>
                <a:gd name="T19" fmla="*/ 39 h 111"/>
                <a:gd name="T20" fmla="*/ 151 w 214"/>
                <a:gd name="T21" fmla="*/ 47 h 111"/>
                <a:gd name="T22" fmla="*/ 173 w 214"/>
                <a:gd name="T23" fmla="*/ 57 h 111"/>
                <a:gd name="T24" fmla="*/ 195 w 214"/>
                <a:gd name="T25" fmla="*/ 65 h 111"/>
                <a:gd name="T26" fmla="*/ 214 w 214"/>
                <a:gd name="T27" fmla="*/ 73 h 111"/>
                <a:gd name="T28" fmla="*/ 197 w 214"/>
                <a:gd name="T29" fmla="*/ 111 h 111"/>
                <a:gd name="T30" fmla="*/ 181 w 214"/>
                <a:gd name="T31" fmla="*/ 103 h 111"/>
                <a:gd name="T32" fmla="*/ 159 w 214"/>
                <a:gd name="T33" fmla="*/ 93 h 111"/>
                <a:gd name="T34" fmla="*/ 129 w 214"/>
                <a:gd name="T35" fmla="*/ 83 h 111"/>
                <a:gd name="T36" fmla="*/ 91 w 214"/>
                <a:gd name="T37" fmla="*/ 67 h 111"/>
                <a:gd name="T38" fmla="*/ 61 w 214"/>
                <a:gd name="T39" fmla="*/ 55 h 111"/>
                <a:gd name="T40" fmla="*/ 39 w 214"/>
                <a:gd name="T41" fmla="*/ 45 h 111"/>
                <a:gd name="T42" fmla="*/ 22 w 214"/>
                <a:gd name="T43" fmla="*/ 37 h 111"/>
                <a:gd name="T44" fmla="*/ 22 w 214"/>
                <a:gd name="T45" fmla="*/ 37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111"/>
                <a:gd name="T71" fmla="*/ 214 w 214"/>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111">
                  <a:moveTo>
                    <a:pt x="22" y="37"/>
                  </a:moveTo>
                  <a:lnTo>
                    <a:pt x="8" y="29"/>
                  </a:lnTo>
                  <a:lnTo>
                    <a:pt x="0" y="26"/>
                  </a:lnTo>
                  <a:lnTo>
                    <a:pt x="34" y="0"/>
                  </a:lnTo>
                  <a:lnTo>
                    <a:pt x="49" y="10"/>
                  </a:lnTo>
                  <a:lnTo>
                    <a:pt x="57" y="12"/>
                  </a:lnTo>
                  <a:lnTo>
                    <a:pt x="83" y="22"/>
                  </a:lnTo>
                  <a:lnTo>
                    <a:pt x="99" y="27"/>
                  </a:lnTo>
                  <a:lnTo>
                    <a:pt x="111" y="31"/>
                  </a:lnTo>
                  <a:lnTo>
                    <a:pt x="129" y="39"/>
                  </a:lnTo>
                  <a:lnTo>
                    <a:pt x="151" y="47"/>
                  </a:lnTo>
                  <a:lnTo>
                    <a:pt x="173" y="57"/>
                  </a:lnTo>
                  <a:lnTo>
                    <a:pt x="195" y="65"/>
                  </a:lnTo>
                  <a:lnTo>
                    <a:pt x="214" y="73"/>
                  </a:lnTo>
                  <a:lnTo>
                    <a:pt x="197" y="111"/>
                  </a:lnTo>
                  <a:lnTo>
                    <a:pt x="181" y="103"/>
                  </a:lnTo>
                  <a:lnTo>
                    <a:pt x="159" y="93"/>
                  </a:lnTo>
                  <a:lnTo>
                    <a:pt x="129" y="83"/>
                  </a:lnTo>
                  <a:lnTo>
                    <a:pt x="91" y="67"/>
                  </a:lnTo>
                  <a:lnTo>
                    <a:pt x="61" y="55"/>
                  </a:lnTo>
                  <a:lnTo>
                    <a:pt x="39" y="45"/>
                  </a:lnTo>
                  <a:lnTo>
                    <a:pt x="22" y="37"/>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1" name="Freeform 21"/>
            <p:cNvSpPr>
              <a:spLocks/>
            </p:cNvSpPr>
            <p:nvPr/>
          </p:nvSpPr>
          <p:spPr bwMode="auto">
            <a:xfrm>
              <a:off x="3024" y="1510"/>
              <a:ext cx="396" cy="453"/>
            </a:xfrm>
            <a:custGeom>
              <a:avLst/>
              <a:gdLst>
                <a:gd name="T0" fmla="*/ 392 w 396"/>
                <a:gd name="T1" fmla="*/ 14 h 453"/>
                <a:gd name="T2" fmla="*/ 388 w 396"/>
                <a:gd name="T3" fmla="*/ 36 h 453"/>
                <a:gd name="T4" fmla="*/ 379 w 396"/>
                <a:gd name="T5" fmla="*/ 65 h 453"/>
                <a:gd name="T6" fmla="*/ 363 w 396"/>
                <a:gd name="T7" fmla="*/ 91 h 453"/>
                <a:gd name="T8" fmla="*/ 343 w 396"/>
                <a:gd name="T9" fmla="*/ 113 h 453"/>
                <a:gd name="T10" fmla="*/ 299 w 396"/>
                <a:gd name="T11" fmla="*/ 148 h 453"/>
                <a:gd name="T12" fmla="*/ 252 w 396"/>
                <a:gd name="T13" fmla="*/ 176 h 453"/>
                <a:gd name="T14" fmla="*/ 210 w 396"/>
                <a:gd name="T15" fmla="*/ 200 h 453"/>
                <a:gd name="T16" fmla="*/ 168 w 396"/>
                <a:gd name="T17" fmla="*/ 224 h 453"/>
                <a:gd name="T18" fmla="*/ 136 w 396"/>
                <a:gd name="T19" fmla="*/ 239 h 453"/>
                <a:gd name="T20" fmla="*/ 93 w 396"/>
                <a:gd name="T21" fmla="*/ 267 h 453"/>
                <a:gd name="T22" fmla="*/ 53 w 396"/>
                <a:gd name="T23" fmla="*/ 301 h 453"/>
                <a:gd name="T24" fmla="*/ 28 w 396"/>
                <a:gd name="T25" fmla="*/ 334 h 453"/>
                <a:gd name="T26" fmla="*/ 10 w 396"/>
                <a:gd name="T27" fmla="*/ 370 h 453"/>
                <a:gd name="T28" fmla="*/ 2 w 396"/>
                <a:gd name="T29" fmla="*/ 419 h 453"/>
                <a:gd name="T30" fmla="*/ 4 w 396"/>
                <a:gd name="T31" fmla="*/ 453 h 453"/>
                <a:gd name="T32" fmla="*/ 14 w 396"/>
                <a:gd name="T33" fmla="*/ 421 h 453"/>
                <a:gd name="T34" fmla="*/ 26 w 396"/>
                <a:gd name="T35" fmla="*/ 394 h 453"/>
                <a:gd name="T36" fmla="*/ 42 w 396"/>
                <a:gd name="T37" fmla="*/ 370 h 453"/>
                <a:gd name="T38" fmla="*/ 61 w 396"/>
                <a:gd name="T39" fmla="*/ 346 h 453"/>
                <a:gd name="T40" fmla="*/ 91 w 396"/>
                <a:gd name="T41" fmla="*/ 318 h 453"/>
                <a:gd name="T42" fmla="*/ 121 w 396"/>
                <a:gd name="T43" fmla="*/ 295 h 453"/>
                <a:gd name="T44" fmla="*/ 152 w 396"/>
                <a:gd name="T45" fmla="*/ 271 h 453"/>
                <a:gd name="T46" fmla="*/ 190 w 396"/>
                <a:gd name="T47" fmla="*/ 251 h 453"/>
                <a:gd name="T48" fmla="*/ 226 w 396"/>
                <a:gd name="T49" fmla="*/ 229 h 453"/>
                <a:gd name="T50" fmla="*/ 274 w 396"/>
                <a:gd name="T51" fmla="*/ 204 h 453"/>
                <a:gd name="T52" fmla="*/ 315 w 396"/>
                <a:gd name="T53" fmla="*/ 182 h 453"/>
                <a:gd name="T54" fmla="*/ 361 w 396"/>
                <a:gd name="T55" fmla="*/ 142 h 453"/>
                <a:gd name="T56" fmla="*/ 379 w 396"/>
                <a:gd name="T57" fmla="*/ 115 h 453"/>
                <a:gd name="T58" fmla="*/ 388 w 396"/>
                <a:gd name="T59" fmla="*/ 87 h 453"/>
                <a:gd name="T60" fmla="*/ 394 w 396"/>
                <a:gd name="T61" fmla="*/ 53 h 453"/>
                <a:gd name="T62" fmla="*/ 396 w 396"/>
                <a:gd name="T63" fmla="*/ 24 h 4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6"/>
                <a:gd name="T97" fmla="*/ 0 h 453"/>
                <a:gd name="T98" fmla="*/ 396 w 396"/>
                <a:gd name="T99" fmla="*/ 453 h 4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6" h="453">
                  <a:moveTo>
                    <a:pt x="392" y="0"/>
                  </a:moveTo>
                  <a:lnTo>
                    <a:pt x="392" y="14"/>
                  </a:lnTo>
                  <a:lnTo>
                    <a:pt x="392" y="26"/>
                  </a:lnTo>
                  <a:lnTo>
                    <a:pt x="388" y="36"/>
                  </a:lnTo>
                  <a:lnTo>
                    <a:pt x="384" y="50"/>
                  </a:lnTo>
                  <a:lnTo>
                    <a:pt x="379" y="65"/>
                  </a:lnTo>
                  <a:lnTo>
                    <a:pt x="369" y="81"/>
                  </a:lnTo>
                  <a:lnTo>
                    <a:pt x="363" y="91"/>
                  </a:lnTo>
                  <a:lnTo>
                    <a:pt x="351" y="105"/>
                  </a:lnTo>
                  <a:lnTo>
                    <a:pt x="343" y="113"/>
                  </a:lnTo>
                  <a:lnTo>
                    <a:pt x="333" y="123"/>
                  </a:lnTo>
                  <a:lnTo>
                    <a:pt x="299" y="148"/>
                  </a:lnTo>
                  <a:lnTo>
                    <a:pt x="278" y="162"/>
                  </a:lnTo>
                  <a:lnTo>
                    <a:pt x="252" y="176"/>
                  </a:lnTo>
                  <a:lnTo>
                    <a:pt x="226" y="190"/>
                  </a:lnTo>
                  <a:lnTo>
                    <a:pt x="210" y="200"/>
                  </a:lnTo>
                  <a:lnTo>
                    <a:pt x="190" y="212"/>
                  </a:lnTo>
                  <a:lnTo>
                    <a:pt x="168" y="224"/>
                  </a:lnTo>
                  <a:lnTo>
                    <a:pt x="154" y="229"/>
                  </a:lnTo>
                  <a:lnTo>
                    <a:pt x="136" y="239"/>
                  </a:lnTo>
                  <a:lnTo>
                    <a:pt x="113" y="253"/>
                  </a:lnTo>
                  <a:lnTo>
                    <a:pt x="93" y="267"/>
                  </a:lnTo>
                  <a:lnTo>
                    <a:pt x="73" y="281"/>
                  </a:lnTo>
                  <a:lnTo>
                    <a:pt x="53" y="301"/>
                  </a:lnTo>
                  <a:lnTo>
                    <a:pt x="40" y="318"/>
                  </a:lnTo>
                  <a:lnTo>
                    <a:pt x="28" y="334"/>
                  </a:lnTo>
                  <a:lnTo>
                    <a:pt x="18" y="350"/>
                  </a:lnTo>
                  <a:lnTo>
                    <a:pt x="10" y="370"/>
                  </a:lnTo>
                  <a:lnTo>
                    <a:pt x="4" y="398"/>
                  </a:lnTo>
                  <a:lnTo>
                    <a:pt x="2" y="419"/>
                  </a:lnTo>
                  <a:lnTo>
                    <a:pt x="0" y="439"/>
                  </a:lnTo>
                  <a:lnTo>
                    <a:pt x="4" y="453"/>
                  </a:lnTo>
                  <a:lnTo>
                    <a:pt x="8" y="435"/>
                  </a:lnTo>
                  <a:lnTo>
                    <a:pt x="14" y="421"/>
                  </a:lnTo>
                  <a:lnTo>
                    <a:pt x="20" y="407"/>
                  </a:lnTo>
                  <a:lnTo>
                    <a:pt x="26" y="394"/>
                  </a:lnTo>
                  <a:lnTo>
                    <a:pt x="34" y="382"/>
                  </a:lnTo>
                  <a:lnTo>
                    <a:pt x="42" y="370"/>
                  </a:lnTo>
                  <a:lnTo>
                    <a:pt x="51" y="358"/>
                  </a:lnTo>
                  <a:lnTo>
                    <a:pt x="61" y="346"/>
                  </a:lnTo>
                  <a:lnTo>
                    <a:pt x="77" y="332"/>
                  </a:lnTo>
                  <a:lnTo>
                    <a:pt x="91" y="318"/>
                  </a:lnTo>
                  <a:lnTo>
                    <a:pt x="105" y="307"/>
                  </a:lnTo>
                  <a:lnTo>
                    <a:pt x="121" y="295"/>
                  </a:lnTo>
                  <a:lnTo>
                    <a:pt x="134" y="283"/>
                  </a:lnTo>
                  <a:lnTo>
                    <a:pt x="152" y="271"/>
                  </a:lnTo>
                  <a:lnTo>
                    <a:pt x="170" y="261"/>
                  </a:lnTo>
                  <a:lnTo>
                    <a:pt x="190" y="251"/>
                  </a:lnTo>
                  <a:lnTo>
                    <a:pt x="208" y="239"/>
                  </a:lnTo>
                  <a:lnTo>
                    <a:pt x="226" y="229"/>
                  </a:lnTo>
                  <a:lnTo>
                    <a:pt x="246" y="220"/>
                  </a:lnTo>
                  <a:lnTo>
                    <a:pt x="274" y="204"/>
                  </a:lnTo>
                  <a:lnTo>
                    <a:pt x="298" y="190"/>
                  </a:lnTo>
                  <a:lnTo>
                    <a:pt x="315" y="182"/>
                  </a:lnTo>
                  <a:lnTo>
                    <a:pt x="331" y="172"/>
                  </a:lnTo>
                  <a:lnTo>
                    <a:pt x="361" y="142"/>
                  </a:lnTo>
                  <a:lnTo>
                    <a:pt x="371" y="129"/>
                  </a:lnTo>
                  <a:lnTo>
                    <a:pt x="379" y="115"/>
                  </a:lnTo>
                  <a:lnTo>
                    <a:pt x="384" y="101"/>
                  </a:lnTo>
                  <a:lnTo>
                    <a:pt x="388" y="87"/>
                  </a:lnTo>
                  <a:lnTo>
                    <a:pt x="392" y="71"/>
                  </a:lnTo>
                  <a:lnTo>
                    <a:pt x="394" y="53"/>
                  </a:lnTo>
                  <a:lnTo>
                    <a:pt x="396" y="38"/>
                  </a:lnTo>
                  <a:lnTo>
                    <a:pt x="396" y="24"/>
                  </a:lnTo>
                  <a:lnTo>
                    <a:pt x="392"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2" name="Freeform 22"/>
            <p:cNvSpPr>
              <a:spLocks/>
            </p:cNvSpPr>
            <p:nvPr/>
          </p:nvSpPr>
          <p:spPr bwMode="auto">
            <a:xfrm>
              <a:off x="3034" y="1789"/>
              <a:ext cx="386" cy="430"/>
            </a:xfrm>
            <a:custGeom>
              <a:avLst/>
              <a:gdLst>
                <a:gd name="T0" fmla="*/ 380 w 386"/>
                <a:gd name="T1" fmla="*/ 16 h 430"/>
                <a:gd name="T2" fmla="*/ 367 w 386"/>
                <a:gd name="T3" fmla="*/ 41 h 430"/>
                <a:gd name="T4" fmla="*/ 345 w 386"/>
                <a:gd name="T5" fmla="*/ 71 h 430"/>
                <a:gd name="T6" fmla="*/ 321 w 386"/>
                <a:gd name="T7" fmla="*/ 97 h 430"/>
                <a:gd name="T8" fmla="*/ 286 w 386"/>
                <a:gd name="T9" fmla="*/ 130 h 430"/>
                <a:gd name="T10" fmla="*/ 250 w 386"/>
                <a:gd name="T11" fmla="*/ 152 h 430"/>
                <a:gd name="T12" fmla="*/ 212 w 386"/>
                <a:gd name="T13" fmla="*/ 176 h 430"/>
                <a:gd name="T14" fmla="*/ 176 w 386"/>
                <a:gd name="T15" fmla="*/ 194 h 430"/>
                <a:gd name="T16" fmla="*/ 134 w 386"/>
                <a:gd name="T17" fmla="*/ 217 h 430"/>
                <a:gd name="T18" fmla="*/ 111 w 386"/>
                <a:gd name="T19" fmla="*/ 231 h 430"/>
                <a:gd name="T20" fmla="*/ 83 w 386"/>
                <a:gd name="T21" fmla="*/ 249 h 430"/>
                <a:gd name="T22" fmla="*/ 53 w 386"/>
                <a:gd name="T23" fmla="*/ 271 h 430"/>
                <a:gd name="T24" fmla="*/ 28 w 386"/>
                <a:gd name="T25" fmla="*/ 300 h 430"/>
                <a:gd name="T26" fmla="*/ 8 w 386"/>
                <a:gd name="T27" fmla="*/ 338 h 430"/>
                <a:gd name="T28" fmla="*/ 2 w 386"/>
                <a:gd name="T29" fmla="*/ 370 h 430"/>
                <a:gd name="T30" fmla="*/ 0 w 386"/>
                <a:gd name="T31" fmla="*/ 402 h 430"/>
                <a:gd name="T32" fmla="*/ 2 w 386"/>
                <a:gd name="T33" fmla="*/ 418 h 430"/>
                <a:gd name="T34" fmla="*/ 8 w 386"/>
                <a:gd name="T35" fmla="*/ 396 h 430"/>
                <a:gd name="T36" fmla="*/ 18 w 386"/>
                <a:gd name="T37" fmla="*/ 372 h 430"/>
                <a:gd name="T38" fmla="*/ 32 w 386"/>
                <a:gd name="T39" fmla="*/ 346 h 430"/>
                <a:gd name="T40" fmla="*/ 55 w 386"/>
                <a:gd name="T41" fmla="*/ 318 h 430"/>
                <a:gd name="T42" fmla="*/ 79 w 386"/>
                <a:gd name="T43" fmla="*/ 298 h 430"/>
                <a:gd name="T44" fmla="*/ 119 w 386"/>
                <a:gd name="T45" fmla="*/ 269 h 430"/>
                <a:gd name="T46" fmla="*/ 142 w 386"/>
                <a:gd name="T47" fmla="*/ 255 h 430"/>
                <a:gd name="T48" fmla="*/ 168 w 386"/>
                <a:gd name="T49" fmla="*/ 241 h 430"/>
                <a:gd name="T50" fmla="*/ 194 w 386"/>
                <a:gd name="T51" fmla="*/ 227 h 430"/>
                <a:gd name="T52" fmla="*/ 230 w 386"/>
                <a:gd name="T53" fmla="*/ 208 h 430"/>
                <a:gd name="T54" fmla="*/ 262 w 386"/>
                <a:gd name="T55" fmla="*/ 188 h 430"/>
                <a:gd name="T56" fmla="*/ 301 w 386"/>
                <a:gd name="T57" fmla="*/ 160 h 430"/>
                <a:gd name="T58" fmla="*/ 333 w 386"/>
                <a:gd name="T59" fmla="*/ 130 h 430"/>
                <a:gd name="T60" fmla="*/ 367 w 386"/>
                <a:gd name="T61" fmla="*/ 79 h 430"/>
                <a:gd name="T62" fmla="*/ 384 w 386"/>
                <a:gd name="T63" fmla="*/ 30 h 430"/>
                <a:gd name="T64" fmla="*/ 386 w 386"/>
                <a:gd name="T65" fmla="*/ 0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6"/>
                <a:gd name="T100" fmla="*/ 0 h 430"/>
                <a:gd name="T101" fmla="*/ 386 w 386"/>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6" h="430">
                  <a:moveTo>
                    <a:pt x="386" y="0"/>
                  </a:moveTo>
                  <a:lnTo>
                    <a:pt x="380" y="16"/>
                  </a:lnTo>
                  <a:lnTo>
                    <a:pt x="373" y="30"/>
                  </a:lnTo>
                  <a:lnTo>
                    <a:pt x="367" y="41"/>
                  </a:lnTo>
                  <a:lnTo>
                    <a:pt x="355" y="57"/>
                  </a:lnTo>
                  <a:lnTo>
                    <a:pt x="345" y="71"/>
                  </a:lnTo>
                  <a:lnTo>
                    <a:pt x="333" y="85"/>
                  </a:lnTo>
                  <a:lnTo>
                    <a:pt x="321" y="97"/>
                  </a:lnTo>
                  <a:lnTo>
                    <a:pt x="305" y="113"/>
                  </a:lnTo>
                  <a:lnTo>
                    <a:pt x="286" y="130"/>
                  </a:lnTo>
                  <a:lnTo>
                    <a:pt x="272" y="140"/>
                  </a:lnTo>
                  <a:lnTo>
                    <a:pt x="250" y="152"/>
                  </a:lnTo>
                  <a:lnTo>
                    <a:pt x="230" y="164"/>
                  </a:lnTo>
                  <a:lnTo>
                    <a:pt x="212" y="176"/>
                  </a:lnTo>
                  <a:lnTo>
                    <a:pt x="192" y="186"/>
                  </a:lnTo>
                  <a:lnTo>
                    <a:pt x="176" y="194"/>
                  </a:lnTo>
                  <a:lnTo>
                    <a:pt x="156" y="206"/>
                  </a:lnTo>
                  <a:lnTo>
                    <a:pt x="134" y="217"/>
                  </a:lnTo>
                  <a:lnTo>
                    <a:pt x="124" y="223"/>
                  </a:lnTo>
                  <a:lnTo>
                    <a:pt x="111" y="231"/>
                  </a:lnTo>
                  <a:lnTo>
                    <a:pt x="95" y="239"/>
                  </a:lnTo>
                  <a:lnTo>
                    <a:pt x="83" y="249"/>
                  </a:lnTo>
                  <a:lnTo>
                    <a:pt x="79" y="251"/>
                  </a:lnTo>
                  <a:lnTo>
                    <a:pt x="53" y="271"/>
                  </a:lnTo>
                  <a:lnTo>
                    <a:pt x="39" y="287"/>
                  </a:lnTo>
                  <a:lnTo>
                    <a:pt x="28" y="300"/>
                  </a:lnTo>
                  <a:lnTo>
                    <a:pt x="16" y="320"/>
                  </a:lnTo>
                  <a:lnTo>
                    <a:pt x="8" y="338"/>
                  </a:lnTo>
                  <a:lnTo>
                    <a:pt x="4" y="356"/>
                  </a:lnTo>
                  <a:lnTo>
                    <a:pt x="2" y="370"/>
                  </a:lnTo>
                  <a:lnTo>
                    <a:pt x="0" y="386"/>
                  </a:lnTo>
                  <a:lnTo>
                    <a:pt x="0" y="402"/>
                  </a:lnTo>
                  <a:lnTo>
                    <a:pt x="0" y="430"/>
                  </a:lnTo>
                  <a:lnTo>
                    <a:pt x="2" y="418"/>
                  </a:lnTo>
                  <a:lnTo>
                    <a:pt x="4" y="408"/>
                  </a:lnTo>
                  <a:lnTo>
                    <a:pt x="8" y="396"/>
                  </a:lnTo>
                  <a:lnTo>
                    <a:pt x="12" y="383"/>
                  </a:lnTo>
                  <a:lnTo>
                    <a:pt x="18" y="372"/>
                  </a:lnTo>
                  <a:lnTo>
                    <a:pt x="24" y="360"/>
                  </a:lnTo>
                  <a:lnTo>
                    <a:pt x="32" y="346"/>
                  </a:lnTo>
                  <a:lnTo>
                    <a:pt x="45" y="330"/>
                  </a:lnTo>
                  <a:lnTo>
                    <a:pt x="55" y="318"/>
                  </a:lnTo>
                  <a:lnTo>
                    <a:pt x="69" y="306"/>
                  </a:lnTo>
                  <a:lnTo>
                    <a:pt x="79" y="298"/>
                  </a:lnTo>
                  <a:lnTo>
                    <a:pt x="85" y="295"/>
                  </a:lnTo>
                  <a:lnTo>
                    <a:pt x="119" y="269"/>
                  </a:lnTo>
                  <a:lnTo>
                    <a:pt x="130" y="261"/>
                  </a:lnTo>
                  <a:lnTo>
                    <a:pt x="142" y="255"/>
                  </a:lnTo>
                  <a:lnTo>
                    <a:pt x="152" y="251"/>
                  </a:lnTo>
                  <a:lnTo>
                    <a:pt x="168" y="241"/>
                  </a:lnTo>
                  <a:lnTo>
                    <a:pt x="182" y="233"/>
                  </a:lnTo>
                  <a:lnTo>
                    <a:pt x="194" y="227"/>
                  </a:lnTo>
                  <a:lnTo>
                    <a:pt x="210" y="217"/>
                  </a:lnTo>
                  <a:lnTo>
                    <a:pt x="230" y="208"/>
                  </a:lnTo>
                  <a:lnTo>
                    <a:pt x="248" y="196"/>
                  </a:lnTo>
                  <a:lnTo>
                    <a:pt x="262" y="188"/>
                  </a:lnTo>
                  <a:lnTo>
                    <a:pt x="282" y="176"/>
                  </a:lnTo>
                  <a:lnTo>
                    <a:pt x="301" y="160"/>
                  </a:lnTo>
                  <a:lnTo>
                    <a:pt x="319" y="144"/>
                  </a:lnTo>
                  <a:lnTo>
                    <a:pt x="333" y="130"/>
                  </a:lnTo>
                  <a:lnTo>
                    <a:pt x="351" y="107"/>
                  </a:lnTo>
                  <a:lnTo>
                    <a:pt x="367" y="79"/>
                  </a:lnTo>
                  <a:lnTo>
                    <a:pt x="376" y="53"/>
                  </a:lnTo>
                  <a:lnTo>
                    <a:pt x="384" y="30"/>
                  </a:lnTo>
                  <a:lnTo>
                    <a:pt x="386" y="12"/>
                  </a:lnTo>
                  <a:lnTo>
                    <a:pt x="386"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3" name="Freeform 23"/>
            <p:cNvSpPr>
              <a:spLocks/>
            </p:cNvSpPr>
            <p:nvPr/>
          </p:nvSpPr>
          <p:spPr bwMode="auto">
            <a:xfrm>
              <a:off x="3022" y="1508"/>
              <a:ext cx="396" cy="453"/>
            </a:xfrm>
            <a:custGeom>
              <a:avLst/>
              <a:gdLst>
                <a:gd name="T0" fmla="*/ 392 w 396"/>
                <a:gd name="T1" fmla="*/ 14 h 453"/>
                <a:gd name="T2" fmla="*/ 388 w 396"/>
                <a:gd name="T3" fmla="*/ 36 h 453"/>
                <a:gd name="T4" fmla="*/ 379 w 396"/>
                <a:gd name="T5" fmla="*/ 65 h 453"/>
                <a:gd name="T6" fmla="*/ 363 w 396"/>
                <a:gd name="T7" fmla="*/ 91 h 453"/>
                <a:gd name="T8" fmla="*/ 343 w 396"/>
                <a:gd name="T9" fmla="*/ 113 h 453"/>
                <a:gd name="T10" fmla="*/ 299 w 396"/>
                <a:gd name="T11" fmla="*/ 148 h 453"/>
                <a:gd name="T12" fmla="*/ 252 w 396"/>
                <a:gd name="T13" fmla="*/ 176 h 453"/>
                <a:gd name="T14" fmla="*/ 210 w 396"/>
                <a:gd name="T15" fmla="*/ 200 h 453"/>
                <a:gd name="T16" fmla="*/ 168 w 396"/>
                <a:gd name="T17" fmla="*/ 224 h 453"/>
                <a:gd name="T18" fmla="*/ 136 w 396"/>
                <a:gd name="T19" fmla="*/ 239 h 453"/>
                <a:gd name="T20" fmla="*/ 93 w 396"/>
                <a:gd name="T21" fmla="*/ 267 h 453"/>
                <a:gd name="T22" fmla="*/ 53 w 396"/>
                <a:gd name="T23" fmla="*/ 301 h 453"/>
                <a:gd name="T24" fmla="*/ 28 w 396"/>
                <a:gd name="T25" fmla="*/ 334 h 453"/>
                <a:gd name="T26" fmla="*/ 10 w 396"/>
                <a:gd name="T27" fmla="*/ 370 h 453"/>
                <a:gd name="T28" fmla="*/ 2 w 396"/>
                <a:gd name="T29" fmla="*/ 419 h 453"/>
                <a:gd name="T30" fmla="*/ 4 w 396"/>
                <a:gd name="T31" fmla="*/ 453 h 453"/>
                <a:gd name="T32" fmla="*/ 14 w 396"/>
                <a:gd name="T33" fmla="*/ 421 h 453"/>
                <a:gd name="T34" fmla="*/ 26 w 396"/>
                <a:gd name="T35" fmla="*/ 394 h 453"/>
                <a:gd name="T36" fmla="*/ 42 w 396"/>
                <a:gd name="T37" fmla="*/ 370 h 453"/>
                <a:gd name="T38" fmla="*/ 61 w 396"/>
                <a:gd name="T39" fmla="*/ 346 h 453"/>
                <a:gd name="T40" fmla="*/ 91 w 396"/>
                <a:gd name="T41" fmla="*/ 318 h 453"/>
                <a:gd name="T42" fmla="*/ 121 w 396"/>
                <a:gd name="T43" fmla="*/ 295 h 453"/>
                <a:gd name="T44" fmla="*/ 152 w 396"/>
                <a:gd name="T45" fmla="*/ 271 h 453"/>
                <a:gd name="T46" fmla="*/ 190 w 396"/>
                <a:gd name="T47" fmla="*/ 251 h 453"/>
                <a:gd name="T48" fmla="*/ 226 w 396"/>
                <a:gd name="T49" fmla="*/ 229 h 453"/>
                <a:gd name="T50" fmla="*/ 274 w 396"/>
                <a:gd name="T51" fmla="*/ 204 h 453"/>
                <a:gd name="T52" fmla="*/ 315 w 396"/>
                <a:gd name="T53" fmla="*/ 182 h 453"/>
                <a:gd name="T54" fmla="*/ 361 w 396"/>
                <a:gd name="T55" fmla="*/ 142 h 453"/>
                <a:gd name="T56" fmla="*/ 379 w 396"/>
                <a:gd name="T57" fmla="*/ 115 h 453"/>
                <a:gd name="T58" fmla="*/ 388 w 396"/>
                <a:gd name="T59" fmla="*/ 87 h 453"/>
                <a:gd name="T60" fmla="*/ 394 w 396"/>
                <a:gd name="T61" fmla="*/ 53 h 453"/>
                <a:gd name="T62" fmla="*/ 396 w 396"/>
                <a:gd name="T63" fmla="*/ 24 h 453"/>
                <a:gd name="T64" fmla="*/ 392 w 396"/>
                <a:gd name="T65" fmla="*/ 0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453"/>
                <a:gd name="T101" fmla="*/ 396 w 396"/>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453">
                  <a:moveTo>
                    <a:pt x="392" y="0"/>
                  </a:moveTo>
                  <a:lnTo>
                    <a:pt x="392" y="14"/>
                  </a:lnTo>
                  <a:lnTo>
                    <a:pt x="392" y="26"/>
                  </a:lnTo>
                  <a:lnTo>
                    <a:pt x="388" y="36"/>
                  </a:lnTo>
                  <a:lnTo>
                    <a:pt x="384" y="50"/>
                  </a:lnTo>
                  <a:lnTo>
                    <a:pt x="379" y="65"/>
                  </a:lnTo>
                  <a:lnTo>
                    <a:pt x="369" y="81"/>
                  </a:lnTo>
                  <a:lnTo>
                    <a:pt x="363" y="91"/>
                  </a:lnTo>
                  <a:lnTo>
                    <a:pt x="351" y="105"/>
                  </a:lnTo>
                  <a:lnTo>
                    <a:pt x="343" y="113"/>
                  </a:lnTo>
                  <a:lnTo>
                    <a:pt x="333" y="123"/>
                  </a:lnTo>
                  <a:lnTo>
                    <a:pt x="299" y="148"/>
                  </a:lnTo>
                  <a:lnTo>
                    <a:pt x="278" y="162"/>
                  </a:lnTo>
                  <a:lnTo>
                    <a:pt x="252" y="176"/>
                  </a:lnTo>
                  <a:lnTo>
                    <a:pt x="226" y="190"/>
                  </a:lnTo>
                  <a:lnTo>
                    <a:pt x="210" y="200"/>
                  </a:lnTo>
                  <a:lnTo>
                    <a:pt x="190" y="212"/>
                  </a:lnTo>
                  <a:lnTo>
                    <a:pt x="168" y="224"/>
                  </a:lnTo>
                  <a:lnTo>
                    <a:pt x="154" y="229"/>
                  </a:lnTo>
                  <a:lnTo>
                    <a:pt x="136" y="239"/>
                  </a:lnTo>
                  <a:lnTo>
                    <a:pt x="113" y="253"/>
                  </a:lnTo>
                  <a:lnTo>
                    <a:pt x="93" y="267"/>
                  </a:lnTo>
                  <a:lnTo>
                    <a:pt x="73" y="281"/>
                  </a:lnTo>
                  <a:lnTo>
                    <a:pt x="53" y="301"/>
                  </a:lnTo>
                  <a:lnTo>
                    <a:pt x="40" y="318"/>
                  </a:lnTo>
                  <a:lnTo>
                    <a:pt x="28" y="334"/>
                  </a:lnTo>
                  <a:lnTo>
                    <a:pt x="18" y="350"/>
                  </a:lnTo>
                  <a:lnTo>
                    <a:pt x="10" y="370"/>
                  </a:lnTo>
                  <a:lnTo>
                    <a:pt x="4" y="398"/>
                  </a:lnTo>
                  <a:lnTo>
                    <a:pt x="2" y="419"/>
                  </a:lnTo>
                  <a:lnTo>
                    <a:pt x="0" y="439"/>
                  </a:lnTo>
                  <a:lnTo>
                    <a:pt x="4" y="453"/>
                  </a:lnTo>
                  <a:lnTo>
                    <a:pt x="8" y="435"/>
                  </a:lnTo>
                  <a:lnTo>
                    <a:pt x="14" y="421"/>
                  </a:lnTo>
                  <a:lnTo>
                    <a:pt x="20" y="407"/>
                  </a:lnTo>
                  <a:lnTo>
                    <a:pt x="26" y="394"/>
                  </a:lnTo>
                  <a:lnTo>
                    <a:pt x="34" y="382"/>
                  </a:lnTo>
                  <a:lnTo>
                    <a:pt x="42" y="370"/>
                  </a:lnTo>
                  <a:lnTo>
                    <a:pt x="51" y="358"/>
                  </a:lnTo>
                  <a:lnTo>
                    <a:pt x="61" y="346"/>
                  </a:lnTo>
                  <a:lnTo>
                    <a:pt x="77" y="332"/>
                  </a:lnTo>
                  <a:lnTo>
                    <a:pt x="91" y="318"/>
                  </a:lnTo>
                  <a:lnTo>
                    <a:pt x="105" y="307"/>
                  </a:lnTo>
                  <a:lnTo>
                    <a:pt x="121" y="295"/>
                  </a:lnTo>
                  <a:lnTo>
                    <a:pt x="134" y="283"/>
                  </a:lnTo>
                  <a:lnTo>
                    <a:pt x="152" y="271"/>
                  </a:lnTo>
                  <a:lnTo>
                    <a:pt x="170" y="261"/>
                  </a:lnTo>
                  <a:lnTo>
                    <a:pt x="190" y="251"/>
                  </a:lnTo>
                  <a:lnTo>
                    <a:pt x="208" y="239"/>
                  </a:lnTo>
                  <a:lnTo>
                    <a:pt x="226" y="229"/>
                  </a:lnTo>
                  <a:lnTo>
                    <a:pt x="246" y="220"/>
                  </a:lnTo>
                  <a:lnTo>
                    <a:pt x="274" y="204"/>
                  </a:lnTo>
                  <a:lnTo>
                    <a:pt x="298" y="190"/>
                  </a:lnTo>
                  <a:lnTo>
                    <a:pt x="315" y="182"/>
                  </a:lnTo>
                  <a:lnTo>
                    <a:pt x="331" y="172"/>
                  </a:lnTo>
                  <a:lnTo>
                    <a:pt x="361" y="142"/>
                  </a:lnTo>
                  <a:lnTo>
                    <a:pt x="371" y="129"/>
                  </a:lnTo>
                  <a:lnTo>
                    <a:pt x="379" y="115"/>
                  </a:lnTo>
                  <a:lnTo>
                    <a:pt x="384" y="101"/>
                  </a:lnTo>
                  <a:lnTo>
                    <a:pt x="388" y="87"/>
                  </a:lnTo>
                  <a:lnTo>
                    <a:pt x="392" y="71"/>
                  </a:lnTo>
                  <a:lnTo>
                    <a:pt x="394" y="53"/>
                  </a:lnTo>
                  <a:lnTo>
                    <a:pt x="396" y="38"/>
                  </a:lnTo>
                  <a:lnTo>
                    <a:pt x="396" y="24"/>
                  </a:lnTo>
                  <a:lnTo>
                    <a:pt x="392"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4" name="Freeform 24"/>
            <p:cNvSpPr>
              <a:spLocks/>
            </p:cNvSpPr>
            <p:nvPr/>
          </p:nvSpPr>
          <p:spPr bwMode="auto">
            <a:xfrm>
              <a:off x="3032" y="1787"/>
              <a:ext cx="386" cy="430"/>
            </a:xfrm>
            <a:custGeom>
              <a:avLst/>
              <a:gdLst>
                <a:gd name="T0" fmla="*/ 380 w 386"/>
                <a:gd name="T1" fmla="*/ 16 h 430"/>
                <a:gd name="T2" fmla="*/ 367 w 386"/>
                <a:gd name="T3" fmla="*/ 41 h 430"/>
                <a:gd name="T4" fmla="*/ 345 w 386"/>
                <a:gd name="T5" fmla="*/ 71 h 430"/>
                <a:gd name="T6" fmla="*/ 321 w 386"/>
                <a:gd name="T7" fmla="*/ 97 h 430"/>
                <a:gd name="T8" fmla="*/ 286 w 386"/>
                <a:gd name="T9" fmla="*/ 130 h 430"/>
                <a:gd name="T10" fmla="*/ 250 w 386"/>
                <a:gd name="T11" fmla="*/ 152 h 430"/>
                <a:gd name="T12" fmla="*/ 212 w 386"/>
                <a:gd name="T13" fmla="*/ 176 h 430"/>
                <a:gd name="T14" fmla="*/ 176 w 386"/>
                <a:gd name="T15" fmla="*/ 194 h 430"/>
                <a:gd name="T16" fmla="*/ 134 w 386"/>
                <a:gd name="T17" fmla="*/ 217 h 430"/>
                <a:gd name="T18" fmla="*/ 111 w 386"/>
                <a:gd name="T19" fmla="*/ 231 h 430"/>
                <a:gd name="T20" fmla="*/ 83 w 386"/>
                <a:gd name="T21" fmla="*/ 249 h 430"/>
                <a:gd name="T22" fmla="*/ 53 w 386"/>
                <a:gd name="T23" fmla="*/ 271 h 430"/>
                <a:gd name="T24" fmla="*/ 28 w 386"/>
                <a:gd name="T25" fmla="*/ 300 h 430"/>
                <a:gd name="T26" fmla="*/ 8 w 386"/>
                <a:gd name="T27" fmla="*/ 338 h 430"/>
                <a:gd name="T28" fmla="*/ 2 w 386"/>
                <a:gd name="T29" fmla="*/ 370 h 430"/>
                <a:gd name="T30" fmla="*/ 0 w 386"/>
                <a:gd name="T31" fmla="*/ 402 h 430"/>
                <a:gd name="T32" fmla="*/ 2 w 386"/>
                <a:gd name="T33" fmla="*/ 418 h 430"/>
                <a:gd name="T34" fmla="*/ 8 w 386"/>
                <a:gd name="T35" fmla="*/ 396 h 430"/>
                <a:gd name="T36" fmla="*/ 18 w 386"/>
                <a:gd name="T37" fmla="*/ 372 h 430"/>
                <a:gd name="T38" fmla="*/ 32 w 386"/>
                <a:gd name="T39" fmla="*/ 346 h 430"/>
                <a:gd name="T40" fmla="*/ 55 w 386"/>
                <a:gd name="T41" fmla="*/ 318 h 430"/>
                <a:gd name="T42" fmla="*/ 79 w 386"/>
                <a:gd name="T43" fmla="*/ 298 h 430"/>
                <a:gd name="T44" fmla="*/ 119 w 386"/>
                <a:gd name="T45" fmla="*/ 269 h 430"/>
                <a:gd name="T46" fmla="*/ 142 w 386"/>
                <a:gd name="T47" fmla="*/ 255 h 430"/>
                <a:gd name="T48" fmla="*/ 168 w 386"/>
                <a:gd name="T49" fmla="*/ 241 h 430"/>
                <a:gd name="T50" fmla="*/ 194 w 386"/>
                <a:gd name="T51" fmla="*/ 227 h 430"/>
                <a:gd name="T52" fmla="*/ 230 w 386"/>
                <a:gd name="T53" fmla="*/ 208 h 430"/>
                <a:gd name="T54" fmla="*/ 262 w 386"/>
                <a:gd name="T55" fmla="*/ 188 h 430"/>
                <a:gd name="T56" fmla="*/ 301 w 386"/>
                <a:gd name="T57" fmla="*/ 160 h 430"/>
                <a:gd name="T58" fmla="*/ 333 w 386"/>
                <a:gd name="T59" fmla="*/ 130 h 430"/>
                <a:gd name="T60" fmla="*/ 367 w 386"/>
                <a:gd name="T61" fmla="*/ 79 h 430"/>
                <a:gd name="T62" fmla="*/ 384 w 386"/>
                <a:gd name="T63" fmla="*/ 30 h 430"/>
                <a:gd name="T64" fmla="*/ 386 w 386"/>
                <a:gd name="T65" fmla="*/ 0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6"/>
                <a:gd name="T100" fmla="*/ 0 h 430"/>
                <a:gd name="T101" fmla="*/ 386 w 386"/>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6" h="430">
                  <a:moveTo>
                    <a:pt x="386" y="0"/>
                  </a:moveTo>
                  <a:lnTo>
                    <a:pt x="380" y="16"/>
                  </a:lnTo>
                  <a:lnTo>
                    <a:pt x="373" y="30"/>
                  </a:lnTo>
                  <a:lnTo>
                    <a:pt x="367" y="41"/>
                  </a:lnTo>
                  <a:lnTo>
                    <a:pt x="355" y="57"/>
                  </a:lnTo>
                  <a:lnTo>
                    <a:pt x="345" y="71"/>
                  </a:lnTo>
                  <a:lnTo>
                    <a:pt x="333" y="85"/>
                  </a:lnTo>
                  <a:lnTo>
                    <a:pt x="321" y="97"/>
                  </a:lnTo>
                  <a:lnTo>
                    <a:pt x="305" y="113"/>
                  </a:lnTo>
                  <a:lnTo>
                    <a:pt x="286" y="130"/>
                  </a:lnTo>
                  <a:lnTo>
                    <a:pt x="272" y="140"/>
                  </a:lnTo>
                  <a:lnTo>
                    <a:pt x="250" y="152"/>
                  </a:lnTo>
                  <a:lnTo>
                    <a:pt x="230" y="164"/>
                  </a:lnTo>
                  <a:lnTo>
                    <a:pt x="212" y="176"/>
                  </a:lnTo>
                  <a:lnTo>
                    <a:pt x="192" y="186"/>
                  </a:lnTo>
                  <a:lnTo>
                    <a:pt x="176" y="194"/>
                  </a:lnTo>
                  <a:lnTo>
                    <a:pt x="156" y="206"/>
                  </a:lnTo>
                  <a:lnTo>
                    <a:pt x="134" y="217"/>
                  </a:lnTo>
                  <a:lnTo>
                    <a:pt x="124" y="223"/>
                  </a:lnTo>
                  <a:lnTo>
                    <a:pt x="111" y="231"/>
                  </a:lnTo>
                  <a:lnTo>
                    <a:pt x="95" y="239"/>
                  </a:lnTo>
                  <a:lnTo>
                    <a:pt x="83" y="249"/>
                  </a:lnTo>
                  <a:lnTo>
                    <a:pt x="79" y="251"/>
                  </a:lnTo>
                  <a:lnTo>
                    <a:pt x="53" y="271"/>
                  </a:lnTo>
                  <a:lnTo>
                    <a:pt x="39" y="287"/>
                  </a:lnTo>
                  <a:lnTo>
                    <a:pt x="28" y="300"/>
                  </a:lnTo>
                  <a:lnTo>
                    <a:pt x="16" y="320"/>
                  </a:lnTo>
                  <a:lnTo>
                    <a:pt x="8" y="338"/>
                  </a:lnTo>
                  <a:lnTo>
                    <a:pt x="4" y="356"/>
                  </a:lnTo>
                  <a:lnTo>
                    <a:pt x="2" y="370"/>
                  </a:lnTo>
                  <a:lnTo>
                    <a:pt x="0" y="387"/>
                  </a:lnTo>
                  <a:lnTo>
                    <a:pt x="0" y="402"/>
                  </a:lnTo>
                  <a:lnTo>
                    <a:pt x="0" y="430"/>
                  </a:lnTo>
                  <a:lnTo>
                    <a:pt x="2" y="418"/>
                  </a:lnTo>
                  <a:lnTo>
                    <a:pt x="4" y="408"/>
                  </a:lnTo>
                  <a:lnTo>
                    <a:pt x="8" y="396"/>
                  </a:lnTo>
                  <a:lnTo>
                    <a:pt x="12" y="383"/>
                  </a:lnTo>
                  <a:lnTo>
                    <a:pt x="18" y="372"/>
                  </a:lnTo>
                  <a:lnTo>
                    <a:pt x="24" y="360"/>
                  </a:lnTo>
                  <a:lnTo>
                    <a:pt x="32" y="346"/>
                  </a:lnTo>
                  <a:lnTo>
                    <a:pt x="45" y="330"/>
                  </a:lnTo>
                  <a:lnTo>
                    <a:pt x="55" y="318"/>
                  </a:lnTo>
                  <a:lnTo>
                    <a:pt x="69" y="306"/>
                  </a:lnTo>
                  <a:lnTo>
                    <a:pt x="79" y="298"/>
                  </a:lnTo>
                  <a:lnTo>
                    <a:pt x="85" y="295"/>
                  </a:lnTo>
                  <a:lnTo>
                    <a:pt x="119" y="269"/>
                  </a:lnTo>
                  <a:lnTo>
                    <a:pt x="130" y="261"/>
                  </a:lnTo>
                  <a:lnTo>
                    <a:pt x="142" y="255"/>
                  </a:lnTo>
                  <a:lnTo>
                    <a:pt x="152" y="251"/>
                  </a:lnTo>
                  <a:lnTo>
                    <a:pt x="168" y="241"/>
                  </a:lnTo>
                  <a:lnTo>
                    <a:pt x="182" y="233"/>
                  </a:lnTo>
                  <a:lnTo>
                    <a:pt x="194" y="227"/>
                  </a:lnTo>
                  <a:lnTo>
                    <a:pt x="211" y="217"/>
                  </a:lnTo>
                  <a:lnTo>
                    <a:pt x="230" y="208"/>
                  </a:lnTo>
                  <a:lnTo>
                    <a:pt x="248" y="196"/>
                  </a:lnTo>
                  <a:lnTo>
                    <a:pt x="262" y="188"/>
                  </a:lnTo>
                  <a:lnTo>
                    <a:pt x="282" y="176"/>
                  </a:lnTo>
                  <a:lnTo>
                    <a:pt x="301" y="160"/>
                  </a:lnTo>
                  <a:lnTo>
                    <a:pt x="319" y="144"/>
                  </a:lnTo>
                  <a:lnTo>
                    <a:pt x="333" y="130"/>
                  </a:lnTo>
                  <a:lnTo>
                    <a:pt x="351" y="107"/>
                  </a:lnTo>
                  <a:lnTo>
                    <a:pt x="367" y="79"/>
                  </a:lnTo>
                  <a:lnTo>
                    <a:pt x="376" y="53"/>
                  </a:lnTo>
                  <a:lnTo>
                    <a:pt x="384" y="30"/>
                  </a:lnTo>
                  <a:lnTo>
                    <a:pt x="386" y="12"/>
                  </a:lnTo>
                  <a:lnTo>
                    <a:pt x="386"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5" name="Freeform 25"/>
            <p:cNvSpPr>
              <a:spLocks/>
            </p:cNvSpPr>
            <p:nvPr/>
          </p:nvSpPr>
          <p:spPr bwMode="auto">
            <a:xfrm>
              <a:off x="3369" y="836"/>
              <a:ext cx="59" cy="126"/>
            </a:xfrm>
            <a:custGeom>
              <a:avLst/>
              <a:gdLst>
                <a:gd name="T0" fmla="*/ 20 w 59"/>
                <a:gd name="T1" fmla="*/ 0 h 126"/>
                <a:gd name="T2" fmla="*/ 26 w 59"/>
                <a:gd name="T3" fmla="*/ 10 h 126"/>
                <a:gd name="T4" fmla="*/ 34 w 59"/>
                <a:gd name="T5" fmla="*/ 24 h 126"/>
                <a:gd name="T6" fmla="*/ 43 w 59"/>
                <a:gd name="T7" fmla="*/ 43 h 126"/>
                <a:gd name="T8" fmla="*/ 51 w 59"/>
                <a:gd name="T9" fmla="*/ 63 h 126"/>
                <a:gd name="T10" fmla="*/ 55 w 59"/>
                <a:gd name="T11" fmla="*/ 77 h 126"/>
                <a:gd name="T12" fmla="*/ 57 w 59"/>
                <a:gd name="T13" fmla="*/ 95 h 126"/>
                <a:gd name="T14" fmla="*/ 59 w 59"/>
                <a:gd name="T15" fmla="*/ 109 h 126"/>
                <a:gd name="T16" fmla="*/ 55 w 59"/>
                <a:gd name="T17" fmla="*/ 126 h 126"/>
                <a:gd name="T18" fmla="*/ 55 w 59"/>
                <a:gd name="T19" fmla="*/ 117 h 126"/>
                <a:gd name="T20" fmla="*/ 55 w 59"/>
                <a:gd name="T21" fmla="*/ 109 h 126"/>
                <a:gd name="T22" fmla="*/ 51 w 59"/>
                <a:gd name="T23" fmla="*/ 93 h 126"/>
                <a:gd name="T24" fmla="*/ 45 w 59"/>
                <a:gd name="T25" fmla="*/ 77 h 126"/>
                <a:gd name="T26" fmla="*/ 36 w 59"/>
                <a:gd name="T27" fmla="*/ 61 h 126"/>
                <a:gd name="T28" fmla="*/ 26 w 59"/>
                <a:gd name="T29" fmla="*/ 47 h 126"/>
                <a:gd name="T30" fmla="*/ 14 w 59"/>
                <a:gd name="T31" fmla="*/ 35 h 126"/>
                <a:gd name="T32" fmla="*/ 4 w 59"/>
                <a:gd name="T33" fmla="*/ 28 h 126"/>
                <a:gd name="T34" fmla="*/ 0 w 59"/>
                <a:gd name="T35" fmla="*/ 24 h 126"/>
                <a:gd name="T36" fmla="*/ 20 w 59"/>
                <a:gd name="T37" fmla="*/ 0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126"/>
                <a:gd name="T59" fmla="*/ 59 w 59"/>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126">
                  <a:moveTo>
                    <a:pt x="20" y="0"/>
                  </a:moveTo>
                  <a:lnTo>
                    <a:pt x="26" y="10"/>
                  </a:lnTo>
                  <a:lnTo>
                    <a:pt x="34" y="24"/>
                  </a:lnTo>
                  <a:lnTo>
                    <a:pt x="43" y="43"/>
                  </a:lnTo>
                  <a:lnTo>
                    <a:pt x="51" y="63"/>
                  </a:lnTo>
                  <a:lnTo>
                    <a:pt x="55" y="77"/>
                  </a:lnTo>
                  <a:lnTo>
                    <a:pt x="57" y="95"/>
                  </a:lnTo>
                  <a:lnTo>
                    <a:pt x="59" y="109"/>
                  </a:lnTo>
                  <a:lnTo>
                    <a:pt x="55" y="126"/>
                  </a:lnTo>
                  <a:lnTo>
                    <a:pt x="55" y="117"/>
                  </a:lnTo>
                  <a:lnTo>
                    <a:pt x="55" y="109"/>
                  </a:lnTo>
                  <a:lnTo>
                    <a:pt x="51" y="93"/>
                  </a:lnTo>
                  <a:lnTo>
                    <a:pt x="45" y="77"/>
                  </a:lnTo>
                  <a:lnTo>
                    <a:pt x="36" y="61"/>
                  </a:lnTo>
                  <a:lnTo>
                    <a:pt x="26" y="47"/>
                  </a:lnTo>
                  <a:lnTo>
                    <a:pt x="14" y="35"/>
                  </a:lnTo>
                  <a:lnTo>
                    <a:pt x="4" y="28"/>
                  </a:lnTo>
                  <a:lnTo>
                    <a:pt x="0" y="24"/>
                  </a:lnTo>
                  <a:lnTo>
                    <a:pt x="20"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6" name="Freeform 26"/>
            <p:cNvSpPr>
              <a:spLocks/>
            </p:cNvSpPr>
            <p:nvPr/>
          </p:nvSpPr>
          <p:spPr bwMode="auto">
            <a:xfrm>
              <a:off x="3016" y="1136"/>
              <a:ext cx="79" cy="139"/>
            </a:xfrm>
            <a:custGeom>
              <a:avLst/>
              <a:gdLst>
                <a:gd name="T0" fmla="*/ 12 w 79"/>
                <a:gd name="T1" fmla="*/ 0 h 139"/>
                <a:gd name="T2" fmla="*/ 0 w 79"/>
                <a:gd name="T3" fmla="*/ 32 h 139"/>
                <a:gd name="T4" fmla="*/ 4 w 79"/>
                <a:gd name="T5" fmla="*/ 48 h 139"/>
                <a:gd name="T6" fmla="*/ 10 w 79"/>
                <a:gd name="T7" fmla="*/ 66 h 139"/>
                <a:gd name="T8" fmla="*/ 16 w 79"/>
                <a:gd name="T9" fmla="*/ 79 h 139"/>
                <a:gd name="T10" fmla="*/ 22 w 79"/>
                <a:gd name="T11" fmla="*/ 91 h 139"/>
                <a:gd name="T12" fmla="*/ 32 w 79"/>
                <a:gd name="T13" fmla="*/ 107 h 139"/>
                <a:gd name="T14" fmla="*/ 42 w 79"/>
                <a:gd name="T15" fmla="*/ 119 h 139"/>
                <a:gd name="T16" fmla="*/ 52 w 79"/>
                <a:gd name="T17" fmla="*/ 133 h 139"/>
                <a:gd name="T18" fmla="*/ 55 w 79"/>
                <a:gd name="T19" fmla="*/ 139 h 139"/>
                <a:gd name="T20" fmla="*/ 79 w 79"/>
                <a:gd name="T21" fmla="*/ 115 h 139"/>
                <a:gd name="T22" fmla="*/ 65 w 79"/>
                <a:gd name="T23" fmla="*/ 101 h 139"/>
                <a:gd name="T24" fmla="*/ 55 w 79"/>
                <a:gd name="T25" fmla="*/ 87 h 139"/>
                <a:gd name="T26" fmla="*/ 44 w 79"/>
                <a:gd name="T27" fmla="*/ 74 h 139"/>
                <a:gd name="T28" fmla="*/ 36 w 79"/>
                <a:gd name="T29" fmla="*/ 60 h 139"/>
                <a:gd name="T30" fmla="*/ 28 w 79"/>
                <a:gd name="T31" fmla="*/ 44 h 139"/>
                <a:gd name="T32" fmla="*/ 20 w 79"/>
                <a:gd name="T33" fmla="*/ 32 h 139"/>
                <a:gd name="T34" fmla="*/ 14 w 79"/>
                <a:gd name="T35" fmla="*/ 16 h 139"/>
                <a:gd name="T36" fmla="*/ 12 w 79"/>
                <a:gd name="T37" fmla="*/ 0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139"/>
                <a:gd name="T59" fmla="*/ 79 w 79"/>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139">
                  <a:moveTo>
                    <a:pt x="12" y="0"/>
                  </a:moveTo>
                  <a:lnTo>
                    <a:pt x="0" y="32"/>
                  </a:lnTo>
                  <a:lnTo>
                    <a:pt x="4" y="48"/>
                  </a:lnTo>
                  <a:lnTo>
                    <a:pt x="10" y="66"/>
                  </a:lnTo>
                  <a:lnTo>
                    <a:pt x="16" y="79"/>
                  </a:lnTo>
                  <a:lnTo>
                    <a:pt x="22" y="91"/>
                  </a:lnTo>
                  <a:lnTo>
                    <a:pt x="32" y="107"/>
                  </a:lnTo>
                  <a:lnTo>
                    <a:pt x="42" y="119"/>
                  </a:lnTo>
                  <a:lnTo>
                    <a:pt x="52" y="133"/>
                  </a:lnTo>
                  <a:lnTo>
                    <a:pt x="55" y="139"/>
                  </a:lnTo>
                  <a:lnTo>
                    <a:pt x="79" y="115"/>
                  </a:lnTo>
                  <a:lnTo>
                    <a:pt x="65" y="101"/>
                  </a:lnTo>
                  <a:lnTo>
                    <a:pt x="55" y="87"/>
                  </a:lnTo>
                  <a:lnTo>
                    <a:pt x="44" y="74"/>
                  </a:lnTo>
                  <a:lnTo>
                    <a:pt x="36" y="60"/>
                  </a:lnTo>
                  <a:lnTo>
                    <a:pt x="28" y="44"/>
                  </a:lnTo>
                  <a:lnTo>
                    <a:pt x="20" y="32"/>
                  </a:lnTo>
                  <a:lnTo>
                    <a:pt x="14" y="16"/>
                  </a:lnTo>
                  <a:lnTo>
                    <a:pt x="12" y="0"/>
                  </a:lnTo>
                  <a:close/>
                </a:path>
              </a:pathLst>
            </a:custGeom>
            <a:grpFill/>
            <a:ln w="9525">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7" name="Freeform 27"/>
            <p:cNvSpPr>
              <a:spLocks/>
            </p:cNvSpPr>
            <p:nvPr/>
          </p:nvSpPr>
          <p:spPr bwMode="auto">
            <a:xfrm>
              <a:off x="3367" y="834"/>
              <a:ext cx="59" cy="126"/>
            </a:xfrm>
            <a:custGeom>
              <a:avLst/>
              <a:gdLst>
                <a:gd name="T0" fmla="*/ 20 w 59"/>
                <a:gd name="T1" fmla="*/ 0 h 126"/>
                <a:gd name="T2" fmla="*/ 26 w 59"/>
                <a:gd name="T3" fmla="*/ 10 h 126"/>
                <a:gd name="T4" fmla="*/ 34 w 59"/>
                <a:gd name="T5" fmla="*/ 24 h 126"/>
                <a:gd name="T6" fmla="*/ 43 w 59"/>
                <a:gd name="T7" fmla="*/ 43 h 126"/>
                <a:gd name="T8" fmla="*/ 51 w 59"/>
                <a:gd name="T9" fmla="*/ 63 h 126"/>
                <a:gd name="T10" fmla="*/ 55 w 59"/>
                <a:gd name="T11" fmla="*/ 77 h 126"/>
                <a:gd name="T12" fmla="*/ 57 w 59"/>
                <a:gd name="T13" fmla="*/ 95 h 126"/>
                <a:gd name="T14" fmla="*/ 59 w 59"/>
                <a:gd name="T15" fmla="*/ 109 h 126"/>
                <a:gd name="T16" fmla="*/ 55 w 59"/>
                <a:gd name="T17" fmla="*/ 126 h 126"/>
                <a:gd name="T18" fmla="*/ 55 w 59"/>
                <a:gd name="T19" fmla="*/ 117 h 126"/>
                <a:gd name="T20" fmla="*/ 55 w 59"/>
                <a:gd name="T21" fmla="*/ 109 h 126"/>
                <a:gd name="T22" fmla="*/ 51 w 59"/>
                <a:gd name="T23" fmla="*/ 93 h 126"/>
                <a:gd name="T24" fmla="*/ 45 w 59"/>
                <a:gd name="T25" fmla="*/ 77 h 126"/>
                <a:gd name="T26" fmla="*/ 36 w 59"/>
                <a:gd name="T27" fmla="*/ 61 h 126"/>
                <a:gd name="T28" fmla="*/ 26 w 59"/>
                <a:gd name="T29" fmla="*/ 47 h 126"/>
                <a:gd name="T30" fmla="*/ 14 w 59"/>
                <a:gd name="T31" fmla="*/ 35 h 126"/>
                <a:gd name="T32" fmla="*/ 4 w 59"/>
                <a:gd name="T33" fmla="*/ 28 h 126"/>
                <a:gd name="T34" fmla="*/ 0 w 59"/>
                <a:gd name="T35" fmla="*/ 24 h 126"/>
                <a:gd name="T36" fmla="*/ 20 w 59"/>
                <a:gd name="T37" fmla="*/ 0 h 126"/>
                <a:gd name="T38" fmla="*/ 20 w 59"/>
                <a:gd name="T39" fmla="*/ 0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126"/>
                <a:gd name="T62" fmla="*/ 59 w 59"/>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126">
                  <a:moveTo>
                    <a:pt x="20" y="0"/>
                  </a:moveTo>
                  <a:lnTo>
                    <a:pt x="26" y="10"/>
                  </a:lnTo>
                  <a:lnTo>
                    <a:pt x="34" y="24"/>
                  </a:lnTo>
                  <a:lnTo>
                    <a:pt x="43" y="43"/>
                  </a:lnTo>
                  <a:lnTo>
                    <a:pt x="51" y="63"/>
                  </a:lnTo>
                  <a:lnTo>
                    <a:pt x="55" y="77"/>
                  </a:lnTo>
                  <a:lnTo>
                    <a:pt x="57" y="95"/>
                  </a:lnTo>
                  <a:lnTo>
                    <a:pt x="59" y="109"/>
                  </a:lnTo>
                  <a:lnTo>
                    <a:pt x="55" y="126"/>
                  </a:lnTo>
                  <a:lnTo>
                    <a:pt x="55" y="117"/>
                  </a:lnTo>
                  <a:lnTo>
                    <a:pt x="55" y="109"/>
                  </a:lnTo>
                  <a:lnTo>
                    <a:pt x="51" y="93"/>
                  </a:lnTo>
                  <a:lnTo>
                    <a:pt x="45" y="77"/>
                  </a:lnTo>
                  <a:lnTo>
                    <a:pt x="36" y="61"/>
                  </a:lnTo>
                  <a:lnTo>
                    <a:pt x="26" y="47"/>
                  </a:lnTo>
                  <a:lnTo>
                    <a:pt x="14" y="35"/>
                  </a:lnTo>
                  <a:lnTo>
                    <a:pt x="4" y="28"/>
                  </a:lnTo>
                  <a:lnTo>
                    <a:pt x="0" y="24"/>
                  </a:lnTo>
                  <a:lnTo>
                    <a:pt x="20"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8" name="Freeform 28"/>
            <p:cNvSpPr>
              <a:spLocks/>
            </p:cNvSpPr>
            <p:nvPr/>
          </p:nvSpPr>
          <p:spPr bwMode="auto">
            <a:xfrm>
              <a:off x="3014" y="1134"/>
              <a:ext cx="79" cy="139"/>
            </a:xfrm>
            <a:custGeom>
              <a:avLst/>
              <a:gdLst>
                <a:gd name="T0" fmla="*/ 12 w 79"/>
                <a:gd name="T1" fmla="*/ 0 h 139"/>
                <a:gd name="T2" fmla="*/ 0 w 79"/>
                <a:gd name="T3" fmla="*/ 32 h 139"/>
                <a:gd name="T4" fmla="*/ 4 w 79"/>
                <a:gd name="T5" fmla="*/ 48 h 139"/>
                <a:gd name="T6" fmla="*/ 10 w 79"/>
                <a:gd name="T7" fmla="*/ 66 h 139"/>
                <a:gd name="T8" fmla="*/ 16 w 79"/>
                <a:gd name="T9" fmla="*/ 79 h 139"/>
                <a:gd name="T10" fmla="*/ 22 w 79"/>
                <a:gd name="T11" fmla="*/ 91 h 139"/>
                <a:gd name="T12" fmla="*/ 32 w 79"/>
                <a:gd name="T13" fmla="*/ 107 h 139"/>
                <a:gd name="T14" fmla="*/ 42 w 79"/>
                <a:gd name="T15" fmla="*/ 119 h 139"/>
                <a:gd name="T16" fmla="*/ 52 w 79"/>
                <a:gd name="T17" fmla="*/ 133 h 139"/>
                <a:gd name="T18" fmla="*/ 55 w 79"/>
                <a:gd name="T19" fmla="*/ 139 h 139"/>
                <a:gd name="T20" fmla="*/ 79 w 79"/>
                <a:gd name="T21" fmla="*/ 115 h 139"/>
                <a:gd name="T22" fmla="*/ 65 w 79"/>
                <a:gd name="T23" fmla="*/ 101 h 139"/>
                <a:gd name="T24" fmla="*/ 55 w 79"/>
                <a:gd name="T25" fmla="*/ 87 h 139"/>
                <a:gd name="T26" fmla="*/ 44 w 79"/>
                <a:gd name="T27" fmla="*/ 74 h 139"/>
                <a:gd name="T28" fmla="*/ 36 w 79"/>
                <a:gd name="T29" fmla="*/ 60 h 139"/>
                <a:gd name="T30" fmla="*/ 28 w 79"/>
                <a:gd name="T31" fmla="*/ 44 h 139"/>
                <a:gd name="T32" fmla="*/ 20 w 79"/>
                <a:gd name="T33" fmla="*/ 32 h 139"/>
                <a:gd name="T34" fmla="*/ 14 w 79"/>
                <a:gd name="T35" fmla="*/ 16 h 139"/>
                <a:gd name="T36" fmla="*/ 12 w 79"/>
                <a:gd name="T37" fmla="*/ 0 h 139"/>
                <a:gd name="T38" fmla="*/ 12 w 79"/>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139"/>
                <a:gd name="T62" fmla="*/ 79 w 79"/>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139">
                  <a:moveTo>
                    <a:pt x="12" y="0"/>
                  </a:moveTo>
                  <a:lnTo>
                    <a:pt x="0" y="32"/>
                  </a:lnTo>
                  <a:lnTo>
                    <a:pt x="4" y="48"/>
                  </a:lnTo>
                  <a:lnTo>
                    <a:pt x="10" y="66"/>
                  </a:lnTo>
                  <a:lnTo>
                    <a:pt x="16" y="79"/>
                  </a:lnTo>
                  <a:lnTo>
                    <a:pt x="22" y="91"/>
                  </a:lnTo>
                  <a:lnTo>
                    <a:pt x="32" y="107"/>
                  </a:lnTo>
                  <a:lnTo>
                    <a:pt x="42" y="119"/>
                  </a:lnTo>
                  <a:lnTo>
                    <a:pt x="52" y="133"/>
                  </a:lnTo>
                  <a:lnTo>
                    <a:pt x="55" y="139"/>
                  </a:lnTo>
                  <a:lnTo>
                    <a:pt x="79" y="115"/>
                  </a:lnTo>
                  <a:lnTo>
                    <a:pt x="65" y="101"/>
                  </a:lnTo>
                  <a:lnTo>
                    <a:pt x="55" y="87"/>
                  </a:lnTo>
                  <a:lnTo>
                    <a:pt x="44" y="74"/>
                  </a:lnTo>
                  <a:lnTo>
                    <a:pt x="36" y="60"/>
                  </a:lnTo>
                  <a:lnTo>
                    <a:pt x="28" y="44"/>
                  </a:lnTo>
                  <a:lnTo>
                    <a:pt x="20" y="32"/>
                  </a:lnTo>
                  <a:lnTo>
                    <a:pt x="14" y="16"/>
                  </a:lnTo>
                  <a:lnTo>
                    <a:pt x="12" y="0"/>
                  </a:lnTo>
                  <a:close/>
                </a:path>
              </a:pathLst>
            </a:custGeom>
            <a:grpFill/>
            <a:ln w="7938">
              <a:solidFill>
                <a:schemeClr val="accent4">
                  <a:lumMod val="90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99" name="Line 29"/>
            <p:cNvSpPr>
              <a:spLocks noChangeShapeType="1"/>
            </p:cNvSpPr>
            <p:nvPr/>
          </p:nvSpPr>
          <p:spPr bwMode="auto">
            <a:xfrm>
              <a:off x="3117" y="1018"/>
              <a:ext cx="286"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0" name="Line 30"/>
            <p:cNvSpPr>
              <a:spLocks noChangeShapeType="1"/>
            </p:cNvSpPr>
            <p:nvPr/>
          </p:nvSpPr>
          <p:spPr bwMode="auto">
            <a:xfrm>
              <a:off x="3216" y="954"/>
              <a:ext cx="206"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1" name="Line 31"/>
            <p:cNvSpPr>
              <a:spLocks noChangeShapeType="1"/>
            </p:cNvSpPr>
            <p:nvPr/>
          </p:nvSpPr>
          <p:spPr bwMode="auto">
            <a:xfrm>
              <a:off x="3264" y="929"/>
              <a:ext cx="154"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2" name="Line 32"/>
            <p:cNvSpPr>
              <a:spLocks noChangeShapeType="1"/>
            </p:cNvSpPr>
            <p:nvPr/>
          </p:nvSpPr>
          <p:spPr bwMode="auto">
            <a:xfrm>
              <a:off x="3089" y="1041"/>
              <a:ext cx="298"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3" name="Line 33"/>
            <p:cNvSpPr>
              <a:spLocks noChangeShapeType="1"/>
            </p:cNvSpPr>
            <p:nvPr/>
          </p:nvSpPr>
          <p:spPr bwMode="auto">
            <a:xfrm>
              <a:off x="3050" y="1089"/>
              <a:ext cx="297"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4" name="Line 34"/>
            <p:cNvSpPr>
              <a:spLocks noChangeShapeType="1"/>
            </p:cNvSpPr>
            <p:nvPr/>
          </p:nvSpPr>
          <p:spPr bwMode="auto">
            <a:xfrm>
              <a:off x="3036" y="1111"/>
              <a:ext cx="280"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5" name="Line 35"/>
            <p:cNvSpPr>
              <a:spLocks noChangeShapeType="1"/>
            </p:cNvSpPr>
            <p:nvPr/>
          </p:nvSpPr>
          <p:spPr bwMode="auto">
            <a:xfrm>
              <a:off x="3040" y="1174"/>
              <a:ext cx="168"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6" name="Line 36"/>
            <p:cNvSpPr>
              <a:spLocks noChangeShapeType="1"/>
            </p:cNvSpPr>
            <p:nvPr/>
          </p:nvSpPr>
          <p:spPr bwMode="auto">
            <a:xfrm>
              <a:off x="3054" y="1202"/>
              <a:ext cx="106"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7" name="Line 37"/>
            <p:cNvSpPr>
              <a:spLocks noChangeShapeType="1"/>
            </p:cNvSpPr>
            <p:nvPr/>
          </p:nvSpPr>
          <p:spPr bwMode="auto">
            <a:xfrm>
              <a:off x="3069" y="1326"/>
              <a:ext cx="64"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8" name="Line 38"/>
            <p:cNvSpPr>
              <a:spLocks noChangeShapeType="1"/>
            </p:cNvSpPr>
            <p:nvPr/>
          </p:nvSpPr>
          <p:spPr bwMode="auto">
            <a:xfrm>
              <a:off x="3052" y="1350"/>
              <a:ext cx="124"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09" name="Line 39"/>
            <p:cNvSpPr>
              <a:spLocks noChangeShapeType="1"/>
            </p:cNvSpPr>
            <p:nvPr/>
          </p:nvSpPr>
          <p:spPr bwMode="auto">
            <a:xfrm>
              <a:off x="3042" y="1399"/>
              <a:ext cx="246"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0" name="Line 40"/>
            <p:cNvSpPr>
              <a:spLocks noChangeShapeType="1"/>
            </p:cNvSpPr>
            <p:nvPr/>
          </p:nvSpPr>
          <p:spPr bwMode="auto">
            <a:xfrm>
              <a:off x="3058" y="1423"/>
              <a:ext cx="273"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1" name="Line 41"/>
            <p:cNvSpPr>
              <a:spLocks noChangeShapeType="1"/>
            </p:cNvSpPr>
            <p:nvPr/>
          </p:nvSpPr>
          <p:spPr bwMode="auto">
            <a:xfrm>
              <a:off x="3123" y="1490"/>
              <a:ext cx="278"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2" name="Line 42"/>
            <p:cNvSpPr>
              <a:spLocks noChangeShapeType="1"/>
            </p:cNvSpPr>
            <p:nvPr/>
          </p:nvSpPr>
          <p:spPr bwMode="auto">
            <a:xfrm>
              <a:off x="3152" y="1514"/>
              <a:ext cx="256"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3" name="Line 43"/>
            <p:cNvSpPr>
              <a:spLocks noChangeShapeType="1"/>
            </p:cNvSpPr>
            <p:nvPr/>
          </p:nvSpPr>
          <p:spPr bwMode="auto">
            <a:xfrm>
              <a:off x="3241" y="1561"/>
              <a:ext cx="164"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4" name="Line 44"/>
            <p:cNvSpPr>
              <a:spLocks noChangeShapeType="1"/>
            </p:cNvSpPr>
            <p:nvPr/>
          </p:nvSpPr>
          <p:spPr bwMode="auto">
            <a:xfrm>
              <a:off x="3288" y="1587"/>
              <a:ext cx="101"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5" name="Line 45"/>
            <p:cNvSpPr>
              <a:spLocks noChangeShapeType="1"/>
            </p:cNvSpPr>
            <p:nvPr/>
          </p:nvSpPr>
          <p:spPr bwMode="auto">
            <a:xfrm>
              <a:off x="3310" y="1704"/>
              <a:ext cx="65"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6" name="Line 46"/>
            <p:cNvSpPr>
              <a:spLocks noChangeShapeType="1"/>
            </p:cNvSpPr>
            <p:nvPr/>
          </p:nvSpPr>
          <p:spPr bwMode="auto">
            <a:xfrm>
              <a:off x="3266" y="1728"/>
              <a:ext cx="123"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7" name="Line 47"/>
            <p:cNvSpPr>
              <a:spLocks noChangeShapeType="1"/>
            </p:cNvSpPr>
            <p:nvPr/>
          </p:nvSpPr>
          <p:spPr bwMode="auto">
            <a:xfrm>
              <a:off x="3178" y="1777"/>
              <a:ext cx="232"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8" name="Line 48"/>
            <p:cNvSpPr>
              <a:spLocks noChangeShapeType="1"/>
            </p:cNvSpPr>
            <p:nvPr/>
          </p:nvSpPr>
          <p:spPr bwMode="auto">
            <a:xfrm>
              <a:off x="3143" y="1805"/>
              <a:ext cx="267"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19" name="Line 49"/>
            <p:cNvSpPr>
              <a:spLocks noChangeShapeType="1"/>
            </p:cNvSpPr>
            <p:nvPr/>
          </p:nvSpPr>
          <p:spPr bwMode="auto">
            <a:xfrm>
              <a:off x="3087" y="1850"/>
              <a:ext cx="296"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20" name="Line 50"/>
            <p:cNvSpPr>
              <a:spLocks noChangeShapeType="1"/>
            </p:cNvSpPr>
            <p:nvPr/>
          </p:nvSpPr>
          <p:spPr bwMode="auto">
            <a:xfrm>
              <a:off x="3066" y="1876"/>
              <a:ext cx="295"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21" name="Line 51"/>
            <p:cNvSpPr>
              <a:spLocks noChangeShapeType="1"/>
            </p:cNvSpPr>
            <p:nvPr/>
          </p:nvSpPr>
          <p:spPr bwMode="auto">
            <a:xfrm>
              <a:off x="3036" y="1925"/>
              <a:ext cx="272"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422" name="Line 52"/>
            <p:cNvSpPr>
              <a:spLocks noChangeShapeType="1"/>
            </p:cNvSpPr>
            <p:nvPr/>
          </p:nvSpPr>
          <p:spPr bwMode="auto">
            <a:xfrm>
              <a:off x="3032" y="1949"/>
              <a:ext cx="232" cy="1"/>
            </a:xfrm>
            <a:prstGeom prst="line">
              <a:avLst/>
            </a:prstGeom>
            <a:grpFill/>
            <a:ln w="7938">
              <a:solidFill>
                <a:schemeClr val="accent4">
                  <a:lumMod val="90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grpSp>
      <p:grpSp>
        <p:nvGrpSpPr>
          <p:cNvPr id="12295" name="Group 53"/>
          <p:cNvGrpSpPr>
            <a:grpSpLocks/>
          </p:cNvGrpSpPr>
          <p:nvPr/>
        </p:nvGrpSpPr>
        <p:grpSpPr bwMode="auto">
          <a:xfrm rot="-418943">
            <a:off x="6814802" y="1609284"/>
            <a:ext cx="1004711" cy="2312987"/>
            <a:chOff x="4438" y="618"/>
            <a:chExt cx="909" cy="1860"/>
          </a:xfrm>
          <a:gradFill>
            <a:gsLst>
              <a:gs pos="0">
                <a:schemeClr val="bg1">
                  <a:gamma/>
                  <a:shade val="46275"/>
                  <a:invGamma/>
                </a:schemeClr>
              </a:gs>
              <a:gs pos="0">
                <a:schemeClr val="accent4">
                  <a:lumMod val="90000"/>
                </a:schemeClr>
              </a:gs>
            </a:gsLst>
            <a:lin ang="5400000" scaled="1"/>
          </a:gradFill>
        </p:grpSpPr>
        <p:sp>
          <p:nvSpPr>
            <p:cNvPr id="12371" name="Freeform 54"/>
            <p:cNvSpPr>
              <a:spLocks/>
            </p:cNvSpPr>
            <p:nvPr/>
          </p:nvSpPr>
          <p:spPr bwMode="auto">
            <a:xfrm>
              <a:off x="4438" y="618"/>
              <a:ext cx="909" cy="1860"/>
            </a:xfrm>
            <a:custGeom>
              <a:avLst/>
              <a:gdLst>
                <a:gd name="T0" fmla="*/ 10 w 909"/>
                <a:gd name="T1" fmla="*/ 1547 h 1860"/>
                <a:gd name="T2" fmla="*/ 25 w 909"/>
                <a:gd name="T3" fmla="*/ 1456 h 1860"/>
                <a:gd name="T4" fmla="*/ 14 w 909"/>
                <a:gd name="T5" fmla="*/ 1365 h 1860"/>
                <a:gd name="T6" fmla="*/ 25 w 909"/>
                <a:gd name="T7" fmla="*/ 1288 h 1860"/>
                <a:gd name="T8" fmla="*/ 61 w 909"/>
                <a:gd name="T9" fmla="*/ 1230 h 1860"/>
                <a:gd name="T10" fmla="*/ 142 w 909"/>
                <a:gd name="T11" fmla="*/ 1216 h 1860"/>
                <a:gd name="T12" fmla="*/ 172 w 909"/>
                <a:gd name="T13" fmla="*/ 1151 h 1860"/>
                <a:gd name="T14" fmla="*/ 217 w 909"/>
                <a:gd name="T15" fmla="*/ 1100 h 1860"/>
                <a:gd name="T16" fmla="*/ 269 w 909"/>
                <a:gd name="T17" fmla="*/ 1042 h 1860"/>
                <a:gd name="T18" fmla="*/ 320 w 909"/>
                <a:gd name="T19" fmla="*/ 1009 h 1860"/>
                <a:gd name="T20" fmla="*/ 359 w 909"/>
                <a:gd name="T21" fmla="*/ 932 h 1860"/>
                <a:gd name="T22" fmla="*/ 401 w 909"/>
                <a:gd name="T23" fmla="*/ 880 h 1860"/>
                <a:gd name="T24" fmla="*/ 375 w 909"/>
                <a:gd name="T25" fmla="*/ 795 h 1860"/>
                <a:gd name="T26" fmla="*/ 324 w 909"/>
                <a:gd name="T27" fmla="*/ 712 h 1860"/>
                <a:gd name="T28" fmla="*/ 320 w 909"/>
                <a:gd name="T29" fmla="*/ 627 h 1860"/>
                <a:gd name="T30" fmla="*/ 314 w 909"/>
                <a:gd name="T31" fmla="*/ 544 h 1860"/>
                <a:gd name="T32" fmla="*/ 308 w 909"/>
                <a:gd name="T33" fmla="*/ 465 h 1860"/>
                <a:gd name="T34" fmla="*/ 324 w 909"/>
                <a:gd name="T35" fmla="*/ 376 h 1860"/>
                <a:gd name="T36" fmla="*/ 249 w 909"/>
                <a:gd name="T37" fmla="*/ 265 h 1860"/>
                <a:gd name="T38" fmla="*/ 182 w 909"/>
                <a:gd name="T39" fmla="*/ 188 h 1860"/>
                <a:gd name="T40" fmla="*/ 217 w 909"/>
                <a:gd name="T41" fmla="*/ 111 h 1860"/>
                <a:gd name="T42" fmla="*/ 263 w 909"/>
                <a:gd name="T43" fmla="*/ 182 h 1860"/>
                <a:gd name="T44" fmla="*/ 344 w 909"/>
                <a:gd name="T45" fmla="*/ 234 h 1860"/>
                <a:gd name="T46" fmla="*/ 415 w 909"/>
                <a:gd name="T47" fmla="*/ 265 h 1860"/>
                <a:gd name="T48" fmla="*/ 476 w 909"/>
                <a:gd name="T49" fmla="*/ 226 h 1860"/>
                <a:gd name="T50" fmla="*/ 472 w 909"/>
                <a:gd name="T51" fmla="*/ 143 h 1860"/>
                <a:gd name="T52" fmla="*/ 498 w 909"/>
                <a:gd name="T53" fmla="*/ 66 h 1860"/>
                <a:gd name="T54" fmla="*/ 563 w 909"/>
                <a:gd name="T55" fmla="*/ 20 h 1860"/>
                <a:gd name="T56" fmla="*/ 640 w 909"/>
                <a:gd name="T57" fmla="*/ 20 h 1860"/>
                <a:gd name="T58" fmla="*/ 699 w 909"/>
                <a:gd name="T59" fmla="*/ 77 h 1860"/>
                <a:gd name="T60" fmla="*/ 680 w 909"/>
                <a:gd name="T61" fmla="*/ 162 h 1860"/>
                <a:gd name="T62" fmla="*/ 696 w 909"/>
                <a:gd name="T63" fmla="*/ 226 h 1860"/>
                <a:gd name="T64" fmla="*/ 686 w 909"/>
                <a:gd name="T65" fmla="*/ 331 h 1860"/>
                <a:gd name="T66" fmla="*/ 761 w 909"/>
                <a:gd name="T67" fmla="*/ 427 h 1860"/>
                <a:gd name="T68" fmla="*/ 699 w 909"/>
                <a:gd name="T69" fmla="*/ 556 h 1860"/>
                <a:gd name="T70" fmla="*/ 725 w 909"/>
                <a:gd name="T71" fmla="*/ 673 h 1860"/>
                <a:gd name="T72" fmla="*/ 786 w 909"/>
                <a:gd name="T73" fmla="*/ 789 h 1860"/>
                <a:gd name="T74" fmla="*/ 725 w 909"/>
                <a:gd name="T75" fmla="*/ 874 h 1860"/>
                <a:gd name="T76" fmla="*/ 747 w 909"/>
                <a:gd name="T77" fmla="*/ 945 h 1860"/>
                <a:gd name="T78" fmla="*/ 802 w 909"/>
                <a:gd name="T79" fmla="*/ 997 h 1860"/>
                <a:gd name="T80" fmla="*/ 822 w 909"/>
                <a:gd name="T81" fmla="*/ 1080 h 1860"/>
                <a:gd name="T82" fmla="*/ 796 w 909"/>
                <a:gd name="T83" fmla="*/ 1185 h 1860"/>
                <a:gd name="T84" fmla="*/ 899 w 909"/>
                <a:gd name="T85" fmla="*/ 1293 h 1860"/>
                <a:gd name="T86" fmla="*/ 832 w 909"/>
                <a:gd name="T87" fmla="*/ 1475 h 1860"/>
                <a:gd name="T88" fmla="*/ 735 w 909"/>
                <a:gd name="T89" fmla="*/ 1565 h 1860"/>
                <a:gd name="T90" fmla="*/ 634 w 909"/>
                <a:gd name="T91" fmla="*/ 1668 h 1860"/>
                <a:gd name="T92" fmla="*/ 563 w 909"/>
                <a:gd name="T93" fmla="*/ 1759 h 1860"/>
                <a:gd name="T94" fmla="*/ 456 w 909"/>
                <a:gd name="T95" fmla="*/ 1765 h 1860"/>
                <a:gd name="T96" fmla="*/ 369 w 909"/>
                <a:gd name="T97" fmla="*/ 1785 h 1860"/>
                <a:gd name="T98" fmla="*/ 330 w 909"/>
                <a:gd name="T99" fmla="*/ 1805 h 1860"/>
                <a:gd name="T100" fmla="*/ 253 w 909"/>
                <a:gd name="T101" fmla="*/ 1824 h 1860"/>
                <a:gd name="T102" fmla="*/ 201 w 909"/>
                <a:gd name="T103" fmla="*/ 1830 h 1860"/>
                <a:gd name="T104" fmla="*/ 146 w 909"/>
                <a:gd name="T105" fmla="*/ 1826 h 1860"/>
                <a:gd name="T106" fmla="*/ 110 w 909"/>
                <a:gd name="T107" fmla="*/ 1795 h 1860"/>
                <a:gd name="T108" fmla="*/ 75 w 909"/>
                <a:gd name="T109" fmla="*/ 1795 h 1860"/>
                <a:gd name="T110" fmla="*/ 49 w 909"/>
                <a:gd name="T111" fmla="*/ 1749 h 1860"/>
                <a:gd name="T112" fmla="*/ 4 w 909"/>
                <a:gd name="T113" fmla="*/ 1698 h 18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9"/>
                <a:gd name="T172" fmla="*/ 0 h 1860"/>
                <a:gd name="T173" fmla="*/ 909 w 909"/>
                <a:gd name="T174" fmla="*/ 1860 h 18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9" h="1860">
                  <a:moveTo>
                    <a:pt x="0" y="1597"/>
                  </a:moveTo>
                  <a:lnTo>
                    <a:pt x="14" y="1585"/>
                  </a:lnTo>
                  <a:lnTo>
                    <a:pt x="35" y="1577"/>
                  </a:lnTo>
                  <a:lnTo>
                    <a:pt x="25" y="1565"/>
                  </a:lnTo>
                  <a:lnTo>
                    <a:pt x="10" y="1547"/>
                  </a:lnTo>
                  <a:lnTo>
                    <a:pt x="14" y="1533"/>
                  </a:lnTo>
                  <a:lnTo>
                    <a:pt x="35" y="1507"/>
                  </a:lnTo>
                  <a:lnTo>
                    <a:pt x="19" y="1495"/>
                  </a:lnTo>
                  <a:lnTo>
                    <a:pt x="39" y="1475"/>
                  </a:lnTo>
                  <a:lnTo>
                    <a:pt x="25" y="1456"/>
                  </a:lnTo>
                  <a:lnTo>
                    <a:pt x="14" y="1436"/>
                  </a:lnTo>
                  <a:lnTo>
                    <a:pt x="14" y="1410"/>
                  </a:lnTo>
                  <a:lnTo>
                    <a:pt x="35" y="1398"/>
                  </a:lnTo>
                  <a:lnTo>
                    <a:pt x="29" y="1378"/>
                  </a:lnTo>
                  <a:lnTo>
                    <a:pt x="14" y="1365"/>
                  </a:lnTo>
                  <a:lnTo>
                    <a:pt x="14" y="1339"/>
                  </a:lnTo>
                  <a:lnTo>
                    <a:pt x="25" y="1333"/>
                  </a:lnTo>
                  <a:lnTo>
                    <a:pt x="19" y="1313"/>
                  </a:lnTo>
                  <a:lnTo>
                    <a:pt x="14" y="1301"/>
                  </a:lnTo>
                  <a:lnTo>
                    <a:pt x="25" y="1288"/>
                  </a:lnTo>
                  <a:lnTo>
                    <a:pt x="29" y="1282"/>
                  </a:lnTo>
                  <a:lnTo>
                    <a:pt x="35" y="1274"/>
                  </a:lnTo>
                  <a:lnTo>
                    <a:pt x="55" y="1262"/>
                  </a:lnTo>
                  <a:lnTo>
                    <a:pt x="55" y="1248"/>
                  </a:lnTo>
                  <a:lnTo>
                    <a:pt x="61" y="1230"/>
                  </a:lnTo>
                  <a:lnTo>
                    <a:pt x="81" y="1210"/>
                  </a:lnTo>
                  <a:lnTo>
                    <a:pt x="97" y="1222"/>
                  </a:lnTo>
                  <a:lnTo>
                    <a:pt x="100" y="1210"/>
                  </a:lnTo>
                  <a:lnTo>
                    <a:pt x="120" y="1222"/>
                  </a:lnTo>
                  <a:lnTo>
                    <a:pt x="142" y="1216"/>
                  </a:lnTo>
                  <a:lnTo>
                    <a:pt x="136" y="1197"/>
                  </a:lnTo>
                  <a:lnTo>
                    <a:pt x="142" y="1165"/>
                  </a:lnTo>
                  <a:lnTo>
                    <a:pt x="162" y="1171"/>
                  </a:lnTo>
                  <a:lnTo>
                    <a:pt x="172" y="1165"/>
                  </a:lnTo>
                  <a:lnTo>
                    <a:pt x="172" y="1151"/>
                  </a:lnTo>
                  <a:lnTo>
                    <a:pt x="178" y="1125"/>
                  </a:lnTo>
                  <a:lnTo>
                    <a:pt x="197" y="1145"/>
                  </a:lnTo>
                  <a:lnTo>
                    <a:pt x="201" y="1125"/>
                  </a:lnTo>
                  <a:lnTo>
                    <a:pt x="207" y="1106"/>
                  </a:lnTo>
                  <a:lnTo>
                    <a:pt x="217" y="1100"/>
                  </a:lnTo>
                  <a:lnTo>
                    <a:pt x="233" y="1100"/>
                  </a:lnTo>
                  <a:lnTo>
                    <a:pt x="253" y="1088"/>
                  </a:lnTo>
                  <a:lnTo>
                    <a:pt x="259" y="1074"/>
                  </a:lnTo>
                  <a:lnTo>
                    <a:pt x="249" y="1062"/>
                  </a:lnTo>
                  <a:lnTo>
                    <a:pt x="269" y="1042"/>
                  </a:lnTo>
                  <a:lnTo>
                    <a:pt x="278" y="1034"/>
                  </a:lnTo>
                  <a:lnTo>
                    <a:pt x="298" y="1042"/>
                  </a:lnTo>
                  <a:lnTo>
                    <a:pt x="304" y="1023"/>
                  </a:lnTo>
                  <a:lnTo>
                    <a:pt x="304" y="1017"/>
                  </a:lnTo>
                  <a:lnTo>
                    <a:pt x="320" y="1009"/>
                  </a:lnTo>
                  <a:lnTo>
                    <a:pt x="324" y="977"/>
                  </a:lnTo>
                  <a:lnTo>
                    <a:pt x="340" y="977"/>
                  </a:lnTo>
                  <a:lnTo>
                    <a:pt x="340" y="957"/>
                  </a:lnTo>
                  <a:lnTo>
                    <a:pt x="350" y="945"/>
                  </a:lnTo>
                  <a:lnTo>
                    <a:pt x="359" y="932"/>
                  </a:lnTo>
                  <a:lnTo>
                    <a:pt x="379" y="938"/>
                  </a:lnTo>
                  <a:lnTo>
                    <a:pt x="395" y="938"/>
                  </a:lnTo>
                  <a:lnTo>
                    <a:pt x="405" y="912"/>
                  </a:lnTo>
                  <a:lnTo>
                    <a:pt x="405" y="892"/>
                  </a:lnTo>
                  <a:lnTo>
                    <a:pt x="401" y="880"/>
                  </a:lnTo>
                  <a:lnTo>
                    <a:pt x="415" y="854"/>
                  </a:lnTo>
                  <a:lnTo>
                    <a:pt x="401" y="829"/>
                  </a:lnTo>
                  <a:lnTo>
                    <a:pt x="415" y="821"/>
                  </a:lnTo>
                  <a:lnTo>
                    <a:pt x="391" y="795"/>
                  </a:lnTo>
                  <a:lnTo>
                    <a:pt x="375" y="795"/>
                  </a:lnTo>
                  <a:lnTo>
                    <a:pt x="356" y="783"/>
                  </a:lnTo>
                  <a:lnTo>
                    <a:pt x="356" y="764"/>
                  </a:lnTo>
                  <a:lnTo>
                    <a:pt x="334" y="750"/>
                  </a:lnTo>
                  <a:lnTo>
                    <a:pt x="320" y="732"/>
                  </a:lnTo>
                  <a:lnTo>
                    <a:pt x="324" y="712"/>
                  </a:lnTo>
                  <a:lnTo>
                    <a:pt x="324" y="692"/>
                  </a:lnTo>
                  <a:lnTo>
                    <a:pt x="304" y="673"/>
                  </a:lnTo>
                  <a:lnTo>
                    <a:pt x="298" y="647"/>
                  </a:lnTo>
                  <a:lnTo>
                    <a:pt x="314" y="627"/>
                  </a:lnTo>
                  <a:lnTo>
                    <a:pt x="320" y="627"/>
                  </a:lnTo>
                  <a:lnTo>
                    <a:pt x="334" y="615"/>
                  </a:lnTo>
                  <a:lnTo>
                    <a:pt x="330" y="595"/>
                  </a:lnTo>
                  <a:lnTo>
                    <a:pt x="340" y="576"/>
                  </a:lnTo>
                  <a:lnTo>
                    <a:pt x="334" y="556"/>
                  </a:lnTo>
                  <a:lnTo>
                    <a:pt x="314" y="544"/>
                  </a:lnTo>
                  <a:lnTo>
                    <a:pt x="314" y="524"/>
                  </a:lnTo>
                  <a:lnTo>
                    <a:pt x="304" y="499"/>
                  </a:lnTo>
                  <a:lnTo>
                    <a:pt x="320" y="499"/>
                  </a:lnTo>
                  <a:lnTo>
                    <a:pt x="334" y="473"/>
                  </a:lnTo>
                  <a:lnTo>
                    <a:pt x="308" y="465"/>
                  </a:lnTo>
                  <a:lnTo>
                    <a:pt x="298" y="459"/>
                  </a:lnTo>
                  <a:lnTo>
                    <a:pt x="320" y="433"/>
                  </a:lnTo>
                  <a:lnTo>
                    <a:pt x="308" y="421"/>
                  </a:lnTo>
                  <a:lnTo>
                    <a:pt x="324" y="396"/>
                  </a:lnTo>
                  <a:lnTo>
                    <a:pt x="324" y="376"/>
                  </a:lnTo>
                  <a:lnTo>
                    <a:pt x="340" y="356"/>
                  </a:lnTo>
                  <a:lnTo>
                    <a:pt x="304" y="331"/>
                  </a:lnTo>
                  <a:lnTo>
                    <a:pt x="294" y="291"/>
                  </a:lnTo>
                  <a:lnTo>
                    <a:pt x="263" y="279"/>
                  </a:lnTo>
                  <a:lnTo>
                    <a:pt x="249" y="265"/>
                  </a:lnTo>
                  <a:lnTo>
                    <a:pt x="227" y="259"/>
                  </a:lnTo>
                  <a:lnTo>
                    <a:pt x="213" y="240"/>
                  </a:lnTo>
                  <a:lnTo>
                    <a:pt x="207" y="220"/>
                  </a:lnTo>
                  <a:lnTo>
                    <a:pt x="187" y="208"/>
                  </a:lnTo>
                  <a:lnTo>
                    <a:pt x="182" y="188"/>
                  </a:lnTo>
                  <a:lnTo>
                    <a:pt x="168" y="149"/>
                  </a:lnTo>
                  <a:lnTo>
                    <a:pt x="178" y="129"/>
                  </a:lnTo>
                  <a:lnTo>
                    <a:pt x="182" y="117"/>
                  </a:lnTo>
                  <a:lnTo>
                    <a:pt x="197" y="111"/>
                  </a:lnTo>
                  <a:lnTo>
                    <a:pt x="217" y="111"/>
                  </a:lnTo>
                  <a:lnTo>
                    <a:pt x="233" y="117"/>
                  </a:lnTo>
                  <a:lnTo>
                    <a:pt x="237" y="149"/>
                  </a:lnTo>
                  <a:lnTo>
                    <a:pt x="243" y="168"/>
                  </a:lnTo>
                  <a:lnTo>
                    <a:pt x="249" y="168"/>
                  </a:lnTo>
                  <a:lnTo>
                    <a:pt x="263" y="182"/>
                  </a:lnTo>
                  <a:lnTo>
                    <a:pt x="272" y="214"/>
                  </a:lnTo>
                  <a:lnTo>
                    <a:pt x="278" y="220"/>
                  </a:lnTo>
                  <a:lnTo>
                    <a:pt x="298" y="226"/>
                  </a:lnTo>
                  <a:lnTo>
                    <a:pt x="320" y="240"/>
                  </a:lnTo>
                  <a:lnTo>
                    <a:pt x="344" y="234"/>
                  </a:lnTo>
                  <a:lnTo>
                    <a:pt x="356" y="220"/>
                  </a:lnTo>
                  <a:lnTo>
                    <a:pt x="379" y="220"/>
                  </a:lnTo>
                  <a:lnTo>
                    <a:pt x="385" y="234"/>
                  </a:lnTo>
                  <a:lnTo>
                    <a:pt x="415" y="240"/>
                  </a:lnTo>
                  <a:lnTo>
                    <a:pt x="415" y="265"/>
                  </a:lnTo>
                  <a:lnTo>
                    <a:pt x="441" y="271"/>
                  </a:lnTo>
                  <a:lnTo>
                    <a:pt x="431" y="246"/>
                  </a:lnTo>
                  <a:lnTo>
                    <a:pt x="441" y="220"/>
                  </a:lnTo>
                  <a:lnTo>
                    <a:pt x="456" y="220"/>
                  </a:lnTo>
                  <a:lnTo>
                    <a:pt x="476" y="226"/>
                  </a:lnTo>
                  <a:lnTo>
                    <a:pt x="486" y="208"/>
                  </a:lnTo>
                  <a:lnTo>
                    <a:pt x="492" y="194"/>
                  </a:lnTo>
                  <a:lnTo>
                    <a:pt x="476" y="174"/>
                  </a:lnTo>
                  <a:lnTo>
                    <a:pt x="472" y="162"/>
                  </a:lnTo>
                  <a:lnTo>
                    <a:pt x="472" y="143"/>
                  </a:lnTo>
                  <a:lnTo>
                    <a:pt x="482" y="123"/>
                  </a:lnTo>
                  <a:lnTo>
                    <a:pt x="482" y="111"/>
                  </a:lnTo>
                  <a:lnTo>
                    <a:pt x="492" y="97"/>
                  </a:lnTo>
                  <a:lnTo>
                    <a:pt x="492" y="83"/>
                  </a:lnTo>
                  <a:lnTo>
                    <a:pt x="498" y="66"/>
                  </a:lnTo>
                  <a:lnTo>
                    <a:pt x="508" y="66"/>
                  </a:lnTo>
                  <a:lnTo>
                    <a:pt x="508" y="52"/>
                  </a:lnTo>
                  <a:lnTo>
                    <a:pt x="518" y="52"/>
                  </a:lnTo>
                  <a:lnTo>
                    <a:pt x="543" y="32"/>
                  </a:lnTo>
                  <a:lnTo>
                    <a:pt x="563" y="20"/>
                  </a:lnTo>
                  <a:lnTo>
                    <a:pt x="579" y="26"/>
                  </a:lnTo>
                  <a:lnTo>
                    <a:pt x="599" y="12"/>
                  </a:lnTo>
                  <a:lnTo>
                    <a:pt x="618" y="0"/>
                  </a:lnTo>
                  <a:lnTo>
                    <a:pt x="628" y="6"/>
                  </a:lnTo>
                  <a:lnTo>
                    <a:pt x="640" y="20"/>
                  </a:lnTo>
                  <a:lnTo>
                    <a:pt x="640" y="46"/>
                  </a:lnTo>
                  <a:lnTo>
                    <a:pt x="664" y="46"/>
                  </a:lnTo>
                  <a:lnTo>
                    <a:pt x="664" y="52"/>
                  </a:lnTo>
                  <a:lnTo>
                    <a:pt x="680" y="66"/>
                  </a:lnTo>
                  <a:lnTo>
                    <a:pt x="699" y="77"/>
                  </a:lnTo>
                  <a:lnTo>
                    <a:pt x="705" y="91"/>
                  </a:lnTo>
                  <a:lnTo>
                    <a:pt x="725" y="117"/>
                  </a:lnTo>
                  <a:lnTo>
                    <a:pt x="721" y="137"/>
                  </a:lnTo>
                  <a:lnTo>
                    <a:pt x="699" y="155"/>
                  </a:lnTo>
                  <a:lnTo>
                    <a:pt x="680" y="162"/>
                  </a:lnTo>
                  <a:lnTo>
                    <a:pt x="690" y="174"/>
                  </a:lnTo>
                  <a:lnTo>
                    <a:pt x="705" y="188"/>
                  </a:lnTo>
                  <a:lnTo>
                    <a:pt x="686" y="200"/>
                  </a:lnTo>
                  <a:lnTo>
                    <a:pt x="680" y="220"/>
                  </a:lnTo>
                  <a:lnTo>
                    <a:pt x="696" y="226"/>
                  </a:lnTo>
                  <a:lnTo>
                    <a:pt x="680" y="246"/>
                  </a:lnTo>
                  <a:lnTo>
                    <a:pt x="676" y="271"/>
                  </a:lnTo>
                  <a:lnTo>
                    <a:pt x="664" y="297"/>
                  </a:lnTo>
                  <a:lnTo>
                    <a:pt x="670" y="311"/>
                  </a:lnTo>
                  <a:lnTo>
                    <a:pt x="686" y="331"/>
                  </a:lnTo>
                  <a:lnTo>
                    <a:pt x="690" y="362"/>
                  </a:lnTo>
                  <a:lnTo>
                    <a:pt x="711" y="376"/>
                  </a:lnTo>
                  <a:lnTo>
                    <a:pt x="731" y="376"/>
                  </a:lnTo>
                  <a:lnTo>
                    <a:pt x="741" y="408"/>
                  </a:lnTo>
                  <a:lnTo>
                    <a:pt x="761" y="427"/>
                  </a:lnTo>
                  <a:lnTo>
                    <a:pt x="767" y="447"/>
                  </a:lnTo>
                  <a:lnTo>
                    <a:pt x="747" y="479"/>
                  </a:lnTo>
                  <a:lnTo>
                    <a:pt x="731" y="518"/>
                  </a:lnTo>
                  <a:lnTo>
                    <a:pt x="711" y="544"/>
                  </a:lnTo>
                  <a:lnTo>
                    <a:pt x="699" y="556"/>
                  </a:lnTo>
                  <a:lnTo>
                    <a:pt x="696" y="576"/>
                  </a:lnTo>
                  <a:lnTo>
                    <a:pt x="699" y="601"/>
                  </a:lnTo>
                  <a:lnTo>
                    <a:pt x="715" y="621"/>
                  </a:lnTo>
                  <a:lnTo>
                    <a:pt x="725" y="635"/>
                  </a:lnTo>
                  <a:lnTo>
                    <a:pt x="725" y="673"/>
                  </a:lnTo>
                  <a:lnTo>
                    <a:pt x="741" y="686"/>
                  </a:lnTo>
                  <a:lnTo>
                    <a:pt x="751" y="718"/>
                  </a:lnTo>
                  <a:lnTo>
                    <a:pt x="761" y="744"/>
                  </a:lnTo>
                  <a:lnTo>
                    <a:pt x="767" y="758"/>
                  </a:lnTo>
                  <a:lnTo>
                    <a:pt x="786" y="789"/>
                  </a:lnTo>
                  <a:lnTo>
                    <a:pt x="741" y="795"/>
                  </a:lnTo>
                  <a:lnTo>
                    <a:pt x="741" y="815"/>
                  </a:lnTo>
                  <a:lnTo>
                    <a:pt x="757" y="815"/>
                  </a:lnTo>
                  <a:lnTo>
                    <a:pt x="747" y="841"/>
                  </a:lnTo>
                  <a:lnTo>
                    <a:pt x="725" y="874"/>
                  </a:lnTo>
                  <a:lnTo>
                    <a:pt x="747" y="874"/>
                  </a:lnTo>
                  <a:lnTo>
                    <a:pt x="761" y="906"/>
                  </a:lnTo>
                  <a:lnTo>
                    <a:pt x="731" y="906"/>
                  </a:lnTo>
                  <a:lnTo>
                    <a:pt x="731" y="926"/>
                  </a:lnTo>
                  <a:lnTo>
                    <a:pt x="747" y="945"/>
                  </a:lnTo>
                  <a:lnTo>
                    <a:pt x="747" y="957"/>
                  </a:lnTo>
                  <a:lnTo>
                    <a:pt x="761" y="983"/>
                  </a:lnTo>
                  <a:lnTo>
                    <a:pt x="767" y="957"/>
                  </a:lnTo>
                  <a:lnTo>
                    <a:pt x="782" y="971"/>
                  </a:lnTo>
                  <a:lnTo>
                    <a:pt x="802" y="997"/>
                  </a:lnTo>
                  <a:lnTo>
                    <a:pt x="777" y="997"/>
                  </a:lnTo>
                  <a:lnTo>
                    <a:pt x="786" y="1023"/>
                  </a:lnTo>
                  <a:lnTo>
                    <a:pt x="782" y="1048"/>
                  </a:lnTo>
                  <a:lnTo>
                    <a:pt x="802" y="1062"/>
                  </a:lnTo>
                  <a:lnTo>
                    <a:pt x="822" y="1080"/>
                  </a:lnTo>
                  <a:lnTo>
                    <a:pt x="832" y="1106"/>
                  </a:lnTo>
                  <a:lnTo>
                    <a:pt x="812" y="1119"/>
                  </a:lnTo>
                  <a:lnTo>
                    <a:pt x="792" y="1145"/>
                  </a:lnTo>
                  <a:lnTo>
                    <a:pt x="782" y="1171"/>
                  </a:lnTo>
                  <a:lnTo>
                    <a:pt x="796" y="1185"/>
                  </a:lnTo>
                  <a:lnTo>
                    <a:pt x="812" y="1197"/>
                  </a:lnTo>
                  <a:lnTo>
                    <a:pt x="822" y="1222"/>
                  </a:lnTo>
                  <a:lnTo>
                    <a:pt x="873" y="1248"/>
                  </a:lnTo>
                  <a:lnTo>
                    <a:pt x="889" y="1274"/>
                  </a:lnTo>
                  <a:lnTo>
                    <a:pt x="899" y="1293"/>
                  </a:lnTo>
                  <a:lnTo>
                    <a:pt x="909" y="1307"/>
                  </a:lnTo>
                  <a:lnTo>
                    <a:pt x="903" y="1365"/>
                  </a:lnTo>
                  <a:lnTo>
                    <a:pt x="889" y="1416"/>
                  </a:lnTo>
                  <a:lnTo>
                    <a:pt x="854" y="1444"/>
                  </a:lnTo>
                  <a:lnTo>
                    <a:pt x="832" y="1475"/>
                  </a:lnTo>
                  <a:lnTo>
                    <a:pt x="806" y="1501"/>
                  </a:lnTo>
                  <a:lnTo>
                    <a:pt x="792" y="1507"/>
                  </a:lnTo>
                  <a:lnTo>
                    <a:pt x="767" y="1547"/>
                  </a:lnTo>
                  <a:lnTo>
                    <a:pt x="757" y="1552"/>
                  </a:lnTo>
                  <a:lnTo>
                    <a:pt x="735" y="1565"/>
                  </a:lnTo>
                  <a:lnTo>
                    <a:pt x="715" y="1585"/>
                  </a:lnTo>
                  <a:lnTo>
                    <a:pt x="696" y="1603"/>
                  </a:lnTo>
                  <a:lnTo>
                    <a:pt x="670" y="1629"/>
                  </a:lnTo>
                  <a:lnTo>
                    <a:pt x="650" y="1648"/>
                  </a:lnTo>
                  <a:lnTo>
                    <a:pt x="634" y="1668"/>
                  </a:lnTo>
                  <a:lnTo>
                    <a:pt x="618" y="1688"/>
                  </a:lnTo>
                  <a:lnTo>
                    <a:pt x="599" y="1700"/>
                  </a:lnTo>
                  <a:lnTo>
                    <a:pt x="593" y="1727"/>
                  </a:lnTo>
                  <a:lnTo>
                    <a:pt x="573" y="1753"/>
                  </a:lnTo>
                  <a:lnTo>
                    <a:pt x="563" y="1759"/>
                  </a:lnTo>
                  <a:lnTo>
                    <a:pt x="537" y="1759"/>
                  </a:lnTo>
                  <a:lnTo>
                    <a:pt x="518" y="1765"/>
                  </a:lnTo>
                  <a:lnTo>
                    <a:pt x="502" y="1759"/>
                  </a:lnTo>
                  <a:lnTo>
                    <a:pt x="482" y="1771"/>
                  </a:lnTo>
                  <a:lnTo>
                    <a:pt x="456" y="1765"/>
                  </a:lnTo>
                  <a:lnTo>
                    <a:pt x="421" y="1779"/>
                  </a:lnTo>
                  <a:lnTo>
                    <a:pt x="405" y="1765"/>
                  </a:lnTo>
                  <a:lnTo>
                    <a:pt x="401" y="1791"/>
                  </a:lnTo>
                  <a:lnTo>
                    <a:pt x="379" y="1797"/>
                  </a:lnTo>
                  <a:lnTo>
                    <a:pt x="369" y="1785"/>
                  </a:lnTo>
                  <a:lnTo>
                    <a:pt x="369" y="1779"/>
                  </a:lnTo>
                  <a:lnTo>
                    <a:pt x="356" y="1785"/>
                  </a:lnTo>
                  <a:lnTo>
                    <a:pt x="344" y="1785"/>
                  </a:lnTo>
                  <a:lnTo>
                    <a:pt x="344" y="1791"/>
                  </a:lnTo>
                  <a:lnTo>
                    <a:pt x="330" y="1805"/>
                  </a:lnTo>
                  <a:lnTo>
                    <a:pt x="308" y="1805"/>
                  </a:lnTo>
                  <a:lnTo>
                    <a:pt x="272" y="1805"/>
                  </a:lnTo>
                  <a:lnTo>
                    <a:pt x="278" y="1830"/>
                  </a:lnTo>
                  <a:lnTo>
                    <a:pt x="269" y="1816"/>
                  </a:lnTo>
                  <a:lnTo>
                    <a:pt x="253" y="1824"/>
                  </a:lnTo>
                  <a:lnTo>
                    <a:pt x="249" y="1810"/>
                  </a:lnTo>
                  <a:lnTo>
                    <a:pt x="237" y="1824"/>
                  </a:lnTo>
                  <a:lnTo>
                    <a:pt x="223" y="1816"/>
                  </a:lnTo>
                  <a:lnTo>
                    <a:pt x="217" y="1816"/>
                  </a:lnTo>
                  <a:lnTo>
                    <a:pt x="201" y="1830"/>
                  </a:lnTo>
                  <a:lnTo>
                    <a:pt x="168" y="1816"/>
                  </a:lnTo>
                  <a:lnTo>
                    <a:pt x="162" y="1850"/>
                  </a:lnTo>
                  <a:lnTo>
                    <a:pt x="110" y="1860"/>
                  </a:lnTo>
                  <a:lnTo>
                    <a:pt x="126" y="1834"/>
                  </a:lnTo>
                  <a:lnTo>
                    <a:pt x="146" y="1826"/>
                  </a:lnTo>
                  <a:lnTo>
                    <a:pt x="136" y="1808"/>
                  </a:lnTo>
                  <a:lnTo>
                    <a:pt x="132" y="1795"/>
                  </a:lnTo>
                  <a:lnTo>
                    <a:pt x="136" y="1755"/>
                  </a:lnTo>
                  <a:lnTo>
                    <a:pt x="132" y="1769"/>
                  </a:lnTo>
                  <a:lnTo>
                    <a:pt x="110" y="1795"/>
                  </a:lnTo>
                  <a:lnTo>
                    <a:pt x="116" y="1808"/>
                  </a:lnTo>
                  <a:lnTo>
                    <a:pt x="116" y="1834"/>
                  </a:lnTo>
                  <a:lnTo>
                    <a:pt x="91" y="1820"/>
                  </a:lnTo>
                  <a:lnTo>
                    <a:pt x="75" y="1808"/>
                  </a:lnTo>
                  <a:lnTo>
                    <a:pt x="75" y="1795"/>
                  </a:lnTo>
                  <a:lnTo>
                    <a:pt x="91" y="1769"/>
                  </a:lnTo>
                  <a:lnTo>
                    <a:pt x="91" y="1755"/>
                  </a:lnTo>
                  <a:lnTo>
                    <a:pt x="75" y="1729"/>
                  </a:lnTo>
                  <a:lnTo>
                    <a:pt x="61" y="1729"/>
                  </a:lnTo>
                  <a:lnTo>
                    <a:pt x="49" y="1749"/>
                  </a:lnTo>
                  <a:lnTo>
                    <a:pt x="45" y="1763"/>
                  </a:lnTo>
                  <a:lnTo>
                    <a:pt x="19" y="1743"/>
                  </a:lnTo>
                  <a:lnTo>
                    <a:pt x="29" y="1718"/>
                  </a:lnTo>
                  <a:lnTo>
                    <a:pt x="25" y="1704"/>
                  </a:lnTo>
                  <a:lnTo>
                    <a:pt x="4" y="1698"/>
                  </a:lnTo>
                  <a:lnTo>
                    <a:pt x="0" y="1658"/>
                  </a:lnTo>
                  <a:lnTo>
                    <a:pt x="10" y="1652"/>
                  </a:lnTo>
                  <a:lnTo>
                    <a:pt x="4" y="1613"/>
                  </a:lnTo>
                  <a:lnTo>
                    <a:pt x="0" y="1597"/>
                  </a:lnTo>
                  <a:close/>
                </a:path>
              </a:pathLst>
            </a:custGeom>
            <a:grpFill/>
            <a:ln w="14351">
              <a:solidFill>
                <a:schemeClr val="accent4">
                  <a:lumMod val="75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grpSp>
          <p:nvGrpSpPr>
            <p:cNvPr id="12372" name="Group 55"/>
            <p:cNvGrpSpPr>
              <a:grpSpLocks/>
            </p:cNvGrpSpPr>
            <p:nvPr/>
          </p:nvGrpSpPr>
          <p:grpSpPr bwMode="auto">
            <a:xfrm>
              <a:off x="4691" y="2324"/>
              <a:ext cx="137" cy="130"/>
              <a:chOff x="5043" y="2332"/>
              <a:chExt cx="137" cy="130"/>
            </a:xfrm>
            <a:grpFill/>
          </p:grpSpPr>
          <p:sp>
            <p:nvSpPr>
              <p:cNvPr id="12373" name="Freeform 56"/>
              <p:cNvSpPr>
                <a:spLocks/>
              </p:cNvSpPr>
              <p:nvPr/>
            </p:nvSpPr>
            <p:spPr bwMode="auto">
              <a:xfrm>
                <a:off x="5053" y="2342"/>
                <a:ext cx="127" cy="120"/>
              </a:xfrm>
              <a:custGeom>
                <a:avLst/>
                <a:gdLst>
                  <a:gd name="T0" fmla="*/ 63 w 127"/>
                  <a:gd name="T1" fmla="*/ 0 h 120"/>
                  <a:gd name="T2" fmla="*/ 77 w 127"/>
                  <a:gd name="T3" fmla="*/ 47 h 120"/>
                  <a:gd name="T4" fmla="*/ 127 w 127"/>
                  <a:gd name="T5" fmla="*/ 47 h 120"/>
                  <a:gd name="T6" fmla="*/ 87 w 127"/>
                  <a:gd name="T7" fmla="*/ 75 h 120"/>
                  <a:gd name="T8" fmla="*/ 101 w 127"/>
                  <a:gd name="T9" fmla="*/ 120 h 120"/>
                  <a:gd name="T10" fmla="*/ 63 w 127"/>
                  <a:gd name="T11" fmla="*/ 92 h 120"/>
                  <a:gd name="T12" fmla="*/ 24 w 127"/>
                  <a:gd name="T13" fmla="*/ 120 h 120"/>
                  <a:gd name="T14" fmla="*/ 38 w 127"/>
                  <a:gd name="T15" fmla="*/ 75 h 120"/>
                  <a:gd name="T16" fmla="*/ 0 w 127"/>
                  <a:gd name="T17" fmla="*/ 47 h 120"/>
                  <a:gd name="T18" fmla="*/ 48 w 127"/>
                  <a:gd name="T19" fmla="*/ 47 h 120"/>
                  <a:gd name="T20" fmla="*/ 63 w 127"/>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20"/>
                  <a:gd name="T35" fmla="*/ 127 w 127"/>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20">
                    <a:moveTo>
                      <a:pt x="63" y="0"/>
                    </a:moveTo>
                    <a:lnTo>
                      <a:pt x="77" y="47"/>
                    </a:lnTo>
                    <a:lnTo>
                      <a:pt x="127" y="47"/>
                    </a:lnTo>
                    <a:lnTo>
                      <a:pt x="87" y="75"/>
                    </a:lnTo>
                    <a:lnTo>
                      <a:pt x="101" y="120"/>
                    </a:lnTo>
                    <a:lnTo>
                      <a:pt x="63" y="92"/>
                    </a:lnTo>
                    <a:lnTo>
                      <a:pt x="24" y="120"/>
                    </a:lnTo>
                    <a:lnTo>
                      <a:pt x="38" y="75"/>
                    </a:lnTo>
                    <a:lnTo>
                      <a:pt x="0" y="47"/>
                    </a:lnTo>
                    <a:lnTo>
                      <a:pt x="48" y="47"/>
                    </a:lnTo>
                    <a:lnTo>
                      <a:pt x="63" y="0"/>
                    </a:lnTo>
                    <a:close/>
                  </a:path>
                </a:pathLst>
              </a:custGeom>
              <a:grpFill/>
              <a:ln w="9525">
                <a:solidFill>
                  <a:schemeClr val="accent4">
                    <a:lumMod val="75000"/>
                  </a:schemeClr>
                </a:solidFill>
                <a:round/>
                <a:headEnd/>
                <a:tailEnd/>
              </a:ln>
            </p:spPr>
            <p:txBody>
              <a:bodyPr/>
              <a:lstStyle/>
              <a:p>
                <a:pPr eaLnBrk="0" hangingPunct="0"/>
                <a:endParaRPr lang="en-US" sz="4400">
                  <a:solidFill>
                    <a:srgbClr val="FFFFFF"/>
                  </a:solidFill>
                  <a:latin typeface="Times New Roman" pitchFamily="18" charset="0"/>
                  <a:cs typeface="+mn-cs"/>
                </a:endParaRPr>
              </a:p>
            </p:txBody>
          </p:sp>
          <p:sp>
            <p:nvSpPr>
              <p:cNvPr id="12374" name="Freeform 57"/>
              <p:cNvSpPr>
                <a:spLocks/>
              </p:cNvSpPr>
              <p:nvPr/>
            </p:nvSpPr>
            <p:spPr bwMode="auto">
              <a:xfrm>
                <a:off x="5043" y="2332"/>
                <a:ext cx="127" cy="120"/>
              </a:xfrm>
              <a:custGeom>
                <a:avLst/>
                <a:gdLst>
                  <a:gd name="T0" fmla="*/ 63 w 127"/>
                  <a:gd name="T1" fmla="*/ 0 h 120"/>
                  <a:gd name="T2" fmla="*/ 77 w 127"/>
                  <a:gd name="T3" fmla="*/ 47 h 120"/>
                  <a:gd name="T4" fmla="*/ 127 w 127"/>
                  <a:gd name="T5" fmla="*/ 47 h 120"/>
                  <a:gd name="T6" fmla="*/ 87 w 127"/>
                  <a:gd name="T7" fmla="*/ 75 h 120"/>
                  <a:gd name="T8" fmla="*/ 101 w 127"/>
                  <a:gd name="T9" fmla="*/ 120 h 120"/>
                  <a:gd name="T10" fmla="*/ 63 w 127"/>
                  <a:gd name="T11" fmla="*/ 92 h 120"/>
                  <a:gd name="T12" fmla="*/ 24 w 127"/>
                  <a:gd name="T13" fmla="*/ 120 h 120"/>
                  <a:gd name="T14" fmla="*/ 38 w 127"/>
                  <a:gd name="T15" fmla="*/ 75 h 120"/>
                  <a:gd name="T16" fmla="*/ 0 w 127"/>
                  <a:gd name="T17" fmla="*/ 47 h 120"/>
                  <a:gd name="T18" fmla="*/ 48 w 127"/>
                  <a:gd name="T19" fmla="*/ 47 h 120"/>
                  <a:gd name="T20" fmla="*/ 63 w 127"/>
                  <a:gd name="T21" fmla="*/ 0 h 120"/>
                  <a:gd name="T22" fmla="*/ 63 w 127"/>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120"/>
                  <a:gd name="T38" fmla="*/ 127 w 127"/>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120">
                    <a:moveTo>
                      <a:pt x="63" y="0"/>
                    </a:moveTo>
                    <a:lnTo>
                      <a:pt x="77" y="47"/>
                    </a:lnTo>
                    <a:lnTo>
                      <a:pt x="127" y="47"/>
                    </a:lnTo>
                    <a:lnTo>
                      <a:pt x="87" y="75"/>
                    </a:lnTo>
                    <a:lnTo>
                      <a:pt x="101" y="120"/>
                    </a:lnTo>
                    <a:lnTo>
                      <a:pt x="63" y="92"/>
                    </a:lnTo>
                    <a:lnTo>
                      <a:pt x="24" y="120"/>
                    </a:lnTo>
                    <a:lnTo>
                      <a:pt x="38" y="75"/>
                    </a:lnTo>
                    <a:lnTo>
                      <a:pt x="0" y="47"/>
                    </a:lnTo>
                    <a:lnTo>
                      <a:pt x="48" y="47"/>
                    </a:lnTo>
                    <a:lnTo>
                      <a:pt x="63" y="0"/>
                    </a:lnTo>
                    <a:close/>
                  </a:path>
                </a:pathLst>
              </a:custGeom>
              <a:grpFill/>
              <a:ln w="33401">
                <a:solidFill>
                  <a:schemeClr val="accent4">
                    <a:lumMod val="75000"/>
                  </a:schemeClr>
                </a:solidFill>
                <a:prstDash val="solid"/>
                <a:round/>
                <a:headEnd/>
                <a:tailEnd/>
              </a:ln>
            </p:spPr>
            <p:txBody>
              <a:bodyPr/>
              <a:lstStyle/>
              <a:p>
                <a:pPr eaLnBrk="0" hangingPunct="0"/>
                <a:endParaRPr lang="en-US" sz="4400">
                  <a:solidFill>
                    <a:srgbClr val="FFFFFF"/>
                  </a:solidFill>
                  <a:latin typeface="Times New Roman" pitchFamily="18" charset="0"/>
                  <a:cs typeface="+mn-cs"/>
                </a:endParaRPr>
              </a:p>
            </p:txBody>
          </p:sp>
        </p:grpSp>
      </p:grpSp>
      <p:sp>
        <p:nvSpPr>
          <p:cNvPr id="12297" name="Rectangle 127"/>
          <p:cNvSpPr>
            <a:spLocks noChangeArrowheads="1"/>
          </p:cNvSpPr>
          <p:nvPr/>
        </p:nvSpPr>
        <p:spPr bwMode="auto">
          <a:xfrm>
            <a:off x="8950818" y="5375484"/>
            <a:ext cx="184731" cy="461665"/>
          </a:xfrm>
          <a:prstGeom prst="rect">
            <a:avLst/>
          </a:prstGeom>
          <a:noFill/>
          <a:ln w="9525">
            <a:noFill/>
            <a:miter lim="800000"/>
            <a:headEnd/>
            <a:tailEnd/>
          </a:ln>
        </p:spPr>
        <p:txBody>
          <a:bodyPr wrap="none">
            <a:spAutoFit/>
          </a:bodyPr>
          <a:lstStyle/>
          <a:p>
            <a:pPr eaLnBrk="0" hangingPunct="0"/>
            <a:endParaRPr lang="en-US" sz="2400" b="1">
              <a:solidFill>
                <a:srgbClr val="FFFFFF"/>
              </a:solidFill>
              <a:latin typeface="Times" pitchFamily="18" charset="0"/>
              <a:cs typeface="+mn-cs"/>
            </a:endParaRPr>
          </a:p>
        </p:txBody>
      </p:sp>
      <p:sp>
        <p:nvSpPr>
          <p:cNvPr id="12298" name="Text Box 128"/>
          <p:cNvSpPr txBox="1">
            <a:spLocks noChangeArrowheads="1"/>
          </p:cNvSpPr>
          <p:nvPr/>
        </p:nvSpPr>
        <p:spPr bwMode="auto">
          <a:xfrm>
            <a:off x="179513" y="4531098"/>
            <a:ext cx="8955958" cy="2308324"/>
          </a:xfrm>
          <a:prstGeom prst="rect">
            <a:avLst/>
          </a:prstGeom>
          <a:noFill/>
          <a:ln w="9525">
            <a:noFill/>
            <a:miter lim="800000"/>
            <a:headEnd/>
            <a:tailEnd/>
          </a:ln>
        </p:spPr>
        <p:txBody>
          <a:bodyPr wrap="square">
            <a:spAutoFit/>
          </a:bodyPr>
          <a:lstStyle/>
          <a:p>
            <a:pPr algn="ctr" eaLnBrk="0" hangingPunct="0"/>
            <a:r>
              <a:rPr lang="en-US" sz="2400" dirty="0" smtClean="0">
                <a:solidFill>
                  <a:srgbClr val="000000"/>
                </a:solidFill>
                <a:latin typeface="Calibri" panose="020F0502020204030204" pitchFamily="34" charset="0"/>
              </a:rPr>
              <a:t>NHGRI, Bethesda</a:t>
            </a:r>
            <a:r>
              <a:rPr lang="en-US" sz="2400" dirty="0">
                <a:solidFill>
                  <a:srgbClr val="000000"/>
                </a:solidFill>
                <a:latin typeface="Calibri" panose="020F0502020204030204" pitchFamily="34" charset="0"/>
              </a:rPr>
              <a:t>, Francis Collins</a:t>
            </a:r>
          </a:p>
          <a:p>
            <a:pPr algn="ctr" eaLnBrk="0" hangingPunct="0"/>
            <a:r>
              <a:rPr lang="en-US" sz="2400" dirty="0" smtClean="0">
                <a:solidFill>
                  <a:srgbClr val="000000"/>
                </a:solidFill>
                <a:latin typeface="Calibri" panose="020F0502020204030204" pitchFamily="34" charset="0"/>
                <a:cs typeface="+mn-cs"/>
              </a:rPr>
              <a:t>Cedars Sinai, </a:t>
            </a:r>
            <a:r>
              <a:rPr lang="en-US" sz="2400" dirty="0">
                <a:solidFill>
                  <a:srgbClr val="000000"/>
                </a:solidFill>
                <a:latin typeface="Calibri" panose="020F0502020204030204" pitchFamily="34" charset="0"/>
                <a:cs typeface="+mn-cs"/>
              </a:rPr>
              <a:t>Los </a:t>
            </a:r>
            <a:r>
              <a:rPr lang="en-US" sz="2400" dirty="0" smtClean="0">
                <a:solidFill>
                  <a:srgbClr val="000000"/>
                </a:solidFill>
                <a:latin typeface="Calibri" panose="020F0502020204030204" pitchFamily="34" charset="0"/>
                <a:cs typeface="+mn-cs"/>
              </a:rPr>
              <a:t>Angeles, Richard Bergman</a:t>
            </a:r>
            <a:endParaRPr lang="en-US" sz="2400" dirty="0">
              <a:solidFill>
                <a:srgbClr val="000000"/>
              </a:solidFill>
              <a:latin typeface="Calibri" panose="020F0502020204030204" pitchFamily="34" charset="0"/>
              <a:cs typeface="+mn-cs"/>
            </a:endParaRPr>
          </a:p>
          <a:p>
            <a:pPr algn="ctr" eaLnBrk="0" hangingPunct="0"/>
            <a:r>
              <a:rPr lang="en-US" sz="2400" dirty="0">
                <a:solidFill>
                  <a:srgbClr val="000000"/>
                </a:solidFill>
                <a:latin typeface="Calibri" panose="020F0502020204030204" pitchFamily="34" charset="0"/>
              </a:rPr>
              <a:t>National Public Health Institute, Helsinki, </a:t>
            </a:r>
            <a:r>
              <a:rPr lang="en-US" sz="2400" dirty="0" err="1">
                <a:solidFill>
                  <a:srgbClr val="000000"/>
                </a:solidFill>
                <a:latin typeface="Calibri" panose="020F0502020204030204" pitchFamily="34" charset="0"/>
              </a:rPr>
              <a:t>Jaakko</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Tuomilehto</a:t>
            </a:r>
            <a:endParaRPr lang="en-US" sz="2400" dirty="0">
              <a:solidFill>
                <a:srgbClr val="000000"/>
              </a:solidFill>
              <a:latin typeface="Calibri" panose="020F0502020204030204" pitchFamily="34" charset="0"/>
            </a:endParaRPr>
          </a:p>
          <a:p>
            <a:pPr algn="ctr" eaLnBrk="0" hangingPunct="0"/>
            <a:r>
              <a:rPr lang="en-US" sz="2400" dirty="0" smtClean="0">
                <a:solidFill>
                  <a:srgbClr val="000000"/>
                </a:solidFill>
                <a:latin typeface="Calibri" panose="020F0502020204030204" pitchFamily="34" charset="0"/>
                <a:cs typeface="+mn-cs"/>
              </a:rPr>
              <a:t>U </a:t>
            </a:r>
            <a:r>
              <a:rPr lang="en-US" sz="2400" dirty="0">
                <a:solidFill>
                  <a:srgbClr val="000000"/>
                </a:solidFill>
                <a:latin typeface="Calibri" panose="020F0502020204030204" pitchFamily="34" charset="0"/>
                <a:cs typeface="+mn-cs"/>
              </a:rPr>
              <a:t>North </a:t>
            </a:r>
            <a:r>
              <a:rPr lang="en-US" sz="2400" dirty="0" smtClean="0">
                <a:solidFill>
                  <a:srgbClr val="000000"/>
                </a:solidFill>
                <a:latin typeface="Calibri" panose="020F0502020204030204" pitchFamily="34" charset="0"/>
                <a:cs typeface="+mn-cs"/>
              </a:rPr>
              <a:t>Carolina, Karen </a:t>
            </a:r>
            <a:r>
              <a:rPr lang="en-US" sz="2400" dirty="0" err="1" smtClean="0">
                <a:solidFill>
                  <a:srgbClr val="000000"/>
                </a:solidFill>
                <a:latin typeface="Calibri" panose="020F0502020204030204" pitchFamily="34" charset="0"/>
                <a:cs typeface="+mn-cs"/>
              </a:rPr>
              <a:t>Mohlke</a:t>
            </a:r>
            <a:endParaRPr lang="en-US" sz="2400" dirty="0" smtClean="0">
              <a:solidFill>
                <a:srgbClr val="000000"/>
              </a:solidFill>
              <a:latin typeface="Calibri" panose="020F0502020204030204" pitchFamily="34" charset="0"/>
              <a:cs typeface="+mn-cs"/>
            </a:endParaRPr>
          </a:p>
          <a:p>
            <a:pPr algn="ctr" eaLnBrk="0" hangingPunct="0"/>
            <a:r>
              <a:rPr lang="en-US" sz="2400" dirty="0" smtClean="0">
                <a:solidFill>
                  <a:srgbClr val="000000"/>
                </a:solidFill>
                <a:latin typeface="Calibri" panose="020F0502020204030204" pitchFamily="34" charset="0"/>
              </a:rPr>
              <a:t>U </a:t>
            </a:r>
            <a:r>
              <a:rPr lang="en-US" sz="2400" dirty="0">
                <a:solidFill>
                  <a:srgbClr val="000000"/>
                </a:solidFill>
                <a:latin typeface="Calibri" panose="020F0502020204030204" pitchFamily="34" charset="0"/>
              </a:rPr>
              <a:t>Eastern Finland, </a:t>
            </a:r>
            <a:r>
              <a:rPr lang="en-US" sz="2400" dirty="0" err="1">
                <a:solidFill>
                  <a:srgbClr val="000000"/>
                </a:solidFill>
                <a:latin typeface="Calibri" panose="020F0502020204030204" pitchFamily="34" charset="0"/>
              </a:rPr>
              <a:t>Markku</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Laakso</a:t>
            </a:r>
            <a:endParaRPr lang="en-US" sz="2400" dirty="0">
              <a:solidFill>
                <a:srgbClr val="000000"/>
              </a:solidFill>
              <a:latin typeface="Calibri" panose="020F0502020204030204" pitchFamily="34" charset="0"/>
            </a:endParaRPr>
          </a:p>
          <a:p>
            <a:pPr algn="ctr" eaLnBrk="0" hangingPunct="0"/>
            <a:r>
              <a:rPr lang="en-US" sz="2400" dirty="0" smtClean="0">
                <a:solidFill>
                  <a:srgbClr val="000000"/>
                </a:solidFill>
                <a:latin typeface="Calibri" panose="020F0502020204030204" pitchFamily="34" charset="0"/>
                <a:cs typeface="+mn-cs"/>
              </a:rPr>
              <a:t>U Michigan, Michael Boehnke</a:t>
            </a:r>
            <a:endParaRPr lang="en-US" sz="2400" dirty="0">
              <a:solidFill>
                <a:srgbClr val="000000"/>
              </a:solidFill>
              <a:latin typeface="Calibri" panose="020F0502020204030204" pitchFamily="34" charset="0"/>
              <a:cs typeface="+mn-cs"/>
            </a:endParaRPr>
          </a:p>
        </p:txBody>
      </p:sp>
      <p:pic>
        <p:nvPicPr>
          <p:cNvPr id="2862209" name="Picture 129" descr="bergman"/>
          <p:cNvPicPr>
            <a:picLocks noChangeAspect="1" noChangeArrowheads="1"/>
          </p:cNvPicPr>
          <p:nvPr/>
        </p:nvPicPr>
        <p:blipFill>
          <a:blip r:embed="rId4" cstate="print"/>
          <a:srcRect r="1915"/>
          <a:stretch>
            <a:fillRect/>
          </a:stretch>
        </p:blipFill>
        <p:spPr bwMode="auto">
          <a:xfrm>
            <a:off x="30576" y="2494964"/>
            <a:ext cx="1344457" cy="1611312"/>
          </a:xfrm>
          <a:prstGeom prst="rect">
            <a:avLst/>
          </a:prstGeom>
          <a:noFill/>
          <a:ln w="9525">
            <a:noFill/>
            <a:miter lim="800000"/>
            <a:headEnd/>
            <a:tailEnd/>
          </a:ln>
        </p:spPr>
      </p:pic>
      <p:pic>
        <p:nvPicPr>
          <p:cNvPr id="2862210" name="Picture 130" descr="mohlke"/>
          <p:cNvPicPr>
            <a:picLocks noChangeAspect="1" noChangeArrowheads="1"/>
          </p:cNvPicPr>
          <p:nvPr/>
        </p:nvPicPr>
        <p:blipFill>
          <a:blip r:embed="rId5" cstate="print"/>
          <a:srcRect/>
          <a:stretch>
            <a:fillRect/>
          </a:stretch>
        </p:blipFill>
        <p:spPr bwMode="auto">
          <a:xfrm>
            <a:off x="1763688" y="2635127"/>
            <a:ext cx="1225686" cy="1782391"/>
          </a:xfrm>
          <a:prstGeom prst="rect">
            <a:avLst/>
          </a:prstGeom>
          <a:noFill/>
          <a:ln w="9525">
            <a:noFill/>
            <a:miter lim="800000"/>
            <a:headEnd/>
            <a:tailEnd/>
          </a:ln>
        </p:spPr>
      </p:pic>
      <p:pic>
        <p:nvPicPr>
          <p:cNvPr id="2862211" name="Picture 131" descr="jaakko"/>
          <p:cNvPicPr>
            <a:picLocks noChangeAspect="1" noChangeArrowheads="1"/>
          </p:cNvPicPr>
          <p:nvPr/>
        </p:nvPicPr>
        <p:blipFill>
          <a:blip r:embed="rId6" cstate="print"/>
          <a:srcRect/>
          <a:stretch>
            <a:fillRect/>
          </a:stretch>
        </p:blipFill>
        <p:spPr bwMode="auto">
          <a:xfrm>
            <a:off x="5569949" y="2211249"/>
            <a:ext cx="1306307" cy="1763514"/>
          </a:xfrm>
          <a:prstGeom prst="rect">
            <a:avLst/>
          </a:prstGeom>
          <a:noFill/>
          <a:ln w="9525">
            <a:noFill/>
            <a:miter lim="800000"/>
            <a:headEnd/>
            <a:tailEnd/>
          </a:ln>
        </p:spPr>
      </p:pic>
      <p:pic>
        <p:nvPicPr>
          <p:cNvPr id="135" name="Picture 2" descr="http://www.aka.fi/Tiedostot/Apropos_kuvat/Markku%20Laakso_sivulle.jpg"/>
          <p:cNvPicPr>
            <a:picLocks noChangeAspect="1" noChangeArrowheads="1"/>
          </p:cNvPicPr>
          <p:nvPr/>
        </p:nvPicPr>
        <p:blipFill>
          <a:blip r:embed="rId7" cstate="print"/>
          <a:srcRect/>
          <a:stretch>
            <a:fillRect/>
          </a:stretch>
        </p:blipFill>
        <p:spPr bwMode="auto">
          <a:xfrm>
            <a:off x="7913746" y="2048475"/>
            <a:ext cx="1201356" cy="1926287"/>
          </a:xfrm>
          <a:prstGeom prst="rect">
            <a:avLst/>
          </a:prstGeom>
          <a:noFill/>
          <a:ln w="9525">
            <a:noFill/>
            <a:miter lim="800000"/>
            <a:headEnd/>
            <a:tailEnd/>
          </a:ln>
        </p:spPr>
      </p:pic>
      <p:pic>
        <p:nvPicPr>
          <p:cNvPr id="69" name="Picture 68" descr="nihdirector-collins1.jpg"/>
          <p:cNvPicPr>
            <a:picLocks noChangeAspect="1"/>
          </p:cNvPicPr>
          <p:nvPr/>
        </p:nvPicPr>
        <p:blipFill rotWithShape="1">
          <a:blip r:embed="rId8" cstate="print">
            <a:extLst>
              <a:ext uri="{28A0092B-C50C-407E-A947-70E740481C1C}">
                <a14:useLocalDpi xmlns:a14="http://schemas.microsoft.com/office/drawing/2010/main" xmlns="" val="0"/>
              </a:ext>
            </a:extLst>
          </a:blip>
          <a:srcRect l="22895" r="7649"/>
          <a:stretch/>
        </p:blipFill>
        <p:spPr>
          <a:xfrm>
            <a:off x="3347880" y="2576137"/>
            <a:ext cx="1421139" cy="1716959"/>
          </a:xfrm>
          <a:prstGeom prst="rect">
            <a:avLst/>
          </a:prstGeom>
        </p:spPr>
      </p:pic>
    </p:spTree>
    <p:extLst>
      <p:ext uri="{BB962C8B-B14F-4D97-AF65-F5344CB8AC3E}">
        <p14:creationId xmlns:p14="http://schemas.microsoft.com/office/powerpoint/2010/main" xmlns="" val="1018069982"/>
      </p:ext>
    </p:extLst>
  </p:cSld>
  <p:clrMapOvr>
    <a:masterClrMapping/>
  </p:clrMapOvr>
  <p:transition advTm="1507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C863E83-C8D8-4ECF-9D49-CC8B6B8C4208}" type="slidenum">
              <a:rPr lang="en-US" altLang="en-US">
                <a:solidFill>
                  <a:srgbClr val="000000"/>
                </a:solidFill>
              </a:rPr>
              <a:pPr>
                <a:defRPr/>
              </a:pPr>
              <a:t>8</a:t>
            </a:fld>
            <a:endParaRPr lang="en-US" altLang="en-US" dirty="0">
              <a:solidFill>
                <a:srgbClr val="000000"/>
              </a:solidFill>
            </a:endParaRPr>
          </a:p>
        </p:txBody>
      </p:sp>
      <p:sp>
        <p:nvSpPr>
          <p:cNvPr id="13315" name="Rectangle 2"/>
          <p:cNvSpPr>
            <a:spLocks noGrp="1" noChangeArrowheads="1"/>
          </p:cNvSpPr>
          <p:nvPr>
            <p:ph type="title"/>
          </p:nvPr>
        </p:nvSpPr>
        <p:spPr>
          <a:xfrm>
            <a:off x="420511" y="450850"/>
            <a:ext cx="8297333" cy="1068388"/>
          </a:xfrm>
          <a:noFill/>
        </p:spPr>
        <p:txBody>
          <a:bodyPr/>
          <a:lstStyle/>
          <a:p>
            <a:pPr eaLnBrk="1" hangingPunct="1"/>
            <a:r>
              <a:rPr lang="en-US" b="1" dirty="0" smtClean="0">
                <a:solidFill>
                  <a:srgbClr val="4F81BD"/>
                </a:solidFill>
                <a:latin typeface="Calibri" panose="020F0502020204030204" pitchFamily="34" charset="0"/>
              </a:rPr>
              <a:t>FUSION Study Goals</a:t>
            </a:r>
            <a:endParaRPr lang="en-US" dirty="0" smtClean="0">
              <a:solidFill>
                <a:schemeClr val="bg1">
                  <a:lumMod val="40000"/>
                  <a:lumOff val="60000"/>
                </a:schemeClr>
              </a:solidFill>
              <a:latin typeface="Calibri" panose="020F0502020204030204" pitchFamily="34" charset="0"/>
            </a:endParaRPr>
          </a:p>
        </p:txBody>
      </p:sp>
      <p:sp>
        <p:nvSpPr>
          <p:cNvPr id="13316" name="Rectangle 3"/>
          <p:cNvSpPr>
            <a:spLocks noGrp="1" noChangeArrowheads="1"/>
          </p:cNvSpPr>
          <p:nvPr>
            <p:ph type="body" idx="1"/>
          </p:nvPr>
        </p:nvSpPr>
        <p:spPr>
          <a:xfrm>
            <a:off x="491067" y="1814520"/>
            <a:ext cx="8064500" cy="4738687"/>
          </a:xfrm>
          <a:noFill/>
        </p:spPr>
        <p:txBody>
          <a:bodyPr/>
          <a:lstStyle/>
          <a:p>
            <a:pPr eaLnBrk="1" hangingPunct="1">
              <a:lnSpc>
                <a:spcPct val="130000"/>
              </a:lnSpc>
              <a:spcBef>
                <a:spcPct val="65000"/>
              </a:spcBef>
              <a:buFontTx/>
              <a:buNone/>
            </a:pPr>
            <a:r>
              <a:rPr lang="en-US" dirty="0" smtClean="0">
                <a:latin typeface="Times New Roman" pitchFamily="18" charset="0"/>
              </a:rPr>
              <a:t>   </a:t>
            </a:r>
            <a:r>
              <a:rPr lang="en-US" dirty="0" smtClean="0">
                <a:solidFill>
                  <a:srgbClr val="000000"/>
                </a:solidFill>
                <a:latin typeface="Calibri" panose="020F0502020204030204" pitchFamily="34" charset="0"/>
              </a:rPr>
              <a:t>Identify genetic variants that predispose to type 2 diabetes (T2D) or are responsible for variability in T2D-related traits </a:t>
            </a:r>
          </a:p>
          <a:p>
            <a:pPr eaLnBrk="1" hangingPunct="1">
              <a:lnSpc>
                <a:spcPct val="130000"/>
              </a:lnSpc>
              <a:spcBef>
                <a:spcPct val="65000"/>
              </a:spcBef>
              <a:buFontTx/>
              <a:buNone/>
            </a:pPr>
            <a:r>
              <a:rPr lang="en-US" dirty="0">
                <a:solidFill>
                  <a:srgbClr val="000000"/>
                </a:solidFill>
                <a:latin typeface="Times New Roman" pitchFamily="18" charset="0"/>
              </a:rPr>
              <a:t>	</a:t>
            </a:r>
            <a:endParaRPr lang="en-US" dirty="0" smtClean="0">
              <a:solidFill>
                <a:srgbClr val="000000"/>
              </a:solidFill>
              <a:latin typeface="Times New Roman" pitchFamily="18" charset="0"/>
            </a:endParaRPr>
          </a:p>
        </p:txBody>
      </p:sp>
    </p:spTree>
    <p:extLst>
      <p:ext uri="{BB962C8B-B14F-4D97-AF65-F5344CB8AC3E}">
        <p14:creationId xmlns:p14="http://schemas.microsoft.com/office/powerpoint/2010/main" xmlns="" val="1692812913"/>
      </p:ext>
    </p:extLst>
  </p:cSld>
  <p:clrMapOvr>
    <a:masterClrMapping/>
  </p:clrMapOvr>
  <p:transition advTm="5689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1BFA2A2-B5C7-4B5E-B211-9A689B6B1CAE}" type="slidenum">
              <a:rPr lang="en-US" altLang="en-US">
                <a:solidFill>
                  <a:srgbClr val="FFFFFF"/>
                </a:solidFill>
              </a:rPr>
              <a:pPr>
                <a:defRPr/>
              </a:pPr>
              <a:t>9</a:t>
            </a:fld>
            <a:endParaRPr lang="en-US" altLang="en-US">
              <a:solidFill>
                <a:srgbClr val="FFFFFF"/>
              </a:solidFill>
            </a:endParaRPr>
          </a:p>
        </p:txBody>
      </p:sp>
      <p:sp>
        <p:nvSpPr>
          <p:cNvPr id="15363" name="Rectangle 2"/>
          <p:cNvSpPr>
            <a:spLocks noGrp="1" noChangeArrowheads="1"/>
          </p:cNvSpPr>
          <p:nvPr>
            <p:ph type="title"/>
          </p:nvPr>
        </p:nvSpPr>
        <p:spPr>
          <a:xfrm>
            <a:off x="0" y="254000"/>
            <a:ext cx="9144000" cy="769938"/>
          </a:xfrm>
          <a:noFill/>
        </p:spPr>
        <p:txBody>
          <a:bodyPr/>
          <a:lstStyle/>
          <a:p>
            <a:r>
              <a:rPr lang="en-US" sz="4000" b="1" dirty="0" smtClean="0">
                <a:solidFill>
                  <a:srgbClr val="4F81BD"/>
                </a:solidFill>
                <a:latin typeface="Calibri" panose="020F0502020204030204" pitchFamily="34" charset="0"/>
              </a:rPr>
              <a:t>FUSION ASP Families for Linkage Analysis</a:t>
            </a:r>
            <a:r>
              <a:rPr lang="en-US" sz="4200" dirty="0" smtClean="0">
                <a:solidFill>
                  <a:schemeClr val="bg1">
                    <a:lumMod val="50000"/>
                  </a:schemeClr>
                </a:solidFill>
                <a:latin typeface="Calibri" panose="020F0502020204030204" pitchFamily="34" charset="0"/>
              </a:rPr>
              <a:t> </a:t>
            </a:r>
          </a:p>
        </p:txBody>
      </p:sp>
      <p:sp>
        <p:nvSpPr>
          <p:cNvPr id="15364" name="Rectangle 3"/>
          <p:cNvSpPr>
            <a:spLocks noGrp="1" noChangeArrowheads="1"/>
          </p:cNvSpPr>
          <p:nvPr>
            <p:ph type="body" idx="1"/>
          </p:nvPr>
        </p:nvSpPr>
        <p:spPr>
          <a:xfrm>
            <a:off x="176391" y="1203325"/>
            <a:ext cx="5585178" cy="5495954"/>
          </a:xfrm>
          <a:noFill/>
        </p:spPr>
        <p:txBody>
          <a:bodyPr/>
          <a:lstStyle/>
          <a:p>
            <a:pPr marL="0" indent="-609600">
              <a:spcBef>
                <a:spcPts val="1800"/>
              </a:spcBef>
              <a:buFontTx/>
              <a:buNone/>
            </a:pPr>
            <a:r>
              <a:rPr lang="en-US" dirty="0" smtClean="0">
                <a:solidFill>
                  <a:srgbClr val="000000"/>
                </a:solidFill>
                <a:latin typeface="Calibri" panose="020F0502020204030204" pitchFamily="34" charset="0"/>
              </a:rPr>
              <a:t>FUSION started in mid 1990s as a T2D family study</a:t>
            </a:r>
          </a:p>
          <a:p>
            <a:pPr marL="0" indent="-609600">
              <a:spcBef>
                <a:spcPts val="1800"/>
              </a:spcBef>
              <a:buFontTx/>
              <a:buNone/>
            </a:pPr>
            <a:r>
              <a:rPr lang="en-US" dirty="0" smtClean="0">
                <a:solidFill>
                  <a:srgbClr val="000000"/>
                </a:solidFill>
                <a:latin typeface="Calibri" panose="020F0502020204030204" pitchFamily="34" charset="0"/>
              </a:rPr>
              <a:t>Sampled &gt;5000 individuals from &gt;800 families with </a:t>
            </a:r>
            <a:r>
              <a:rPr lang="en-US" dirty="0" smtClean="0">
                <a:solidFill>
                  <a:srgbClr val="000000"/>
                </a:solidFill>
                <a:latin typeface="Calibri" panose="020F0502020204030204" pitchFamily="34" charset="0"/>
                <a:cs typeface="Times New Roman" pitchFamily="18" charset="0"/>
              </a:rPr>
              <a:t>≥2 affected siblings</a:t>
            </a:r>
            <a:endParaRPr lang="en-US" dirty="0" smtClean="0">
              <a:solidFill>
                <a:srgbClr val="000000"/>
              </a:solidFill>
              <a:latin typeface="Calibri" panose="020F0502020204030204" pitchFamily="34" charset="0"/>
            </a:endParaRPr>
          </a:p>
          <a:p>
            <a:pPr marL="0" indent="-609600">
              <a:spcBef>
                <a:spcPts val="1800"/>
              </a:spcBef>
              <a:buFontTx/>
              <a:buNone/>
            </a:pPr>
            <a:r>
              <a:rPr lang="en-US" dirty="0" smtClean="0">
                <a:solidFill>
                  <a:srgbClr val="000000"/>
                </a:solidFill>
                <a:latin typeface="Calibri" panose="020F0502020204030204" pitchFamily="34" charset="0"/>
              </a:rPr>
              <a:t>Obtained extensive phenotype information</a:t>
            </a:r>
          </a:p>
          <a:p>
            <a:pPr marL="0" indent="-609600">
              <a:spcBef>
                <a:spcPts val="1800"/>
              </a:spcBef>
              <a:buFontTx/>
              <a:buNone/>
            </a:pPr>
            <a:r>
              <a:rPr lang="en-US" dirty="0" smtClean="0">
                <a:solidFill>
                  <a:srgbClr val="000000"/>
                </a:solidFill>
                <a:latin typeface="Calibri" panose="020F0502020204030204" pitchFamily="34" charset="0"/>
              </a:rPr>
              <a:t>Genotyped participants at ~400 genetic markers</a:t>
            </a:r>
          </a:p>
        </p:txBody>
      </p:sp>
      <p:pic>
        <p:nvPicPr>
          <p:cNvPr id="15365" name="Picture 4"/>
          <p:cNvPicPr>
            <a:picLocks noChangeAspect="1" noChangeArrowheads="1"/>
          </p:cNvPicPr>
          <p:nvPr/>
        </p:nvPicPr>
        <p:blipFill>
          <a:blip r:embed="rId3" cstate="print">
            <a:lum bright="-36000" contrast="6000"/>
          </a:blip>
          <a:srcRect t="7826" b="3424"/>
          <a:stretch>
            <a:fillRect/>
          </a:stretch>
        </p:blipFill>
        <p:spPr bwMode="auto">
          <a:xfrm>
            <a:off x="5858993" y="1203325"/>
            <a:ext cx="3148189" cy="5422900"/>
          </a:xfrm>
          <a:prstGeom prst="rect">
            <a:avLst/>
          </a:prstGeom>
          <a:noFill/>
          <a:ln w="9525">
            <a:noFill/>
            <a:miter lim="800000"/>
            <a:headEnd/>
            <a:tailEnd/>
          </a:ln>
        </p:spPr>
      </p:pic>
    </p:spTree>
    <p:extLst>
      <p:ext uri="{BB962C8B-B14F-4D97-AF65-F5344CB8AC3E}">
        <p14:creationId xmlns:p14="http://schemas.microsoft.com/office/powerpoint/2010/main" xmlns="" val="29501291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a:themeElements>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73738C"/>
        </a:dk1>
        <a:lt1>
          <a:srgbClr val="FFFFFF"/>
        </a:lt1>
        <a:dk2>
          <a:srgbClr val="000070"/>
        </a:dk2>
        <a:lt2>
          <a:srgbClr val="FFEA18"/>
        </a:lt2>
        <a:accent1>
          <a:srgbClr val="FFE957"/>
        </a:accent1>
        <a:accent2>
          <a:srgbClr val="5B87F2"/>
        </a:accent2>
        <a:accent3>
          <a:srgbClr val="AAAABB"/>
        </a:accent3>
        <a:accent4>
          <a:srgbClr val="DADADA"/>
        </a:accent4>
        <a:accent5>
          <a:srgbClr val="FFF2B4"/>
        </a:accent5>
        <a:accent6>
          <a:srgbClr val="527ADB"/>
        </a:accent6>
        <a:hlink>
          <a:srgbClr val="60CA8E"/>
        </a:hlink>
        <a:folHlink>
          <a:srgbClr val="CDC7C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8529</TotalTime>
  <Words>4396</Words>
  <Application>Microsoft Office PowerPoint</Application>
  <PresentationFormat>On-screen Show (4:3)</PresentationFormat>
  <Paragraphs>1031</Paragraphs>
  <Slides>53</Slides>
  <Notes>41</Notes>
  <HiddenSlides>0</HiddenSlides>
  <MMClips>0</MMClips>
  <ScaleCrop>false</ScaleCrop>
  <HeadingPairs>
    <vt:vector size="4" baseType="variant">
      <vt:variant>
        <vt:lpstr>Theme</vt:lpstr>
      </vt:variant>
      <vt:variant>
        <vt:i4>13</vt:i4>
      </vt:variant>
      <vt:variant>
        <vt:lpstr>Slide Titles</vt:lpstr>
      </vt:variant>
      <vt:variant>
        <vt:i4>53</vt:i4>
      </vt:variant>
    </vt:vector>
  </HeadingPairs>
  <TitlesOfParts>
    <vt:vector size="66" baseType="lpstr">
      <vt:lpstr>Office Theme</vt:lpstr>
      <vt:lpstr>3_Office Theme</vt:lpstr>
      <vt:lpstr>1_Office Theme</vt:lpstr>
      <vt:lpstr>6_Office Theme</vt:lpstr>
      <vt:lpstr>1_Blank</vt:lpstr>
      <vt:lpstr>7_Office Theme</vt:lpstr>
      <vt:lpstr>2_Blank</vt:lpstr>
      <vt:lpstr>3_Blank</vt:lpstr>
      <vt:lpstr>4_Blank</vt:lpstr>
      <vt:lpstr>6_Blank</vt:lpstr>
      <vt:lpstr>7_Blank</vt:lpstr>
      <vt:lpstr>5_Office Theme</vt:lpstr>
      <vt:lpstr>9_Blank</vt:lpstr>
      <vt:lpstr>Identifying Genes for Type 2 Diabetes by GWAS and Sequencing Studies</vt:lpstr>
      <vt:lpstr>Introduction</vt:lpstr>
      <vt:lpstr>Slide 3</vt:lpstr>
      <vt:lpstr>Slide 4</vt:lpstr>
      <vt:lpstr>Outline of presentation</vt:lpstr>
      <vt:lpstr>Why (or not) a genetic study of T2D?</vt:lpstr>
      <vt:lpstr>Slide 7</vt:lpstr>
      <vt:lpstr>FUSION Study Goals</vt:lpstr>
      <vt:lpstr>FUSION ASP Families for Linkage Analysis </vt:lpstr>
      <vt:lpstr>Slide 10</vt:lpstr>
      <vt:lpstr>Slide 11</vt:lpstr>
      <vt:lpstr>Slide 12</vt:lpstr>
      <vt:lpstr>Genome-Wide Association Study (GWAS)</vt:lpstr>
      <vt:lpstr>Drop in Genotype Costs </vt:lpstr>
      <vt:lpstr>Drop in Genotype Costs </vt:lpstr>
      <vt:lpstr>FUSION  GWAS and Follow-Up</vt:lpstr>
      <vt:lpstr>FUSION  Stage 1 GWAS</vt:lpstr>
      <vt:lpstr>FUSION Stage 1 GWAS: Known Positives</vt:lpstr>
      <vt:lpstr>FUSION-Alone GWAS and Follow-Up</vt:lpstr>
      <vt:lpstr>Three-Study Collaboration</vt:lpstr>
      <vt:lpstr>Three-Study Collaboration</vt:lpstr>
      <vt:lpstr>FUSION, DGI, UK Cases + Controls</vt:lpstr>
      <vt:lpstr>Slide 23</vt:lpstr>
      <vt:lpstr>Association Results: FUSION, DGI, UK Scott, Saxena, Zeggini et al. Science 2007</vt:lpstr>
      <vt:lpstr>DIAGRAM Meta-Analysis and Follow-Up</vt:lpstr>
      <vt:lpstr>DIAGRAM + T2D GWAS Meta-Analysis </vt:lpstr>
      <vt:lpstr>Slide 27</vt:lpstr>
      <vt:lpstr>Slide 28</vt:lpstr>
      <vt:lpstr>Slide 29</vt:lpstr>
      <vt:lpstr>&gt;90 loci associated with type 2 diabetes </vt:lpstr>
      <vt:lpstr>Explore the Full Allele Frequency Spectrum</vt:lpstr>
      <vt:lpstr>Slide 32</vt:lpstr>
      <vt:lpstr>Slide 33</vt:lpstr>
      <vt:lpstr>Slide 34</vt:lpstr>
      <vt:lpstr>GoT2D + T2D-GENES Project 1 Exome sequence 12,940 individuals from 5 ancestries  6,504 T2D cases / 6,436 controls</vt:lpstr>
      <vt:lpstr>Key Questions</vt:lpstr>
      <vt:lpstr>Most Variants Rare and Ancestry-Specific</vt:lpstr>
      <vt:lpstr>Most Variants Rare and Ancestry-Specific</vt:lpstr>
      <vt:lpstr>PAX4 R192H is Associated with T2D in East Asians</vt:lpstr>
      <vt:lpstr>Identified PAX4 as Candidate Causal Gene</vt:lpstr>
      <vt:lpstr>Identified PAX4 as Candidate Causal Gene</vt:lpstr>
      <vt:lpstr>R192H replicated in other East Asian studies and not associated with age of diagnosis</vt:lpstr>
      <vt:lpstr>Testing for association with  T2D-related QTs in multi-ethnic  exome and exome array data</vt:lpstr>
      <vt:lpstr>33,392 non-diabetic European individuals assayed on ExomeChip</vt:lpstr>
      <vt:lpstr>Rare coding variants in AKT2 associated with insulin</vt:lpstr>
      <vt:lpstr>Rare coding variant in AKT2 associated with insulin</vt:lpstr>
      <vt:lpstr>AKT2 P50T (almost) unique to Finns </vt:lpstr>
      <vt:lpstr>AKT2 P50T (almost) unique to Finns </vt:lpstr>
      <vt:lpstr>Replication of P50T association in additional Finnish studies  </vt:lpstr>
      <vt:lpstr>Slide 50</vt:lpstr>
      <vt:lpstr>Current Directions for FUSION</vt:lpstr>
      <vt:lpstr>Slide 52</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McCarthy</dc:creator>
  <cp:lastModifiedBy>Jeffrey J Wing</cp:lastModifiedBy>
  <cp:revision>461</cp:revision>
  <cp:lastPrinted>2014-07-21T18:40:01Z</cp:lastPrinted>
  <dcterms:created xsi:type="dcterms:W3CDTF">2012-02-12T16:02:14Z</dcterms:created>
  <dcterms:modified xsi:type="dcterms:W3CDTF">2014-12-08T04:18:14Z</dcterms:modified>
</cp:coreProperties>
</file>