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3"/>
  </p:notesMasterIdLst>
  <p:handoutMasterIdLst>
    <p:handoutMasterId r:id="rId54"/>
  </p:handoutMasterIdLst>
  <p:sldIdLst>
    <p:sldId id="395" r:id="rId2"/>
    <p:sldId id="396" r:id="rId3"/>
    <p:sldId id="371" r:id="rId4"/>
    <p:sldId id="372" r:id="rId5"/>
    <p:sldId id="374" r:id="rId6"/>
    <p:sldId id="375" r:id="rId7"/>
    <p:sldId id="296" r:id="rId8"/>
    <p:sldId id="309" r:id="rId9"/>
    <p:sldId id="315" r:id="rId10"/>
    <p:sldId id="320" r:id="rId11"/>
    <p:sldId id="331" r:id="rId12"/>
    <p:sldId id="330" r:id="rId13"/>
    <p:sldId id="328" r:id="rId14"/>
    <p:sldId id="322" r:id="rId15"/>
    <p:sldId id="334" r:id="rId16"/>
    <p:sldId id="376" r:id="rId17"/>
    <p:sldId id="377" r:id="rId18"/>
    <p:sldId id="378" r:id="rId19"/>
    <p:sldId id="379" r:id="rId20"/>
    <p:sldId id="321" r:id="rId21"/>
    <p:sldId id="333" r:id="rId22"/>
    <p:sldId id="380" r:id="rId23"/>
    <p:sldId id="381" r:id="rId24"/>
    <p:sldId id="389" r:id="rId25"/>
    <p:sldId id="339" r:id="rId26"/>
    <p:sldId id="340" r:id="rId27"/>
    <p:sldId id="325" r:id="rId28"/>
    <p:sldId id="382" r:id="rId29"/>
    <p:sldId id="323" r:id="rId30"/>
    <p:sldId id="332" r:id="rId31"/>
    <p:sldId id="326" r:id="rId32"/>
    <p:sldId id="383" r:id="rId33"/>
    <p:sldId id="384" r:id="rId34"/>
    <p:sldId id="385" r:id="rId35"/>
    <p:sldId id="38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390" r:id="rId47"/>
    <p:sldId id="391" r:id="rId48"/>
    <p:sldId id="392" r:id="rId49"/>
    <p:sldId id="393" r:id="rId50"/>
    <p:sldId id="394" r:id="rId51"/>
    <p:sldId id="408" r:id="rId52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7" autoAdjust="0"/>
    <p:restoredTop sz="81268" autoAdjust="0"/>
  </p:normalViewPr>
  <p:slideViewPr>
    <p:cSldViewPr>
      <p:cViewPr varScale="1">
        <p:scale>
          <a:sx n="63" d="100"/>
          <a:sy n="63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0404A-6D84-466F-96C6-B7C4EC50EB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477F8-6376-4B53-9301-FA1FBA41C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78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507E23C-32E9-4F96-81CE-D350DA4FD1B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7974FF-A7DD-4164-BF84-46DF0E5BD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01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To-do:</a:t>
            </a:r>
          </a:p>
          <a:p>
            <a:r>
              <a:rPr lang="en-US" dirty="0" smtClean="0"/>
              <a:t>Sharing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nubmers</a:t>
            </a:r>
            <a:r>
              <a:rPr lang="en-US" baseline="0" dirty="0" smtClean="0"/>
              <a:t> in middle panel are for (1,2.5]% but plot is for 1-5%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to world map…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2AEC4-D0CB-4CA8-8C0E-AEB77080C7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68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650206" y="549124"/>
            <a:ext cx="6300788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3474720"/>
            <a:ext cx="7680960" cy="32918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7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Test is symmetric…</a:t>
            </a:r>
            <a:endParaRPr lang="en-US" sz="1700" dirty="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17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Add in lambda values… </a:t>
            </a:r>
            <a:endParaRPr lang="en-US" sz="1700" dirty="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17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but note that genomic control lambda not enough to correct – b/c effect depends on total # of variants per gene… so per-gene correction factors needed.  Likely to overcorrect genes that have small variation.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104016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EDB6A-7061-4D59-A269-41604D6520D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93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EDB6A-7061-4D59-A269-41604D6520D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00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setting these parameters equal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zero is likely to lead to spurious ancestry breaks, and therefore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misestimation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ancestry segments, for at least two reasons. First,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we only sample a finite number of parental chromosomes,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incomplete lineage sorting can occur. In some parts of the genome,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offspring chromosome is expected to have a deep coalescence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with the ancestors of the ‘‘correct’’ parental sample, and may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 coalesce first with an ancestor of the other parental sample –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therefore choose a descendant of this ancestor, in the ‘‘wrong’’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parental sample, to copy from. Second, if our reference populations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somewhat inaccurate relative to the true ancestral populations,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 it is likely that incomplete lineage sorting will occur, even if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‘‘parental’’ samples are both large.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EDB6A-7061-4D59-A269-41604D6520D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6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 Local ancestry estimates produced by HAPMIX for three real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Mozabite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individuals on chromosome 1. The plots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constructed as for Figure 5, and show HAPMIX estimates of the number of sub-Saharan African copies across chromosome 1 for three individuals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chosen for having different genome-wide African ancestries: 20% (top plot), 29% (middle plot) and 75% (bottom plot). The top plot looks similar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5, while the much longer segments seen in the two individuals with more African ancestry indicate more recent admixture with sub-Saharan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Africans.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EDB6A-7061-4D59-A269-41604D6520D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56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129C-FC2B-43A6-B2B0-6B504214BC1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FD5-3E1B-4DE5-9D7A-42DB94A00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129C-FC2B-43A6-B2B0-6B504214BC1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FD5-3E1B-4DE5-9D7A-42DB94A00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129C-FC2B-43A6-B2B0-6B504214BC1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FD5-3E1B-4DE5-9D7A-42DB94A00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129C-FC2B-43A6-B2B0-6B504214BC1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FD5-3E1B-4DE5-9D7A-42DB94A00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129C-FC2B-43A6-B2B0-6B504214BC1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FD5-3E1B-4DE5-9D7A-42DB94A00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129C-FC2B-43A6-B2B0-6B504214BC1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FD5-3E1B-4DE5-9D7A-42DB94A00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129C-FC2B-43A6-B2B0-6B504214BC1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FD5-3E1B-4DE5-9D7A-42DB94A00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129C-FC2B-43A6-B2B0-6B504214BC1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FD5-3E1B-4DE5-9D7A-42DB94A00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129C-FC2B-43A6-B2B0-6B504214BC1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FD5-3E1B-4DE5-9D7A-42DB94A00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129C-FC2B-43A6-B2B0-6B504214BC1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FD5-3E1B-4DE5-9D7A-42DB94A00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129C-FC2B-43A6-B2B0-6B504214BC1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FD5-3E1B-4DE5-9D7A-42DB94A00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129C-FC2B-43A6-B2B0-6B504214BC1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EFD5-3E1B-4DE5-9D7A-42DB94A00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Estimates of Genetic Ancestry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Analysis Workshop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May 2015</a:t>
            </a:r>
          </a:p>
          <a:p>
            <a:r>
              <a:rPr lang="en-US" dirty="0" smtClean="0"/>
              <a:t>University of Michigan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622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3657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Hardy-Weinberg Equilibrium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Not very powerful; confounded with QC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LD of unlinked markers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For example ancestry-informative markers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q-q plot</a:t>
            </a:r>
          </a:p>
          <a:p>
            <a:pPr>
              <a:spcAft>
                <a:spcPts val="1200"/>
              </a:spcAft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q-q plot</a:t>
            </a:r>
            <a:endParaRPr lang="en-US" dirty="0"/>
          </a:p>
        </p:txBody>
      </p:sp>
      <p:pic>
        <p:nvPicPr>
          <p:cNvPr id="128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9175" y="1981994"/>
            <a:ext cx="71056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34200" y="5943600"/>
            <a:ext cx="1911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smtClean="0"/>
              <a:t>Willer et al, </a:t>
            </a:r>
            <a:r>
              <a:rPr lang="da-DK" sz="1400" i="1" dirty="0" smtClean="0"/>
              <a:t>Nature Genetics,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q-q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710004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934200" y="56388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WTCC</a:t>
            </a:r>
          </a:p>
          <a:p>
            <a:r>
              <a:rPr lang="en-US" sz="1400" dirty="0" smtClean="0"/>
              <a:t>Nature (2007) 447:661-78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Control -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78771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Genomic Control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924800" cy="4648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40000"/>
              </a:lnSpc>
            </a:pPr>
            <a:r>
              <a:rPr lang="en-US" dirty="0" smtClean="0">
                <a:sym typeface="Symbol" pitchFamily="18" charset="2"/>
              </a:rPr>
              <a:t>Select al pairs of unlinked markers (</a:t>
            </a:r>
            <a:r>
              <a:rPr lang="en-US" dirty="0" err="1" smtClean="0">
                <a:sym typeface="Symbol" pitchFamily="18" charset="2"/>
              </a:rPr>
              <a:t>pairwise</a:t>
            </a:r>
            <a:r>
              <a:rPr lang="en-US" dirty="0" smtClean="0">
                <a:sym typeface="Symbol" pitchFamily="18" charset="2"/>
              </a:rPr>
              <a:t> distance &gt;100kb)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ym typeface="Symbol" pitchFamily="18" charset="2"/>
              </a:rPr>
              <a:t>Compute chi-squared for each marker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ym typeface="Symbol" pitchFamily="18" charset="2"/>
              </a:rPr>
              <a:t>Inflation factor 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/>
              <a:t>Average observed chi-squared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/>
              <a:t>Median observed chi-squared / 0.456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/>
              <a:t>Should be &gt;= 1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Adjust statistic at candidate markers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/>
              <a:t>Replace </a:t>
            </a:r>
            <a:r>
              <a:rPr lang="en-US" dirty="0" smtClean="0">
                <a:sym typeface="Symbol" pitchFamily="18" charset="2"/>
              </a:rPr>
              <a:t>²</a:t>
            </a:r>
            <a:r>
              <a:rPr lang="en-US" baseline="-25000" dirty="0" smtClean="0">
                <a:sym typeface="Symbol" pitchFamily="18" charset="2"/>
              </a:rPr>
              <a:t>biased </a:t>
            </a:r>
            <a:r>
              <a:rPr lang="en-US" dirty="0" smtClean="0">
                <a:sym typeface="Symbol" pitchFamily="18" charset="2"/>
              </a:rPr>
              <a:t>with ²</a:t>
            </a:r>
            <a:r>
              <a:rPr lang="en-US" baseline="-25000" dirty="0" smtClean="0">
                <a:sym typeface="Symbol" pitchFamily="18" charset="2"/>
              </a:rPr>
              <a:t>fair </a:t>
            </a:r>
            <a:r>
              <a:rPr lang="en-US" dirty="0" smtClean="0">
                <a:sym typeface="Symbol" pitchFamily="18" charset="2"/>
              </a:rPr>
              <a:t>= ²</a:t>
            </a:r>
            <a:r>
              <a:rPr lang="en-US" baseline="-25000" dirty="0" smtClean="0">
                <a:sym typeface="Symbol" pitchFamily="18" charset="2"/>
              </a:rPr>
              <a:t>biased</a:t>
            </a:r>
            <a:r>
              <a:rPr lang="en-US" dirty="0" smtClean="0">
                <a:sym typeface="Symbol" pitchFamily="18" charset="2"/>
              </a:rPr>
              <a:t>/</a:t>
            </a:r>
          </a:p>
          <a:p>
            <a:pPr eaLnBrk="1" hangingPunct="1">
              <a:lnSpc>
                <a:spcPct val="140000"/>
              </a:lnSpc>
            </a:pPr>
            <a:r>
              <a:rPr lang="el-GR" dirty="0" smtClean="0">
                <a:sym typeface="Symbol" pitchFamily="18" charset="2"/>
              </a:rPr>
              <a:t>λ</a:t>
            </a:r>
            <a:r>
              <a:rPr lang="en-US" dirty="0" smtClean="0">
                <a:sym typeface="Symbol" pitchFamily="18" charset="2"/>
              </a:rPr>
              <a:t> also provides a convenient way to summarize magnitude of stratification.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 as diagnostic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1056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54102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genomic control value examines markers with little evidence </a:t>
            </a:r>
            <a:r>
              <a:rPr lang="en-US" dirty="0" smtClean="0"/>
              <a:t>for association</a:t>
            </a:r>
            <a:r>
              <a:rPr lang="en-US" dirty="0" smtClean="0"/>
              <a:t>. If these large p-values were to deviate from expected</a:t>
            </a:r>
            <a:r>
              <a:rPr lang="en-US" dirty="0" smtClean="0"/>
              <a:t>, there </a:t>
            </a:r>
            <a:r>
              <a:rPr lang="en-US" dirty="0" smtClean="0"/>
              <a:t>is a problem! In this case, λ=1.02.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43200" y="3810000"/>
            <a:ext cx="685800" cy="609600"/>
          </a:xfrm>
          <a:prstGeom prst="ellipse">
            <a:avLst/>
          </a:prstGeom>
          <a:noFill/>
          <a:ln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3799582" cy="449609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33172" cy="638473"/>
          </a:xfrm>
          <a:ln/>
        </p:spPr>
        <p:txBody>
          <a:bodyPr tIns="32146" bIns="32146"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Stratification in Burden Tests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258" y="1523999"/>
            <a:ext cx="8233172" cy="4637485"/>
          </a:xfrm>
          <a:ln/>
        </p:spPr>
        <p:txBody>
          <a:bodyPr rIns="64291" bIns="32146"/>
          <a:lstStyle/>
          <a:p>
            <a:pPr marL="214305" indent="-214305"/>
            <a:r>
              <a:rPr lang="en-US" dirty="0"/>
              <a:t>QQ-plot rare variant burden test (CMAT)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47800"/>
            <a:ext cx="2722439" cy="359978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33125" name="Rectangle 5"/>
          <p:cNvSpPr>
            <a:spLocks/>
          </p:cNvSpPr>
          <p:nvPr/>
        </p:nvSpPr>
        <p:spPr bwMode="auto">
          <a:xfrm>
            <a:off x="4800600" y="4953000"/>
            <a:ext cx="3973711" cy="1053703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6000" tIns="36000" rIns="36000" bIns="36000" anchor="ctr"/>
          <a:lstStyle/>
          <a:p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Strongly inflated type I error in all cross-population comparisons </a:t>
            </a:r>
          </a:p>
        </p:txBody>
      </p:sp>
      <p:sp>
        <p:nvSpPr>
          <p:cNvPr id="133126" name="Rectangle 6"/>
          <p:cNvSpPr>
            <a:spLocks/>
          </p:cNvSpPr>
          <p:nvPr/>
        </p:nvSpPr>
        <p:spPr bwMode="auto">
          <a:xfrm>
            <a:off x="4724400" y="6096000"/>
            <a:ext cx="4143375" cy="61614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(n=900/900, MAF &lt; 1%, Nonsense/</a:t>
            </a:r>
            <a:r>
              <a:rPr lang="en-US" sz="2000" dirty="0" err="1">
                <a:latin typeface="Arial" charset="0"/>
                <a:cs typeface="Arial" charset="0"/>
                <a:sym typeface="Arial" charset="0"/>
              </a:rPr>
              <a:t>nonsynonymous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 variants)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3505200"/>
            <a:ext cx="2819400" cy="161582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l-GR" sz="2600" dirty="0" smtClean="0"/>
              <a:t>λ</a:t>
            </a:r>
            <a:r>
              <a:rPr lang="en-US" sz="2600" baseline="-25000" dirty="0" smtClean="0"/>
              <a:t>50</a:t>
            </a:r>
            <a:r>
              <a:rPr lang="en-US" sz="2600" dirty="0" smtClean="0"/>
              <a:t> is inflation of the median p-value. </a:t>
            </a:r>
          </a:p>
          <a:p>
            <a:pPr marL="457200" indent="-457200">
              <a:spcAft>
                <a:spcPts val="600"/>
              </a:spcAft>
            </a:pPr>
            <a:r>
              <a:rPr lang="en-US" sz="1600" dirty="0" smtClean="0"/>
              <a:t>(Devlin and Roeder, 1999)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74520" y="2209800"/>
            <a:ext cx="0" cy="373380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1905000" y="4313114"/>
            <a:ext cx="2286000" cy="1249486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1581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nimBg="1"/>
      <p:bldP spid="13312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Evaluation of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943600" cy="4625609"/>
          </a:xfrm>
        </p:spPr>
        <p:txBody>
          <a:bodyPr/>
          <a:lstStyle/>
          <a:p>
            <a:pPr marL="633222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Select 2 populations.</a:t>
            </a:r>
          </a:p>
          <a:p>
            <a:pPr marL="633222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Select case contribution.</a:t>
            </a:r>
          </a:p>
          <a:p>
            <a:pPr marL="633222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Sample 30 variants from the 202 genes.</a:t>
            </a:r>
          </a:p>
          <a:p>
            <a:pPr marL="633222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Calculate inflation based on observed frequency differences.</a:t>
            </a:r>
            <a:endParaRPr lang="en-US" dirty="0"/>
          </a:p>
        </p:txBody>
      </p:sp>
      <p:pic>
        <p:nvPicPr>
          <p:cNvPr id="4" name="Picture 3" descr="No_titles_europe_map.jpg"/>
          <p:cNvPicPr>
            <a:picLocks noChangeAspect="1"/>
          </p:cNvPicPr>
          <p:nvPr/>
        </p:nvPicPr>
        <p:blipFill>
          <a:blip r:embed="rId2" cstate="print"/>
          <a:srcRect b="21492"/>
          <a:stretch>
            <a:fillRect/>
          </a:stretch>
        </p:blipFill>
        <p:spPr>
          <a:xfrm>
            <a:off x="6553200" y="2362200"/>
            <a:ext cx="2046699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2209800"/>
            <a:ext cx="1752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r="2047"/>
          <a:stretch>
            <a:fillRect/>
          </a:stretch>
        </p:blipFill>
        <p:spPr bwMode="auto">
          <a:xfrm>
            <a:off x="3810000" y="1752600"/>
            <a:ext cx="4193719" cy="473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2362200" cy="451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Inflation by Mixture Proportion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6248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Zawistowski et al.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02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6764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17907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177165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42672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428625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4257675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Inflation across Comparisons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71A-893C-4BE5-99A0-78C58258D542}" type="slidenum">
              <a:rPr lang="en-US" sz="1400" smtClean="0"/>
              <a:pPr/>
              <a:t>19</a:t>
            </a:fld>
            <a:endParaRPr lang="en-US" sz="140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9137"/>
          <a:stretch>
            <a:fillRect/>
          </a:stretch>
        </p:blipFill>
        <p:spPr bwMode="auto">
          <a:xfrm>
            <a:off x="152400" y="1752600"/>
            <a:ext cx="6553201" cy="48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No_titles_europe_map.jpg"/>
          <p:cNvPicPr>
            <a:picLocks noChangeAspect="1"/>
          </p:cNvPicPr>
          <p:nvPr/>
        </p:nvPicPr>
        <p:blipFill>
          <a:blip r:embed="rId3" cstate="print"/>
          <a:srcRect b="21492"/>
          <a:stretch>
            <a:fillRect/>
          </a:stretch>
        </p:blipFill>
        <p:spPr>
          <a:xfrm>
            <a:off x="6781800" y="2590800"/>
            <a:ext cx="20466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5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Allele frequencies differ between populations.</a:t>
            </a:r>
          </a:p>
          <a:p>
            <a:r>
              <a:rPr lang="en-US" dirty="0" smtClean="0"/>
              <a:t>These difference cause confounding.</a:t>
            </a:r>
          </a:p>
          <a:p>
            <a:r>
              <a:rPr lang="en-US" dirty="0" smtClean="0"/>
              <a:t>Using “population” as covariate may control such confounding.</a:t>
            </a:r>
          </a:p>
          <a:p>
            <a:r>
              <a:rPr lang="en-US" dirty="0" smtClean="0"/>
              <a:t>Population can be estimated from genetic data.</a:t>
            </a:r>
          </a:p>
          <a:p>
            <a:r>
              <a:rPr lang="en-US" dirty="0" smtClean="0"/>
              <a:t>Low coverage data can be used with specialized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6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for Stratification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Careful sampling (often not sufficient)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Family-based controls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Consider markers from the Null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Ancestry- informative markers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GWAS provides 300,000+ </a:t>
            </a:r>
            <a:r>
              <a:rPr lang="en-US" dirty="0" err="1" smtClean="0"/>
              <a:t>datapoints</a:t>
            </a:r>
            <a:r>
              <a:rPr lang="en-US" dirty="0" smtClean="0"/>
              <a:t> from the Null.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Genomic control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Structured association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PCA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Genomic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Simple and convenient approach…</a:t>
            </a:r>
          </a:p>
          <a:p>
            <a:r>
              <a:rPr lang="en-US" dirty="0" smtClean="0"/>
              <a:t>Easily adapted to other test statistics, such as those for quantitative trait and haplotype tests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However: </a:t>
            </a:r>
          </a:p>
          <a:p>
            <a:r>
              <a:rPr lang="en-US" dirty="0" smtClean="0"/>
              <a:t>Stratification does not always inflate </a:t>
            </a:r>
            <a:r>
              <a:rPr lang="en-US" dirty="0" smtClean="0"/>
              <a:t>p-value under the </a:t>
            </a:r>
            <a:r>
              <a:rPr lang="en-US" dirty="0" smtClean="0"/>
              <a:t>alternative.</a:t>
            </a:r>
            <a:endParaRPr lang="en-US" dirty="0" smtClean="0"/>
          </a:p>
          <a:p>
            <a:r>
              <a:rPr lang="en-US" dirty="0" smtClean="0"/>
              <a:t>Results in extra loss of power.</a:t>
            </a:r>
          </a:p>
          <a:p>
            <a:r>
              <a:rPr lang="en-US" dirty="0" smtClean="0"/>
              <a:t>Not appropriate for gene –based tests.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Population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data is high-dimensional (thousands of makers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Populations can be modeled as categories or as a continuum.</a:t>
            </a:r>
          </a:p>
          <a:p>
            <a:r>
              <a:rPr lang="en-US" dirty="0" smtClean="0"/>
              <a:t>Population can be used as </a:t>
            </a:r>
            <a:r>
              <a:rPr lang="en-US" dirty="0" err="1" smtClean="0"/>
              <a:t>covaraite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not clear that population structure is the same for common and for rare variants.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STRUCTURE/ADMIXTURE/FRAPPE</a:t>
            </a:r>
          </a:p>
          <a:p>
            <a:r>
              <a:rPr lang="en-US" dirty="0" smtClean="0"/>
              <a:t>Consider a set of markers</a:t>
            </a:r>
          </a:p>
          <a:p>
            <a:r>
              <a:rPr lang="en-US" dirty="0" smtClean="0"/>
              <a:t>Model allele frequencies of (pre--‐specified) </a:t>
            </a:r>
            <a:r>
              <a:rPr lang="en-US" i="1" dirty="0" smtClean="0"/>
              <a:t>K </a:t>
            </a:r>
            <a:r>
              <a:rPr lang="en-US" dirty="0" smtClean="0"/>
              <a:t>discrete clusters</a:t>
            </a:r>
          </a:p>
          <a:p>
            <a:r>
              <a:rPr lang="en-US" dirty="0" smtClean="0"/>
              <a:t>Optimal for AIMs</a:t>
            </a:r>
          </a:p>
          <a:p>
            <a:r>
              <a:rPr lang="en-US" dirty="0" smtClean="0"/>
              <a:t>Computationally challenging for large datasets</a:t>
            </a:r>
          </a:p>
          <a:p>
            <a:r>
              <a:rPr lang="en-US" dirty="0" smtClean="0"/>
              <a:t>Not suitable for continuous population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Genome Diversity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486650" cy="479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allows for other interpretations</a:t>
            </a:r>
            <a:endParaRPr lang="en-US" dirty="0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139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67400" y="6096000"/>
            <a:ext cx="3103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Rosenberg et al, </a:t>
            </a:r>
            <a:r>
              <a:rPr lang="fr-FR" i="1" dirty="0" smtClean="0"/>
              <a:t>Science, 2002)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Component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799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Model each genotype as quantitative variable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Number of copies of the minor allele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Identify small number of principal components (PC)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Linear combinations of observed genotype scores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Selected to explain variation in genotype scores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Typically, one to ten PC are modeled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Allow population structure to be visualized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Can be used as covariates in association analysis</a:t>
            </a:r>
            <a:endParaRPr lang="en-US" dirty="0"/>
          </a:p>
        </p:txBody>
      </p:sp>
      <p:pic>
        <p:nvPicPr>
          <p:cNvPr id="2048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33875"/>
            <a:ext cx="7048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Component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Principal component analysis (PCA) uses an orthogonal transformation to convert a set of observations of possibly correlated variables into a set of values of uncorrelated variables called principal components.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To perform the PCA, the matrix of k genotypes in n individuals is first normalized by  </a:t>
            </a:r>
          </a:p>
          <a:p>
            <a:pPr>
              <a:lnSpc>
                <a:spcPct val="130000"/>
              </a:lnSpc>
            </a:pPr>
            <a:endParaRPr lang="en-US" dirty="0" smtClean="0"/>
          </a:p>
          <a:p>
            <a:pPr>
              <a:lnSpc>
                <a:spcPct val="130000"/>
              </a:lnSpc>
            </a:pP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Eigenvectors and </a:t>
            </a:r>
            <a:r>
              <a:rPr lang="en-US" dirty="0" err="1" smtClean="0"/>
              <a:t>Eigenvalues</a:t>
            </a:r>
            <a:r>
              <a:rPr lang="en-US" dirty="0" smtClean="0"/>
              <a:t> are calculated by singular value decomposition.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“Large” </a:t>
            </a:r>
            <a:r>
              <a:rPr lang="en-US" dirty="0" err="1" smtClean="0"/>
              <a:t>Eigenvalues</a:t>
            </a:r>
            <a:r>
              <a:rPr lang="en-US" dirty="0" smtClean="0"/>
              <a:t> indicate that the corresponding Eigenvector reflects nonrandom population </a:t>
            </a:r>
            <a:r>
              <a:rPr lang="en-US" dirty="0" err="1" smtClean="0"/>
              <a:t>stucture</a:t>
            </a:r>
            <a:r>
              <a:rPr lang="en-US" dirty="0" smtClean="0"/>
              <a:t>.</a:t>
            </a:r>
          </a:p>
          <a:p>
            <a:pPr>
              <a:lnSpc>
                <a:spcPct val="130000"/>
              </a:lnSpc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19400" y="3962400"/>
          <a:ext cx="2808514" cy="762000"/>
        </p:xfrm>
        <a:graphic>
          <a:graphicData uri="http://schemas.openxmlformats.org/presentationml/2006/ole">
            <p:oleObj spid="_x0000_s105479" name="Equation" r:id="rId3" imgW="1637589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World-wide PCA</a:t>
            </a:r>
            <a:endParaRPr lang="en-US" dirty="0"/>
          </a:p>
        </p:txBody>
      </p:sp>
      <p:pic>
        <p:nvPicPr>
          <p:cNvPr id="231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4810"/>
            <a:ext cx="8229600" cy="421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594360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Li </a:t>
            </a:r>
            <a:r>
              <a:rPr lang="en-US" sz="1200" i="1" dirty="0" smtClean="0"/>
              <a:t>et al. </a:t>
            </a:r>
            <a:r>
              <a:rPr lang="en-US" sz="1200" dirty="0" smtClean="0"/>
              <a:t>(2008) </a:t>
            </a:r>
            <a:r>
              <a:rPr lang="en-US" sz="1200" i="1" dirty="0" smtClean="0"/>
              <a:t>Science; </a:t>
            </a:r>
            <a:r>
              <a:rPr lang="en-US" sz="1200" dirty="0" err="1" smtClean="0"/>
              <a:t>Jakobsson</a:t>
            </a:r>
            <a:r>
              <a:rPr lang="en-US" sz="1200" dirty="0" smtClean="0"/>
              <a:t> </a:t>
            </a:r>
            <a:r>
              <a:rPr lang="en-US" sz="1200" i="1" dirty="0" smtClean="0"/>
              <a:t>et al. </a:t>
            </a:r>
            <a:r>
              <a:rPr lang="en-US" sz="1200" dirty="0" smtClean="0"/>
              <a:t>(2008) </a:t>
            </a:r>
            <a:r>
              <a:rPr lang="en-US" sz="1200" i="1" dirty="0" smtClean="0"/>
              <a:t>Nature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162800" y="58674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altLang="zh-CN" sz="1200" baseline="0" dirty="0">
                <a:ea typeface="宋体" pitchFamily="2" charset="-122"/>
              </a:rPr>
              <a:t>J Novembre</a:t>
            </a:r>
            <a:r>
              <a:rPr lang="en-GB" altLang="zh-CN" sz="1200" i="1" baseline="0" dirty="0">
                <a:ea typeface="宋体" pitchFamily="2" charset="-122"/>
              </a:rPr>
              <a:t> </a:t>
            </a:r>
            <a:r>
              <a:rPr lang="en-GB" sz="1200" i="1" baseline="0" dirty="0"/>
              <a:t>et al.</a:t>
            </a:r>
            <a:r>
              <a:rPr lang="en-GB" sz="1200" baseline="0" dirty="0"/>
              <a:t> </a:t>
            </a:r>
            <a:r>
              <a:rPr lang="en-GB" sz="1200" i="1" baseline="0" dirty="0"/>
              <a:t>Nature</a:t>
            </a:r>
            <a:r>
              <a:rPr lang="en-GB" sz="1200" baseline="0" dirty="0"/>
              <a:t> </a:t>
            </a:r>
            <a:r>
              <a:rPr lang="en-GB" sz="1200" baseline="0" dirty="0" smtClean="0"/>
              <a:t>(</a:t>
            </a:r>
            <a:r>
              <a:rPr lang="en-GB" sz="1200" baseline="0" dirty="0"/>
              <a:t>2008</a:t>
            </a:r>
            <a:r>
              <a:rPr lang="en-GB" sz="1200" baseline="0" dirty="0" smtClean="0"/>
              <a:t>)</a:t>
            </a:r>
            <a:endParaRPr lang="en-GB" sz="1200" baseline="0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914400"/>
            <a:ext cx="839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l"/>
            <a:r>
              <a:rPr lang="en-GB" baseline="0"/>
              <a:t>Population structure within Europe.</a:t>
            </a:r>
          </a:p>
        </p:txBody>
      </p:sp>
      <p:pic>
        <p:nvPicPr>
          <p:cNvPr id="7229" name="Picture 61" descr="nature07331-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268788" cy="5236014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PCAs capture geographic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Bottlenecks</a:t>
            </a:r>
            <a:endParaRPr lang="en-US" dirty="0"/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092449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14800"/>
            <a:ext cx="30826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492931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5867400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National Geographic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a GWAS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2206625"/>
            <a:ext cx="71056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5817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53200" y="6324600"/>
            <a:ext cx="22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WTCCC, </a:t>
            </a:r>
            <a:r>
              <a:rPr lang="en-US" i="1" dirty="0" smtClean="0"/>
              <a:t>Nature,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Pitfalls in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8280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dirty="0" smtClean="0"/>
              <a:t>Including individuals of known geographic origin can help interpretation.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dirty="0" smtClean="0"/>
              <a:t>LD is a major correlation structure in genomic data. Large regions of correlated markers can have their own Eigenvectors. This can be controlled by checking the loading of all Eigenvectors.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dirty="0" smtClean="0"/>
              <a:t>Related Individuals will have their own Eigenvector.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dirty="0" smtClean="0"/>
              <a:t>Outlier distort smaller Eigenvectors. Analyses should be performed </a:t>
            </a:r>
            <a:r>
              <a:rPr lang="en-US" dirty="0" smtClean="0"/>
              <a:t>multiple times, to </a:t>
            </a:r>
            <a:r>
              <a:rPr lang="en-US" dirty="0" smtClean="0"/>
              <a:t>detect </a:t>
            </a:r>
            <a:r>
              <a:rPr lang="en-US" dirty="0" smtClean="0"/>
              <a:t>and remove outliers </a:t>
            </a:r>
            <a:r>
              <a:rPr lang="en-US" dirty="0" smtClean="0"/>
              <a:t>and a </a:t>
            </a:r>
            <a:r>
              <a:rPr lang="en-US" dirty="0" smtClean="0"/>
              <a:t>final </a:t>
            </a:r>
            <a:r>
              <a:rPr lang="en-US" dirty="0" smtClean="0"/>
              <a:t>time to infer structure in the remaining population.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markers are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561198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66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we have too few markers?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78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967663" cy="37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54102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2,547 SNPs in POPRES data overlapped with whole </a:t>
            </a:r>
            <a:r>
              <a:rPr lang="en-US" dirty="0" err="1" smtClean="0"/>
              <a:t>exome</a:t>
            </a:r>
            <a:r>
              <a:rPr lang="en-US" dirty="0" smtClean="0"/>
              <a:t> sequencing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smtClean="0"/>
              <a:t>off-target reads?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67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977188" cy="44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LASER</a:t>
            </a:r>
            <a:r>
              <a:rPr lang="en-US" dirty="0" smtClean="0"/>
              <a:t>: Locating Ancestry from Sequence 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Traditional methods such as PCA cannot be directly applied on off-</a:t>
            </a:r>
            <a:r>
              <a:rPr lang="en-US" dirty="0"/>
              <a:t>­‐</a:t>
            </a:r>
            <a:r>
              <a:rPr lang="en-US" dirty="0" smtClean="0"/>
              <a:t>target </a:t>
            </a:r>
            <a:r>
              <a:rPr lang="en-US" dirty="0"/>
              <a:t>s</a:t>
            </a:r>
            <a:r>
              <a:rPr lang="en-US" dirty="0" smtClean="0"/>
              <a:t>equencing data</a:t>
            </a:r>
            <a:r>
              <a:rPr lang="en-US" dirty="0"/>
              <a:t>.</a:t>
            </a:r>
          </a:p>
          <a:p>
            <a:r>
              <a:rPr lang="en-US" dirty="0" smtClean="0"/>
              <a:t>Genotype uncertainty</a:t>
            </a:r>
            <a:endParaRPr lang="en-US" dirty="0"/>
          </a:p>
          <a:p>
            <a:r>
              <a:rPr lang="en-US" dirty="0" smtClean="0"/>
              <a:t>Large amount of missing data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The LASER method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Use off-</a:t>
            </a:r>
            <a:r>
              <a:rPr lang="en-US" dirty="0"/>
              <a:t>­‐</a:t>
            </a:r>
            <a:r>
              <a:rPr lang="en-US" dirty="0" smtClean="0"/>
              <a:t>target sequence reads to place sequenced samples one by one into a reference PCA map of ancestry</a:t>
            </a:r>
            <a:endParaRPr lang="en-US" dirty="0"/>
          </a:p>
          <a:p>
            <a:r>
              <a:rPr lang="en-US" dirty="0" smtClean="0"/>
              <a:t>Directly analyze sequence reads without calling genotypes</a:t>
            </a:r>
            <a:endParaRPr lang="en-US" dirty="0"/>
          </a:p>
          <a:p>
            <a:r>
              <a:rPr lang="en-US" dirty="0" smtClean="0"/>
              <a:t>Analyze each sample with a set of reference individuals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used in LASER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Study samples:  </a:t>
            </a:r>
            <a:r>
              <a:rPr lang="en-US" dirty="0" smtClean="0"/>
              <a:t>low-coverage sequencing reads sparsely distributed across off-target regions. </a:t>
            </a:r>
          </a:p>
          <a:p>
            <a:pPr>
              <a:buNone/>
            </a:pPr>
            <a:r>
              <a:rPr lang="en-US" b="1" dirty="0" smtClean="0"/>
              <a:t>Reference samples with known ancestry:</a:t>
            </a:r>
            <a:r>
              <a:rPr lang="en-US" dirty="0" smtClean="0"/>
              <a:t> high- quality genome-wide SNP data.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 Genome Diversity Panel (HGDP)  </a:t>
            </a:r>
          </a:p>
          <a:p>
            <a:pPr lvl="1"/>
            <a:r>
              <a:rPr lang="en-US" dirty="0" smtClean="0"/>
              <a:t>938 individuals from 53 worldwide populations  </a:t>
            </a:r>
          </a:p>
          <a:p>
            <a:pPr lvl="1"/>
            <a:r>
              <a:rPr lang="en-US" dirty="0" smtClean="0"/>
              <a:t>632,958 </a:t>
            </a:r>
            <a:r>
              <a:rPr lang="en-US" dirty="0" err="1" smtClean="0"/>
              <a:t>autosomal</a:t>
            </a:r>
            <a:r>
              <a:rPr lang="en-US" dirty="0" smtClean="0"/>
              <a:t> SNPs after QC </a:t>
            </a:r>
          </a:p>
          <a:p>
            <a:pPr lvl="1"/>
            <a:r>
              <a:rPr lang="en-US" dirty="0" smtClean="0"/>
              <a:t>Li et al.(</a:t>
            </a:r>
            <a:r>
              <a:rPr lang="en-US" dirty="0"/>
              <a:t>2008</a:t>
            </a:r>
            <a:r>
              <a:rPr lang="en-US" dirty="0" smtClean="0"/>
              <a:t>) Science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Population Reference  Sample (POPRES) </a:t>
            </a:r>
          </a:p>
          <a:p>
            <a:pPr lvl="1"/>
            <a:r>
              <a:rPr lang="en-US" dirty="0" smtClean="0"/>
              <a:t>1,385  individuals from 37 European populations </a:t>
            </a:r>
          </a:p>
          <a:p>
            <a:pPr lvl="1"/>
            <a:r>
              <a:rPr lang="en-US" dirty="0" smtClean="0"/>
              <a:t>318,682 </a:t>
            </a:r>
            <a:r>
              <a:rPr lang="en-US" dirty="0" err="1" smtClean="0"/>
              <a:t>autosomal</a:t>
            </a:r>
            <a:r>
              <a:rPr lang="en-US" dirty="0" smtClean="0"/>
              <a:t> SNPs after  QC</a:t>
            </a:r>
            <a:endParaRPr lang="en-US" dirty="0"/>
          </a:p>
          <a:p>
            <a:pPr lvl="1"/>
            <a:r>
              <a:rPr lang="en-US" dirty="0" err="1" smtClean="0"/>
              <a:t>Novembre</a:t>
            </a:r>
            <a:r>
              <a:rPr lang="en-US" dirty="0" smtClean="0"/>
              <a:t> et al. (</a:t>
            </a:r>
            <a:r>
              <a:rPr lang="en-US" dirty="0"/>
              <a:t>2008</a:t>
            </a:r>
            <a:r>
              <a:rPr lang="en-US" dirty="0" smtClean="0"/>
              <a:t>)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8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1: Generate Reference map with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889309" cy="459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Adjust the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sample </a:t>
            </a:r>
            <a:r>
              <a:rPr lang="en-US" dirty="0" err="1" smtClean="0"/>
              <a:t>i</a:t>
            </a:r>
            <a:r>
              <a:rPr lang="en-US" dirty="0" smtClean="0"/>
              <a:t> with coverage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ij</a:t>
            </a:r>
            <a:r>
              <a:rPr lang="en-US" dirty="0" smtClean="0"/>
              <a:t> at locus j. Let e be the error rate. </a:t>
            </a:r>
          </a:p>
          <a:p>
            <a:r>
              <a:rPr lang="en-US" dirty="0" smtClean="0"/>
              <a:t>Simulate sequence data for all reference individuals at site j assuming coverage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ij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Count the number of non-reference reads at each position</a:t>
            </a:r>
            <a:endParaRPr lang="en-US" dirty="0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0"/>
            <a:ext cx="513135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38778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32719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2057400"/>
            <a:ext cx="3581400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Individual, 5 sites</a:t>
            </a:r>
          </a:p>
          <a:p>
            <a:r>
              <a:rPr lang="en-US" sz="2000" dirty="0" smtClean="0"/>
              <a:t>Coverage varies from 0x to 5x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114800"/>
            <a:ext cx="3581400" cy="10156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reference Individuals</a:t>
            </a:r>
          </a:p>
          <a:p>
            <a:r>
              <a:rPr lang="en-US" sz="2000" dirty="0" smtClean="0"/>
              <a:t>Simulated </a:t>
            </a:r>
            <a:r>
              <a:rPr lang="en-US" sz="2000" dirty="0" smtClean="0"/>
              <a:t>c</a:t>
            </a:r>
            <a:r>
              <a:rPr lang="en-US" sz="2000" dirty="0" smtClean="0"/>
              <a:t>overage identical to sample </a:t>
            </a:r>
            <a:r>
              <a:rPr lang="en-US" sz="2000" dirty="0" err="1" smtClean="0"/>
              <a:t>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981200"/>
            <a:ext cx="3593166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352800"/>
            <a:ext cx="383422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by Distance</a:t>
            </a:r>
            <a:endParaRPr lang="en-US" dirty="0"/>
          </a:p>
        </p:txBody>
      </p:sp>
      <p:pic>
        <p:nvPicPr>
          <p:cNvPr id="229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58" t="26938" r="10961" b="7401"/>
          <a:stretch>
            <a:fillRect/>
          </a:stretch>
        </p:blipFill>
        <p:spPr bwMode="auto">
          <a:xfrm>
            <a:off x="900723" y="1524000"/>
            <a:ext cx="702603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Perform PC on new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5255611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5255611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5396"/>
          <a:stretch>
            <a:fillRect/>
          </a:stretch>
        </p:blipFill>
        <p:spPr bwMode="auto">
          <a:xfrm>
            <a:off x="4509975" y="1524000"/>
            <a:ext cx="4634026" cy="494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Map on Reference 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5255611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447800"/>
            <a:ext cx="5255611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47800"/>
            <a:ext cx="4800600" cy="51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3999"/>
            <a:ext cx="5038725" cy="496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together</a:t>
            </a:r>
            <a:endParaRPr lang="en-US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7863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10200" y="5943600"/>
            <a:ext cx="31242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Wang </a:t>
            </a:r>
            <a:r>
              <a:rPr lang="en-US" i="1" dirty="0" smtClean="0"/>
              <a:t>et al. </a:t>
            </a:r>
            <a:r>
              <a:rPr lang="en-US" dirty="0" smtClean="0"/>
              <a:t>(2014) </a:t>
            </a:r>
            <a:r>
              <a:rPr lang="en-US" i="1" dirty="0" smtClean="0"/>
              <a:t>Nat Genet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in World-Wide Sample</a:t>
            </a:r>
            <a:endParaRPr lang="en-US" dirty="0"/>
          </a:p>
        </p:txBody>
      </p:sp>
      <p:pic>
        <p:nvPicPr>
          <p:cNvPr id="152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582076" cy="538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in European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34287"/>
            <a:ext cx="6352829" cy="54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about </a:t>
            </a:r>
            <a:r>
              <a:rPr lang="en-US" dirty="0" smtClean="0"/>
              <a:t>Local </a:t>
            </a:r>
            <a:r>
              <a:rPr lang="en-US" dirty="0" smtClean="0"/>
              <a:t>Ancestry?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371601"/>
            <a:ext cx="5181600" cy="4114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 admixed individuals, ancestry contributions differ along the genome.</a:t>
            </a:r>
          </a:p>
          <a:p>
            <a:r>
              <a:rPr lang="en-US" sz="2800" dirty="0" smtClean="0"/>
              <a:t>The ancestry at a locus can be an important covariate for analysis. </a:t>
            </a:r>
          </a:p>
          <a:p>
            <a:r>
              <a:rPr lang="en-US" sz="2800" dirty="0" smtClean="0"/>
              <a:t>Example: an African-American is expected to have genome-wide 20% and 80% of European and African ancestry, respectively.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6350918"/>
            <a:ext cx="177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Shriner D. (2013)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067715" cy="52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/>
          <p:nvPr/>
        </p:nvGrpSpPr>
        <p:grpSpPr>
          <a:xfrm>
            <a:off x="2843808" y="5548590"/>
            <a:ext cx="5616624" cy="461665"/>
            <a:chOff x="2843808" y="5548590"/>
            <a:chExt cx="5616624" cy="46166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843808" y="5733256"/>
              <a:ext cx="57606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656236" y="5548590"/>
              <a:ext cx="480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 copy of each parental population </a:t>
              </a:r>
              <a:endParaRPr lang="en-US" sz="2400" dirty="0"/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2826893" y="5885656"/>
            <a:ext cx="5616624" cy="461665"/>
            <a:chOff x="2843808" y="5548590"/>
            <a:chExt cx="5616624" cy="46166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43808" y="5733256"/>
              <a:ext cx="57606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656236" y="5548590"/>
              <a:ext cx="480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 copies of parental population 2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890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Methods to Infer </a:t>
            </a:r>
            <a:r>
              <a:rPr lang="en-US" altLang="zh-TW" dirty="0"/>
              <a:t>L</a:t>
            </a:r>
            <a:r>
              <a:rPr lang="en-US" altLang="zh-TW" dirty="0" smtClean="0"/>
              <a:t>ocal Ancestry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Window-based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ancestry predictions </a:t>
            </a:r>
            <a:r>
              <a:rPr lang="en-US" dirty="0" smtClean="0"/>
              <a:t>within </a:t>
            </a:r>
            <a:r>
              <a:rPr lang="en-US" dirty="0"/>
              <a:t>short </a:t>
            </a:r>
            <a:r>
              <a:rPr lang="en-US" dirty="0" smtClean="0"/>
              <a:t>(overlapping) </a:t>
            </a:r>
            <a:r>
              <a:rPr lang="en-US" dirty="0"/>
              <a:t>windows and then combine the </a:t>
            </a:r>
            <a:r>
              <a:rPr lang="en-US" dirty="0" smtClean="0"/>
              <a:t>results</a:t>
            </a:r>
            <a:endParaRPr lang="en-US" altLang="zh-TW" dirty="0" smtClean="0"/>
          </a:p>
          <a:p>
            <a:r>
              <a:rPr lang="en-US" altLang="zh-TW" dirty="0" smtClean="0"/>
              <a:t>Hidden Markov Model</a:t>
            </a:r>
          </a:p>
          <a:p>
            <a:pPr lvl="1"/>
            <a:r>
              <a:rPr lang="en-US" dirty="0" smtClean="0"/>
              <a:t>True underlying local ancestry is the hidden state</a:t>
            </a:r>
          </a:p>
          <a:p>
            <a:pPr lvl="1"/>
            <a:r>
              <a:rPr lang="en-US" dirty="0"/>
              <a:t>Use observed genotype to infer the local ancestry</a:t>
            </a:r>
          </a:p>
          <a:p>
            <a:pPr lvl="1"/>
            <a:r>
              <a:rPr lang="en-US" dirty="0" smtClean="0"/>
              <a:t>Combing the information from neighboring loci</a:t>
            </a:r>
          </a:p>
          <a:p>
            <a:pPr lvl="1"/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24414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HMM to Infer Local Ancestry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24128" y="6291843"/>
            <a:ext cx="199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 et al. (2009)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385"/>
          <a:stretch/>
        </p:blipFill>
        <p:spPr bwMode="auto">
          <a:xfrm>
            <a:off x="611560" y="1556791"/>
            <a:ext cx="7768636" cy="26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740" b="24487"/>
          <a:stretch/>
        </p:blipFill>
        <p:spPr bwMode="auto">
          <a:xfrm>
            <a:off x="603852" y="4334273"/>
            <a:ext cx="7768636" cy="74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77" b="9212"/>
          <a:stretch/>
        </p:blipFill>
        <p:spPr bwMode="auto">
          <a:xfrm>
            <a:off x="625151" y="5220438"/>
            <a:ext cx="7768636" cy="43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788"/>
          <a:stretch/>
        </p:blipFill>
        <p:spPr bwMode="auto">
          <a:xfrm>
            <a:off x="619788" y="5585362"/>
            <a:ext cx="7768636" cy="43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2"/>
          <p:cNvGrpSpPr/>
          <p:nvPr/>
        </p:nvGrpSpPr>
        <p:grpSpPr>
          <a:xfrm>
            <a:off x="603852" y="1844824"/>
            <a:ext cx="144016" cy="792088"/>
            <a:chOff x="603852" y="1844824"/>
            <a:chExt cx="144016" cy="79208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603852" y="1844824"/>
              <a:ext cx="1440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03852" y="2636912"/>
              <a:ext cx="1440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3852" y="1844824"/>
              <a:ext cx="0" cy="7920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33"/>
          <p:cNvGrpSpPr/>
          <p:nvPr/>
        </p:nvGrpSpPr>
        <p:grpSpPr>
          <a:xfrm>
            <a:off x="611560" y="3140968"/>
            <a:ext cx="144016" cy="792088"/>
            <a:chOff x="611560" y="3140968"/>
            <a:chExt cx="144016" cy="792088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611560" y="3140968"/>
              <a:ext cx="1440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11560" y="3933056"/>
              <a:ext cx="1440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11560" y="3140968"/>
              <a:ext cx="0" cy="7920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34"/>
          <p:cNvGrpSpPr/>
          <p:nvPr/>
        </p:nvGrpSpPr>
        <p:grpSpPr>
          <a:xfrm>
            <a:off x="179512" y="2245791"/>
            <a:ext cx="144016" cy="1327225"/>
            <a:chOff x="179512" y="2245791"/>
            <a:chExt cx="144016" cy="1327225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179512" y="2245791"/>
              <a:ext cx="1440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79512" y="3573016"/>
              <a:ext cx="1440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9512" y="2245791"/>
              <a:ext cx="0" cy="13272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89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7570" name="Picture 2" descr="http://www.sciencedirect.com/cache/MiamiImageURL/1-s2.0-S0002929713004655-gr3_lrg.jpg/0?wchp=dGLzVlk-zSkWA&amp;pii=S00029297130046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4953000" cy="4982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45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Assortative</a:t>
            </a:r>
            <a:r>
              <a:rPr lang="en-US" dirty="0" smtClean="0"/>
              <a:t> Mating</a:t>
            </a:r>
            <a:endParaRPr lang="en-US" dirty="0"/>
          </a:p>
        </p:txBody>
      </p:sp>
      <p:pic>
        <p:nvPicPr>
          <p:cNvPr id="230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948656"/>
            <a:ext cx="64198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off-target coverage</a:t>
            </a:r>
            <a:endParaRPr lang="en-US" dirty="0"/>
          </a:p>
        </p:txBody>
      </p:sp>
      <p:pic>
        <p:nvPicPr>
          <p:cNvPr id="259074" name="Picture 2" descr="http://www.sciencedirect.com/cache/MiamiImageURL/1-s2.0-S0002929713004655-gr2_lrg.jpg/0?wchp=dGLbVBA-zSkWl&amp;pii=S00029297130046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4747"/>
            <a:ext cx="4723581" cy="474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Allele frequencies differ between populations.</a:t>
            </a:r>
          </a:p>
          <a:p>
            <a:r>
              <a:rPr lang="en-US" dirty="0" smtClean="0"/>
              <a:t>These difference cause confounding.</a:t>
            </a:r>
          </a:p>
          <a:p>
            <a:r>
              <a:rPr lang="en-US" dirty="0" smtClean="0"/>
              <a:t>Using “population” as covariate may control such confounding.</a:t>
            </a:r>
          </a:p>
          <a:p>
            <a:r>
              <a:rPr lang="en-US" dirty="0" smtClean="0"/>
              <a:t>Population can be estimated from genetic data.</a:t>
            </a:r>
          </a:p>
          <a:p>
            <a:r>
              <a:rPr lang="en-US" dirty="0" smtClean="0"/>
              <a:t>Low coverage data can be used with specialized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6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510"/>
            <a:ext cx="8229600" cy="1154510"/>
          </a:xfrm>
        </p:spPr>
        <p:txBody>
          <a:bodyPr>
            <a:normAutofit/>
          </a:bodyPr>
          <a:lstStyle/>
          <a:p>
            <a:r>
              <a:rPr lang="de-CH" dirty="0" smtClean="0"/>
              <a:t>Rare Varaints in Europe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2" t="869"/>
          <a:stretch>
            <a:fillRect/>
          </a:stretch>
        </p:blipFill>
        <p:spPr bwMode="auto">
          <a:xfrm>
            <a:off x="0" y="1198202"/>
            <a:ext cx="9144000" cy="35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1028700" y="5486400"/>
            <a:ext cx="419100" cy="6115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219200" y="6362700"/>
            <a:ext cx="68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38300" y="5486400"/>
            <a:ext cx="419100" cy="6115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"/>
          <p:cNvGrpSpPr/>
          <p:nvPr/>
        </p:nvGrpSpPr>
        <p:grpSpPr>
          <a:xfrm>
            <a:off x="1295400" y="4953000"/>
            <a:ext cx="533400" cy="533400"/>
            <a:chOff x="1295400" y="4953000"/>
            <a:chExt cx="533400" cy="533400"/>
          </a:xfrm>
        </p:grpSpPr>
        <p:sp>
          <p:nvSpPr>
            <p:cNvPr id="5" name="Connector 4"/>
            <p:cNvSpPr/>
            <p:nvPr/>
          </p:nvSpPr>
          <p:spPr>
            <a:xfrm>
              <a:off x="1295400" y="4953000"/>
              <a:ext cx="533400" cy="5334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95400" y="5029200"/>
              <a:ext cx="533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EU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685800" y="6096000"/>
            <a:ext cx="533400" cy="533400"/>
            <a:chOff x="1447800" y="5105400"/>
            <a:chExt cx="533400" cy="533400"/>
          </a:xfrm>
        </p:grpSpPr>
        <p:sp>
          <p:nvSpPr>
            <p:cNvPr id="36" name="Connector 35"/>
            <p:cNvSpPr/>
            <p:nvPr/>
          </p:nvSpPr>
          <p:spPr>
            <a:xfrm>
              <a:off x="1447800" y="5105400"/>
              <a:ext cx="533400" cy="5334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47800" y="5181600"/>
              <a:ext cx="533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1905000" y="6096000"/>
            <a:ext cx="533400" cy="533400"/>
            <a:chOff x="1447800" y="5105400"/>
            <a:chExt cx="533400" cy="533400"/>
          </a:xfrm>
        </p:grpSpPr>
        <p:sp>
          <p:nvSpPr>
            <p:cNvPr id="40" name="Connector 39"/>
            <p:cNvSpPr/>
            <p:nvPr/>
          </p:nvSpPr>
          <p:spPr>
            <a:xfrm>
              <a:off x="1447800" y="5105400"/>
              <a:ext cx="533400" cy="5334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47800" y="5181600"/>
              <a:ext cx="533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905000" y="5562600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0.33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9600" y="5562600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0.23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19200" y="6400800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0.19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9600" y="4495800"/>
            <a:ext cx="2301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Median EU-EU: 0.71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657600" y="4495800"/>
            <a:ext cx="2301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Median EU-EU: 0.86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629400" y="4495800"/>
            <a:ext cx="2301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Median EU-EU: 0.98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4152900" y="5486400"/>
            <a:ext cx="419100" cy="6115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4343400" y="6362700"/>
            <a:ext cx="68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762500" y="5486400"/>
            <a:ext cx="419100" cy="6115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77"/>
          <p:cNvGrpSpPr/>
          <p:nvPr/>
        </p:nvGrpSpPr>
        <p:grpSpPr>
          <a:xfrm>
            <a:off x="4419600" y="4953000"/>
            <a:ext cx="533400" cy="533400"/>
            <a:chOff x="1295400" y="4953000"/>
            <a:chExt cx="533400" cy="533400"/>
          </a:xfrm>
        </p:grpSpPr>
        <p:sp>
          <p:nvSpPr>
            <p:cNvPr id="79" name="Connector 78"/>
            <p:cNvSpPr/>
            <p:nvPr/>
          </p:nvSpPr>
          <p:spPr>
            <a:xfrm>
              <a:off x="1295400" y="4953000"/>
              <a:ext cx="533400" cy="5334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95400" y="5029200"/>
              <a:ext cx="533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EU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80"/>
          <p:cNvGrpSpPr/>
          <p:nvPr/>
        </p:nvGrpSpPr>
        <p:grpSpPr>
          <a:xfrm>
            <a:off x="3810000" y="6096000"/>
            <a:ext cx="533400" cy="533400"/>
            <a:chOff x="1447800" y="5105400"/>
            <a:chExt cx="533400" cy="533400"/>
          </a:xfrm>
        </p:grpSpPr>
        <p:sp>
          <p:nvSpPr>
            <p:cNvPr id="82" name="Connector 81"/>
            <p:cNvSpPr/>
            <p:nvPr/>
          </p:nvSpPr>
          <p:spPr>
            <a:xfrm>
              <a:off x="1447800" y="5105400"/>
              <a:ext cx="533400" cy="5334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47800" y="5181600"/>
              <a:ext cx="533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3"/>
          <p:cNvGrpSpPr/>
          <p:nvPr/>
        </p:nvGrpSpPr>
        <p:grpSpPr>
          <a:xfrm>
            <a:off x="5029200" y="6096000"/>
            <a:ext cx="533400" cy="533400"/>
            <a:chOff x="1447800" y="5105400"/>
            <a:chExt cx="533400" cy="533400"/>
          </a:xfrm>
        </p:grpSpPr>
        <p:sp>
          <p:nvSpPr>
            <p:cNvPr id="85" name="Connector 84"/>
            <p:cNvSpPr/>
            <p:nvPr/>
          </p:nvSpPr>
          <p:spPr>
            <a:xfrm>
              <a:off x="1447800" y="5105400"/>
              <a:ext cx="533400" cy="5334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47800" y="5181600"/>
              <a:ext cx="533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5029200" y="5562600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0.48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733800" y="5562600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0.22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7277100" y="5486400"/>
            <a:ext cx="419100" cy="6115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7467600" y="6362700"/>
            <a:ext cx="68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886700" y="5486400"/>
            <a:ext cx="419100" cy="6115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1"/>
          <p:cNvGrpSpPr/>
          <p:nvPr/>
        </p:nvGrpSpPr>
        <p:grpSpPr>
          <a:xfrm>
            <a:off x="7543800" y="4953000"/>
            <a:ext cx="533400" cy="533400"/>
            <a:chOff x="1295400" y="4953000"/>
            <a:chExt cx="533400" cy="533400"/>
          </a:xfrm>
        </p:grpSpPr>
        <p:sp>
          <p:nvSpPr>
            <p:cNvPr id="93" name="Connector 92"/>
            <p:cNvSpPr/>
            <p:nvPr/>
          </p:nvSpPr>
          <p:spPr>
            <a:xfrm>
              <a:off x="1295400" y="4953000"/>
              <a:ext cx="533400" cy="5334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95400" y="5029200"/>
              <a:ext cx="533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EU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94"/>
          <p:cNvGrpSpPr/>
          <p:nvPr/>
        </p:nvGrpSpPr>
        <p:grpSpPr>
          <a:xfrm>
            <a:off x="6934200" y="6096000"/>
            <a:ext cx="533400" cy="533400"/>
            <a:chOff x="1447800" y="5105400"/>
            <a:chExt cx="533400" cy="533400"/>
          </a:xfrm>
        </p:grpSpPr>
        <p:sp>
          <p:nvSpPr>
            <p:cNvPr id="96" name="Connector 95"/>
            <p:cNvSpPr/>
            <p:nvPr/>
          </p:nvSpPr>
          <p:spPr>
            <a:xfrm>
              <a:off x="1447800" y="5105400"/>
              <a:ext cx="533400" cy="5334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447800" y="5181600"/>
              <a:ext cx="533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97"/>
          <p:cNvGrpSpPr/>
          <p:nvPr/>
        </p:nvGrpSpPr>
        <p:grpSpPr>
          <a:xfrm>
            <a:off x="8153400" y="6096000"/>
            <a:ext cx="533400" cy="533400"/>
            <a:chOff x="1447800" y="5105400"/>
            <a:chExt cx="533400" cy="533400"/>
          </a:xfrm>
        </p:grpSpPr>
        <p:sp>
          <p:nvSpPr>
            <p:cNvPr id="99" name="Connector 98"/>
            <p:cNvSpPr/>
            <p:nvPr/>
          </p:nvSpPr>
          <p:spPr>
            <a:xfrm>
              <a:off x="1447800" y="5105400"/>
              <a:ext cx="533400" cy="5334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447800" y="5181600"/>
              <a:ext cx="533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8153400" y="5562600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0.90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6858000" y="5562600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0.61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4395267" y="6400800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0.19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7467600" y="6488668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0.63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3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2209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Stratification occurs in the following scenario:</a:t>
            </a:r>
          </a:p>
          <a:p>
            <a:r>
              <a:rPr lang="en-US" dirty="0" smtClean="0"/>
              <a:t>The phenotype is more common in one population.</a:t>
            </a:r>
          </a:p>
          <a:p>
            <a:r>
              <a:rPr lang="en-US" dirty="0" smtClean="0"/>
              <a:t>Allele frequencies are different between populations.</a:t>
            </a:r>
          </a:p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657600"/>
            <a:ext cx="5810250" cy="29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Stratification causes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8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If </a:t>
            </a:r>
            <a:r>
              <a:rPr lang="en-US" dirty="0" err="1" smtClean="0"/>
              <a:t>prevalences</a:t>
            </a:r>
            <a:r>
              <a:rPr lang="en-US" dirty="0" smtClean="0"/>
              <a:t> differ between populations, every marker with differing allele frequencies will be associated to the disease. this creates a lot of false positives.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Not accounting for stratification can reduce the power to detect associated variants.</a:t>
            </a:r>
          </a:p>
          <a:p>
            <a:pPr>
              <a:lnSpc>
                <a:spcPct val="140000"/>
              </a:lnSpc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191000" cy="216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1508446" y="3664710"/>
            <a:ext cx="2116129" cy="748816"/>
            <a:chOff x="1508446" y="3664710"/>
            <a:chExt cx="2116129" cy="748816"/>
          </a:xfrm>
        </p:grpSpPr>
        <p:sp>
          <p:nvSpPr>
            <p:cNvPr id="11" name="Down Arrow 10"/>
            <p:cNvSpPr/>
            <p:nvPr/>
          </p:nvSpPr>
          <p:spPr>
            <a:xfrm rot="1197996">
              <a:off x="3004824" y="3664710"/>
              <a:ext cx="619751" cy="748816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17640285">
              <a:off x="2193857" y="3142350"/>
              <a:ext cx="273016" cy="164383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47800" y="3962400"/>
            <a:ext cx="1143000" cy="2731532"/>
            <a:chOff x="1447800" y="3962400"/>
            <a:chExt cx="1143000" cy="2731532"/>
          </a:xfrm>
        </p:grpSpPr>
        <p:sp>
          <p:nvSpPr>
            <p:cNvPr id="5" name="Rectangle 4"/>
            <p:cNvSpPr/>
            <p:nvPr/>
          </p:nvSpPr>
          <p:spPr>
            <a:xfrm>
              <a:off x="1447800" y="4419600"/>
              <a:ext cx="9144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6324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Cases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76400" y="3962400"/>
              <a:ext cx="457200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</a:t>
              </a:r>
              <a:endParaRPr lang="en-US" sz="1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76400" y="5029200"/>
              <a:ext cx="457200" cy="15234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3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</a:t>
              </a:r>
              <a:endParaRPr lang="en-US" sz="93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43200" y="4114800"/>
            <a:ext cx="1219200" cy="2627769"/>
            <a:chOff x="2743200" y="4114800"/>
            <a:chExt cx="1219200" cy="2627769"/>
          </a:xfrm>
        </p:grpSpPr>
        <p:sp>
          <p:nvSpPr>
            <p:cNvPr id="6" name="Rectangle 5"/>
            <p:cNvSpPr/>
            <p:nvPr/>
          </p:nvSpPr>
          <p:spPr>
            <a:xfrm>
              <a:off x="2743200" y="4419600"/>
              <a:ext cx="9144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9400" y="6324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Controls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71800" y="4495800"/>
              <a:ext cx="457200" cy="22467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</a:t>
              </a:r>
              <a:endParaRPr lang="en-US" sz="1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4114800"/>
              <a:ext cx="457200" cy="12464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5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</a:t>
              </a:r>
              <a:endParaRPr lang="en-US" sz="7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24000" y="3581400"/>
            <a:ext cx="1946045" cy="762000"/>
            <a:chOff x="1524000" y="3581400"/>
            <a:chExt cx="1946045" cy="762000"/>
          </a:xfrm>
        </p:grpSpPr>
        <p:sp>
          <p:nvSpPr>
            <p:cNvPr id="21" name="Down Arrow 20"/>
            <p:cNvSpPr/>
            <p:nvPr/>
          </p:nvSpPr>
          <p:spPr>
            <a:xfrm rot="20897922">
              <a:off x="1524000" y="3581400"/>
              <a:ext cx="609600" cy="76200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 rot="2932150">
              <a:off x="2596346" y="3085306"/>
              <a:ext cx="217508" cy="1529891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 causes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77200" cy="4419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Between 1950-60 a lot of traits were associated with the ABO blood group: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Cancer of the stomach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Gastric Ulcer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Diabetes Mellitus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Salivary tumors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Fracture of the neck and femur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All the results were caused by stratification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3979</TotalTime>
  <Words>1678</Words>
  <Application>Microsoft Office PowerPoint</Application>
  <PresentationFormat>On-screen Show (4:3)</PresentationFormat>
  <Paragraphs>253</Paragraphs>
  <Slides>51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Estimates of Genetic Ancestry  </vt:lpstr>
      <vt:lpstr>Take-Home Points</vt:lpstr>
      <vt:lpstr>Sequence of Bottlenecks</vt:lpstr>
      <vt:lpstr>Isolation by Distance</vt:lpstr>
      <vt:lpstr>Assortative Mating</vt:lpstr>
      <vt:lpstr>Rare Varaints in Europe</vt:lpstr>
      <vt:lpstr>Stratification</vt:lpstr>
      <vt:lpstr>Stratification causes association</vt:lpstr>
      <vt:lpstr>ABO causes everything</vt:lpstr>
      <vt:lpstr>Detecting stratification</vt:lpstr>
      <vt:lpstr>Good q-q plot</vt:lpstr>
      <vt:lpstr>Bad q-q plot</vt:lpstr>
      <vt:lpstr>Genomic Control - Concept</vt:lpstr>
      <vt:lpstr>Genomic Control</vt:lpstr>
      <vt:lpstr>GC as diagnostic</vt:lpstr>
      <vt:lpstr>Stratification in Burden Tests</vt:lpstr>
      <vt:lpstr>General Evaluation of Stratification</vt:lpstr>
      <vt:lpstr>Inflation by Mixture Proportion</vt:lpstr>
      <vt:lpstr>Inflation across Comparisons</vt:lpstr>
      <vt:lpstr>Controlling for Stratification</vt:lpstr>
      <vt:lpstr>Why Genomic Control</vt:lpstr>
      <vt:lpstr>Estimating Population Structure</vt:lpstr>
      <vt:lpstr>Model-based clustering</vt:lpstr>
      <vt:lpstr>Human Genome Diversity Panel</vt:lpstr>
      <vt:lpstr>Results allows for other interpretations</vt:lpstr>
      <vt:lpstr>Principle Component Analysis</vt:lpstr>
      <vt:lpstr>Principle Component Analysis</vt:lpstr>
      <vt:lpstr>World-wide PCA</vt:lpstr>
      <vt:lpstr>PCAs capture geographic structure</vt:lpstr>
      <vt:lpstr>Application to a GWAS</vt:lpstr>
      <vt:lpstr>Potential Pitfalls in PCA</vt:lpstr>
      <vt:lpstr>How many markers are needed?</vt:lpstr>
      <vt:lpstr>What happens if we have too few markers?</vt:lpstr>
      <vt:lpstr>What about off-target reads?</vt:lpstr>
      <vt:lpstr>LASER: Locating Ancestry from Sequence Reads</vt:lpstr>
      <vt:lpstr>Data used in LASER</vt:lpstr>
      <vt:lpstr>Step 1: Generate Reference map with PCA</vt:lpstr>
      <vt:lpstr>Step 2: Adjust the reference</vt:lpstr>
      <vt:lpstr>Example</vt:lpstr>
      <vt:lpstr>Step 3: Perform PC on new data</vt:lpstr>
      <vt:lpstr>Step 4: Map on Reference Map </vt:lpstr>
      <vt:lpstr>Repeat</vt:lpstr>
      <vt:lpstr>All together</vt:lpstr>
      <vt:lpstr>Evaluation in World-Wide Sample</vt:lpstr>
      <vt:lpstr>Evaluation in European Sample</vt:lpstr>
      <vt:lpstr>What about Local Ancestry?</vt:lpstr>
      <vt:lpstr>Methods to Infer Local Ancestry</vt:lpstr>
      <vt:lpstr>HMM to Infer Local Ancestry</vt:lpstr>
      <vt:lpstr>HMM estimate</vt:lpstr>
      <vt:lpstr>Benefit of off-target coverage</vt:lpstr>
      <vt:lpstr>Take-Home Points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Recombination and Linkage Disequilibrium</dc:title>
  <dc:creator>Sebastian Zoellner</dc:creator>
  <cp:lastModifiedBy>Sebastian</cp:lastModifiedBy>
  <cp:revision>74</cp:revision>
  <dcterms:created xsi:type="dcterms:W3CDTF">2009-03-23T00:14:10Z</dcterms:created>
  <dcterms:modified xsi:type="dcterms:W3CDTF">2015-05-21T02:32:55Z</dcterms:modified>
</cp:coreProperties>
</file>