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45" r:id="rId3"/>
    <p:sldId id="346" r:id="rId4"/>
    <p:sldId id="257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73" r:id="rId15"/>
    <p:sldId id="271" r:id="rId16"/>
    <p:sldId id="272" r:id="rId17"/>
    <p:sldId id="274" r:id="rId18"/>
    <p:sldId id="344" r:id="rId19"/>
    <p:sldId id="341" r:id="rId20"/>
    <p:sldId id="342" r:id="rId21"/>
    <p:sldId id="343" r:id="rId22"/>
    <p:sldId id="275" r:id="rId23"/>
    <p:sldId id="283" r:id="rId24"/>
    <p:sldId id="276" r:id="rId25"/>
    <p:sldId id="279" r:id="rId26"/>
    <p:sldId id="316" r:id="rId27"/>
    <p:sldId id="282" r:id="rId28"/>
    <p:sldId id="281" r:id="rId29"/>
    <p:sldId id="311" r:id="rId30"/>
    <p:sldId id="347" r:id="rId31"/>
    <p:sldId id="348" r:id="rId32"/>
    <p:sldId id="285" r:id="rId33"/>
    <p:sldId id="293" r:id="rId34"/>
    <p:sldId id="288" r:id="rId35"/>
    <p:sldId id="289" r:id="rId36"/>
    <p:sldId id="290" r:id="rId37"/>
    <p:sldId id="291" r:id="rId38"/>
    <p:sldId id="312" r:id="rId39"/>
    <p:sldId id="298" r:id="rId40"/>
    <p:sldId id="299" r:id="rId41"/>
    <p:sldId id="300" r:id="rId42"/>
    <p:sldId id="301" r:id="rId43"/>
    <p:sldId id="297" r:id="rId44"/>
    <p:sldId id="304" r:id="rId45"/>
    <p:sldId id="309" r:id="rId46"/>
    <p:sldId id="310" r:id="rId47"/>
    <p:sldId id="305" r:id="rId48"/>
    <p:sldId id="306" r:id="rId49"/>
    <p:sldId id="307" r:id="rId50"/>
    <p:sldId id="308" r:id="rId51"/>
    <p:sldId id="315" r:id="rId52"/>
    <p:sldId id="277" r:id="rId53"/>
    <p:sldId id="278" r:id="rId54"/>
    <p:sldId id="349" r:id="rId55"/>
    <p:sldId id="340" r:id="rId56"/>
    <p:sldId id="313" r:id="rId57"/>
    <p:sldId id="317" r:id="rId58"/>
    <p:sldId id="328" r:id="rId59"/>
    <p:sldId id="332" r:id="rId60"/>
    <p:sldId id="330" r:id="rId61"/>
    <p:sldId id="321" r:id="rId62"/>
    <p:sldId id="323" r:id="rId63"/>
    <p:sldId id="324" r:id="rId64"/>
    <p:sldId id="326" r:id="rId65"/>
    <p:sldId id="322" r:id="rId66"/>
    <p:sldId id="327" r:id="rId67"/>
    <p:sldId id="331" r:id="rId68"/>
    <p:sldId id="325" r:id="rId69"/>
    <p:sldId id="333" r:id="rId70"/>
    <p:sldId id="336" r:id="rId71"/>
    <p:sldId id="337" r:id="rId72"/>
    <p:sldId id="339" r:id="rId73"/>
    <p:sldId id="33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92A13-3C9E-47C9-A977-F0580DDA7620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8D1BF-DE77-4262-A2B8-920E0D08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BC11-ED56-4232-9738-DE4D4E4C0FE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56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BC11-ED56-4232-9738-DE4D4E4C0FE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BC11-ED56-4232-9738-DE4D4E4C0FE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0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BBC11-ED56-4232-9738-DE4D4E4C0FE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15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9D85-C236-4737-ABA0-61FD7104480D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A9B1-D477-4C3D-8C47-BC89DF79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Association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Clement 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Sequence Analysis Workshop</a:t>
            </a:r>
          </a:p>
          <a:p>
            <a:r>
              <a:rPr lang="en-US" smtClean="0">
                <a:solidFill>
                  <a:schemeClr val="tx1"/>
                </a:solidFill>
              </a:rPr>
              <a:t>May 21,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8603" y="6519446"/>
            <a:ext cx="5844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Lecture slides adapted from Hyun Min Kang and </a:t>
            </a:r>
            <a:r>
              <a:rPr lang="en-US" sz="1600" dirty="0" err="1" smtClean="0"/>
              <a:t>Gonçalo</a:t>
            </a:r>
            <a:r>
              <a:rPr lang="en-US" sz="1600" dirty="0" smtClean="0"/>
              <a:t> </a:t>
            </a:r>
            <a:r>
              <a:rPr lang="en-US" sz="1600" dirty="0" err="1" smtClean="0"/>
              <a:t>Abecasis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703"/>
            <a:ext cx="9144000" cy="706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Genome-wide significant SNPs by MAF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3593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5,783 SNPs from GWAS Catalog with p≤5x10</a:t>
            </a:r>
            <a:r>
              <a:rPr lang="en-US" sz="1400" baseline="30000" dirty="0" smtClean="0"/>
              <a:t>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0539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Genome-wide significant SNPs by MAF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3593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5,783 SNPs from GWAS Catalog with p≤5x10</a:t>
            </a:r>
            <a:r>
              <a:rPr lang="en-US" sz="1400" baseline="30000" dirty="0" smtClean="0"/>
              <a:t>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0539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Genome-wide significant SNPs by MAF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3593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5,783 SNPs from GWAS Catalog with p≤5x10</a:t>
            </a:r>
            <a:r>
              <a:rPr lang="en-US" sz="1400" baseline="30000" dirty="0" smtClean="0"/>
              <a:t>-8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18442" y="996518"/>
            <a:ext cx="3840480" cy="1799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Common associated variants: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Have small effect sizes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Explain modest proportion of total genetic heritability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0539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Genome-wide significant SNPs by MAF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3593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5,783 SNPs from GWAS Catalog with p≤5x10</a:t>
            </a:r>
            <a:r>
              <a:rPr lang="en-US" sz="1400" baseline="30000" dirty="0" smtClean="0"/>
              <a:t>-8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18440" y="996517"/>
            <a:ext cx="384048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4488" lvl="1" indent="-344488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Low-frequency and rare associated variants may:</a:t>
            </a:r>
          </a:p>
          <a:p>
            <a:pPr marL="344488" lvl="1" indent="-3444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Have larger effect sizes</a:t>
            </a:r>
          </a:p>
          <a:p>
            <a:pPr marL="344488" lvl="1" indent="-3444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Explain larger proportion of trait heritability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Association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Phenotypes:  binary trait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182880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>
            <a:off x="3962400" y="2209800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3272135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 individuals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3124200"/>
            <a:ext cx="167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Cases = 1</a:t>
            </a:r>
          </a:p>
          <a:p>
            <a:r>
              <a:rPr lang="en-US" sz="2400" dirty="0" smtClean="0"/>
              <a:t>Controls = 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Phenotypes:  quantitative trait (QT)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71800" y="1676400"/>
          <a:ext cx="8382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971800" y="4876800"/>
            <a:ext cx="0" cy="83820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1800" y="5715000"/>
            <a:ext cx="9144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057525" y="4956175"/>
            <a:ext cx="723900" cy="660400"/>
          </a:xfrm>
          <a:custGeom>
            <a:avLst/>
            <a:gdLst>
              <a:gd name="connsiteX0" fmla="*/ 0 w 723900"/>
              <a:gd name="connsiteY0" fmla="*/ 606425 h 660400"/>
              <a:gd name="connsiteX1" fmla="*/ 123825 w 723900"/>
              <a:gd name="connsiteY1" fmla="*/ 6350 h 660400"/>
              <a:gd name="connsiteX2" fmla="*/ 466725 w 723900"/>
              <a:gd name="connsiteY2" fmla="*/ 568325 h 660400"/>
              <a:gd name="connsiteX3" fmla="*/ 590550 w 723900"/>
              <a:gd name="connsiteY3" fmla="*/ 558800 h 660400"/>
              <a:gd name="connsiteX4" fmla="*/ 723900 w 723900"/>
              <a:gd name="connsiteY4" fmla="*/ 587375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660400">
                <a:moveTo>
                  <a:pt x="0" y="606425"/>
                </a:moveTo>
                <a:cubicBezTo>
                  <a:pt x="23019" y="309562"/>
                  <a:pt x="46038" y="12700"/>
                  <a:pt x="123825" y="6350"/>
                </a:cubicBezTo>
                <a:cubicBezTo>
                  <a:pt x="201612" y="0"/>
                  <a:pt x="388938" y="476250"/>
                  <a:pt x="466725" y="568325"/>
                </a:cubicBezTo>
                <a:cubicBezTo>
                  <a:pt x="544512" y="660400"/>
                  <a:pt x="547688" y="555625"/>
                  <a:pt x="590550" y="558800"/>
                </a:cubicBezTo>
                <a:cubicBezTo>
                  <a:pt x="633412" y="561975"/>
                  <a:pt x="678656" y="574675"/>
                  <a:pt x="723900" y="587375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324600" y="1676400"/>
          <a:ext cx="12192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Transf.(Y)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76600" y="5791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407962" y="5105400"/>
            <a:ext cx="66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Freq.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038600" y="3124200"/>
            <a:ext cx="2133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513227" y="4876800"/>
            <a:ext cx="0" cy="83820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13227" y="5715000"/>
            <a:ext cx="9144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44338" y="5791200"/>
            <a:ext cx="104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Transf.(Y)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949389" y="5105400"/>
            <a:ext cx="66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Freq.</a:t>
            </a:r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6608477" y="4929187"/>
            <a:ext cx="638175" cy="633413"/>
          </a:xfrm>
          <a:custGeom>
            <a:avLst/>
            <a:gdLst>
              <a:gd name="connsiteX0" fmla="*/ 0 w 638175"/>
              <a:gd name="connsiteY0" fmla="*/ 633413 h 633413"/>
              <a:gd name="connsiteX1" fmla="*/ 161925 w 638175"/>
              <a:gd name="connsiteY1" fmla="*/ 490538 h 633413"/>
              <a:gd name="connsiteX2" fmla="*/ 257175 w 638175"/>
              <a:gd name="connsiteY2" fmla="*/ 100013 h 633413"/>
              <a:gd name="connsiteX3" fmla="*/ 333375 w 638175"/>
              <a:gd name="connsiteY3" fmla="*/ 71438 h 633413"/>
              <a:gd name="connsiteX4" fmla="*/ 495300 w 638175"/>
              <a:gd name="connsiteY4" fmla="*/ 528638 h 633413"/>
              <a:gd name="connsiteX5" fmla="*/ 638175 w 638175"/>
              <a:gd name="connsiteY5" fmla="*/ 604838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175" h="633413">
                <a:moveTo>
                  <a:pt x="0" y="633413"/>
                </a:moveTo>
                <a:cubicBezTo>
                  <a:pt x="59531" y="606425"/>
                  <a:pt x="119063" y="579438"/>
                  <a:pt x="161925" y="490538"/>
                </a:cubicBezTo>
                <a:cubicBezTo>
                  <a:pt x="204788" y="401638"/>
                  <a:pt x="228600" y="169863"/>
                  <a:pt x="257175" y="100013"/>
                </a:cubicBezTo>
                <a:cubicBezTo>
                  <a:pt x="285750" y="30163"/>
                  <a:pt x="293687" y="0"/>
                  <a:pt x="333375" y="71438"/>
                </a:cubicBezTo>
                <a:cubicBezTo>
                  <a:pt x="373063" y="142876"/>
                  <a:pt x="444500" y="439738"/>
                  <a:pt x="495300" y="528638"/>
                </a:cubicBezTo>
                <a:cubicBezTo>
                  <a:pt x="546100" y="617538"/>
                  <a:pt x="592137" y="611188"/>
                  <a:pt x="638175" y="604838"/>
                </a:cubicBezTo>
              </a:path>
            </a:pathLst>
          </a:cu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>
            <a:off x="2590800" y="2057400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38200" y="3119735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 individuals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038600" y="3276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Transformation:</a:t>
            </a:r>
          </a:p>
          <a:p>
            <a:pPr>
              <a:buFontTx/>
              <a:buChar char="-"/>
            </a:pPr>
            <a:r>
              <a:rPr lang="en-US" sz="2400" dirty="0" smtClean="0"/>
              <a:t> Logarithm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smtClean="0"/>
              <a:t>Inverse normal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Genotypes:  hard genotypes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86200" y="2402840"/>
          <a:ext cx="247047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  <a:gridCol w="403543"/>
                <a:gridCol w="403543"/>
                <a:gridCol w="403543"/>
                <a:gridCol w="397193"/>
                <a:gridCol w="459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3445035" y="2743200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2435" y="3805535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 individuals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969035" y="838200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237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m</a:t>
            </a:r>
            <a:r>
              <a:rPr lang="en-US" sz="2400" dirty="0" smtClean="0"/>
              <a:t> markers (SNPs)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Genotype imputation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to increase power by using previously genotyped GWAS samples</a:t>
            </a:r>
          </a:p>
          <a:p>
            <a:endParaRPr lang="en-US" b="1" dirty="0" smtClean="0"/>
          </a:p>
          <a:p>
            <a:r>
              <a:rPr lang="en-US" b="1" dirty="0" smtClean="0"/>
              <a:t>Problem:</a:t>
            </a:r>
            <a:r>
              <a:rPr lang="en-US" dirty="0" smtClean="0"/>
              <a:t>  GWAS samples genotyped at fewer or different variant sites</a:t>
            </a:r>
          </a:p>
          <a:p>
            <a:endParaRPr lang="en-US" b="1" dirty="0" smtClean="0"/>
          </a:p>
          <a:p>
            <a:r>
              <a:rPr lang="en-US" b="1" dirty="0" smtClean="0"/>
              <a:t>Method</a:t>
            </a:r>
            <a:r>
              <a:rPr lang="en-US" dirty="0" smtClean="0"/>
              <a:t>:  Use </a:t>
            </a:r>
            <a:r>
              <a:rPr lang="en-US" u="sng" dirty="0" smtClean="0"/>
              <a:t>genotype imputation</a:t>
            </a:r>
            <a:r>
              <a:rPr lang="en-US" dirty="0" smtClean="0"/>
              <a:t> to fill in missing genotypes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06680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Aside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6488668"/>
            <a:ext cx="668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Marchini</a:t>
            </a:r>
            <a:r>
              <a:rPr lang="en-US" dirty="0" smtClean="0"/>
              <a:t> et. al., </a:t>
            </a:r>
            <a:r>
              <a:rPr lang="en-US" i="1" dirty="0" smtClean="0"/>
              <a:t>Nat. Genet.</a:t>
            </a:r>
            <a:r>
              <a:rPr lang="en-US" dirty="0" smtClean="0"/>
              <a:t>, 2007; Li et. al. </a:t>
            </a:r>
            <a:r>
              <a:rPr lang="en-US" i="1" dirty="0" smtClean="0"/>
              <a:t>Genet. </a:t>
            </a:r>
            <a:r>
              <a:rPr lang="en-US" i="1" dirty="0" err="1" smtClean="0"/>
              <a:t>Epidemol</a:t>
            </a:r>
            <a:r>
              <a:rPr lang="en-US" i="1" dirty="0" smtClean="0"/>
              <a:t>.</a:t>
            </a:r>
            <a:r>
              <a:rPr lang="en-US" dirty="0" smtClean="0"/>
              <a:t>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genotype imputation to </a:t>
            </a:r>
            <a:br>
              <a:rPr lang="en-US" dirty="0" smtClean="0"/>
            </a:br>
            <a:r>
              <a:rPr lang="en-US" dirty="0" smtClean="0"/>
              <a:t>fill in missing genotypes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33698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33698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698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Genotyped sample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3698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 </a:t>
            </a:r>
            <a:r>
              <a:rPr lang="en-US" b="1" dirty="0" err="1" smtClean="0"/>
              <a:t>haplotypes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488440"/>
            <a:ext cx="223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 Starting Data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6680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Aside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Data overview</a:t>
            </a:r>
          </a:p>
          <a:p>
            <a:endParaRPr lang="en-US" dirty="0" smtClean="0"/>
          </a:p>
          <a:p>
            <a:r>
              <a:rPr lang="en-US" dirty="0" smtClean="0"/>
              <a:t>Analysis of common variants</a:t>
            </a:r>
          </a:p>
          <a:p>
            <a:endParaRPr lang="en-US" dirty="0" smtClean="0"/>
          </a:p>
          <a:p>
            <a:r>
              <a:rPr lang="en-US" dirty="0" smtClean="0"/>
              <a:t>Analysis of low-frequency variants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Using genotype imputation to </a:t>
            </a:r>
            <a:br>
              <a:rPr lang="en-US" smtClean="0"/>
            </a:br>
            <a:r>
              <a:rPr lang="en-US" smtClean="0"/>
              <a:t>fill in missing genotypes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33698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33698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698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Genotyped sample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3698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 </a:t>
            </a:r>
            <a:r>
              <a:rPr lang="en-US" b="1" dirty="0" err="1" smtClean="0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488440"/>
            <a:ext cx="556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 Identify shared regions of chromosome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6680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Aside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Using genotype imputation to </a:t>
            </a:r>
            <a:br>
              <a:rPr lang="en-US" smtClean="0"/>
            </a:br>
            <a:r>
              <a:rPr lang="en-US" smtClean="0"/>
              <a:t>fill in missing genotypes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33698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33698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  <a:gridCol w="364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698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Genotyped sample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33698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 </a:t>
            </a:r>
            <a:r>
              <a:rPr lang="en-US" b="1" dirty="0" err="1" smtClean="0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488440"/>
            <a:ext cx="365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 Fill in missing genotypes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6680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Aside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Genotypes:  imputed dosages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84365" y="2098041"/>
          <a:ext cx="359759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080"/>
                <a:gridCol w="640080"/>
                <a:gridCol w="640080"/>
                <a:gridCol w="640080"/>
                <a:gridCol w="397193"/>
                <a:gridCol w="64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2743200" y="2438401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500736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 individuals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792582" y="8018"/>
            <a:ext cx="304800" cy="3641565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3965" y="1219201"/>
            <a:ext cx="237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m</a:t>
            </a:r>
            <a:r>
              <a:rPr lang="en-US" sz="2400" dirty="0" smtClean="0"/>
              <a:t> markers (SNPs)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00400" y="5638800"/>
          <a:ext cx="359759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0080"/>
                <a:gridCol w="640080"/>
                <a:gridCol w="640080"/>
                <a:gridCol w="640080"/>
                <a:gridCol w="397193"/>
                <a:gridCol w="64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2800" y="5253335"/>
            <a:ext cx="338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Imputation Quality Score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6488668"/>
            <a:ext cx="668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Marchini</a:t>
            </a:r>
            <a:r>
              <a:rPr lang="en-US" dirty="0" smtClean="0"/>
              <a:t> et. al., </a:t>
            </a:r>
            <a:r>
              <a:rPr lang="en-US" i="1" dirty="0" smtClean="0"/>
              <a:t>Nat. Genet.</a:t>
            </a:r>
            <a:r>
              <a:rPr lang="en-US" dirty="0" smtClean="0"/>
              <a:t>, 2007; Li et. al. </a:t>
            </a:r>
            <a:r>
              <a:rPr lang="en-US" i="1" dirty="0" smtClean="0"/>
              <a:t>Genet. </a:t>
            </a:r>
            <a:r>
              <a:rPr lang="en-US" i="1" dirty="0" err="1" smtClean="0"/>
              <a:t>Epidemol</a:t>
            </a:r>
            <a:r>
              <a:rPr lang="en-US" i="1" dirty="0" smtClean="0"/>
              <a:t>.</a:t>
            </a:r>
            <a:r>
              <a:rPr lang="en-US" dirty="0" smtClean="0"/>
              <a:t>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covariates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86200" y="2402840"/>
          <a:ext cx="2173288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736"/>
                <a:gridCol w="593154"/>
                <a:gridCol w="397193"/>
                <a:gridCol w="624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z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pPr algn="ctr"/>
                      <a:r>
                        <a:rPr lang="en-US" baseline="0" dirty="0" smtClean="0"/>
                        <a:t>Sex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z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pPr algn="ctr"/>
                      <a:r>
                        <a:rPr lang="en-US" baseline="0" dirty="0" smtClean="0"/>
                        <a:t>Age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</a:t>
                      </a:r>
                      <a:r>
                        <a:rPr lang="en-US" baseline="-25000" dirty="0" err="1" smtClean="0"/>
                        <a:t>c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baseline="0" dirty="0" smtClean="0"/>
                        <a:t>BMI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>
            <a:off x="3445035" y="3048000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2435" y="4110335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 individuals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4800599" y="1066800"/>
            <a:ext cx="304800" cy="21336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1125" y="1524000"/>
            <a:ext cx="168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c</a:t>
            </a:r>
            <a:r>
              <a:rPr lang="en-US" sz="2400" dirty="0" smtClean="0"/>
              <a:t> covariates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individuals:</a:t>
            </a:r>
            <a:br>
              <a:rPr lang="en-US" dirty="0" smtClean="0"/>
            </a:br>
            <a:r>
              <a:rPr lang="en-US" dirty="0" smtClean="0"/>
              <a:t>relatedness and population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Unrelated individuals</a:t>
            </a:r>
          </a:p>
          <a:p>
            <a:endParaRPr lang="en-US" dirty="0" smtClean="0"/>
          </a:p>
          <a:p>
            <a:r>
              <a:rPr lang="en-US" dirty="0" smtClean="0"/>
              <a:t>Related individuals</a:t>
            </a:r>
          </a:p>
          <a:p>
            <a:pPr lvl="1"/>
            <a:r>
              <a:rPr lang="en-US" dirty="0" smtClean="0"/>
              <a:t>Identify any relationships between individuals</a:t>
            </a:r>
          </a:p>
          <a:p>
            <a:endParaRPr lang="en-US" dirty="0" smtClean="0"/>
          </a:p>
          <a:p>
            <a:r>
              <a:rPr lang="en-US" dirty="0" smtClean="0"/>
              <a:t>Population structure</a:t>
            </a:r>
          </a:p>
          <a:p>
            <a:pPr lvl="1"/>
            <a:r>
              <a:rPr lang="en-US" dirty="0" smtClean="0"/>
              <a:t>Individuals are from different 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Common Variants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Association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architecture of complex traits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63" y="1146596"/>
            <a:ext cx="7761322" cy="507640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419515" y="3136232"/>
            <a:ext cx="2419685" cy="521368"/>
          </a:xfrm>
          <a:prstGeom prst="wedgeRoundRectCallout">
            <a:avLst>
              <a:gd name="adj1" fmla="val 2002"/>
              <a:gd name="adj2" fmla="val 1009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Array-based genotyping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07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variant analysis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9800" y="259588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1400" y="259588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0" y="2595880"/>
          <a:ext cx="1259841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  <a:gridCol w="397193"/>
                <a:gridCol w="459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00600" y="259588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68457" y="259588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38400" y="198120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438400"/>
            <a:ext cx="0" cy="152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24384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22098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400" y="220980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1981200"/>
            <a:ext cx="259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29200" y="1981200"/>
            <a:ext cx="0" cy="609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5958" y="1519535"/>
            <a:ext cx="5972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Test each variant for association with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traits</a:t>
            </a:r>
          </a:p>
          <a:p>
            <a:pPr lvl="1"/>
            <a:r>
              <a:rPr lang="en-US" dirty="0" smtClean="0"/>
              <a:t>Contingency table tests cannot adjust for covariates</a:t>
            </a:r>
          </a:p>
          <a:p>
            <a:pPr lvl="2"/>
            <a:r>
              <a:rPr lang="en-US" dirty="0" smtClean="0"/>
              <a:t>Chi-square Test</a:t>
            </a:r>
          </a:p>
          <a:p>
            <a:pPr lvl="2"/>
            <a:r>
              <a:rPr lang="en-US" dirty="0" smtClean="0"/>
              <a:t>Cochran-</a:t>
            </a:r>
            <a:r>
              <a:rPr lang="en-US" dirty="0" err="1" smtClean="0"/>
              <a:t>Armitage</a:t>
            </a:r>
            <a:r>
              <a:rPr lang="en-US" dirty="0" smtClean="0"/>
              <a:t> Trend Test</a:t>
            </a:r>
          </a:p>
          <a:p>
            <a:pPr lvl="2"/>
            <a:r>
              <a:rPr lang="en-US" dirty="0" smtClean="0"/>
              <a:t>Fisher’s Exact Test</a:t>
            </a:r>
          </a:p>
          <a:p>
            <a:pPr lvl="1"/>
            <a:r>
              <a:rPr lang="en-US" dirty="0" smtClean="0"/>
              <a:t>Logistic regression can account for covariates</a:t>
            </a:r>
          </a:p>
          <a:p>
            <a:r>
              <a:rPr lang="en-US" dirty="0" smtClean="0"/>
              <a:t>Quantitative traits</a:t>
            </a:r>
          </a:p>
          <a:p>
            <a:pPr lvl="1"/>
            <a:r>
              <a:rPr lang="en-US" dirty="0" smtClean="0"/>
              <a:t>Linear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Visualizing results: Manhattan Plot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3678" y="6488668"/>
            <a:ext cx="328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Willer</a:t>
            </a:r>
            <a:r>
              <a:rPr lang="en-US" dirty="0" smtClean="0"/>
              <a:t> et. al., </a:t>
            </a:r>
            <a:r>
              <a:rPr lang="en-US" i="1" dirty="0" smtClean="0"/>
              <a:t>Nat. Genet.</a:t>
            </a:r>
            <a:r>
              <a:rPr lang="en-US" dirty="0" smtClean="0"/>
              <a:t>, 2009)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b="54167"/>
          <a:stretch>
            <a:fillRect/>
          </a:stretch>
        </p:blipFill>
        <p:spPr bwMode="auto">
          <a:xfrm>
            <a:off x="0" y="2057400"/>
            <a:ext cx="9144000" cy="313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BMI GWAS (Stage 1)</a:t>
            </a:r>
            <a:endParaRPr lang="en-US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7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Association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results:</a:t>
            </a:r>
            <a:br>
              <a:rPr lang="en-US" dirty="0" smtClean="0"/>
            </a:br>
            <a:r>
              <a:rPr lang="en-US" dirty="0" err="1" smtClean="0"/>
              <a:t>quantile-quantile</a:t>
            </a:r>
            <a:r>
              <a:rPr lang="en-US" dirty="0" smtClean="0"/>
              <a:t> (QQ) plot)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269" r="50000"/>
          <a:stretch>
            <a:fillRect/>
          </a:stretch>
        </p:blipFill>
        <p:spPr bwMode="auto">
          <a:xfrm>
            <a:off x="1714500" y="1981200"/>
            <a:ext cx="5715000" cy="45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204706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BMI GWAS (Stage 1)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3678" y="6488668"/>
            <a:ext cx="328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Willer</a:t>
            </a:r>
            <a:r>
              <a:rPr lang="en-US" dirty="0" smtClean="0"/>
              <a:t> et. al., </a:t>
            </a:r>
            <a:r>
              <a:rPr lang="en-US" i="1" dirty="0" smtClean="0"/>
              <a:t>Nat. Genet.</a:t>
            </a:r>
            <a:r>
              <a:rPr lang="en-US" dirty="0" smtClean="0"/>
              <a:t>, 2009)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results: regional plot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00" b="50000"/>
          <a:stretch>
            <a:fillRect/>
          </a:stretch>
        </p:blipFill>
        <p:spPr bwMode="auto">
          <a:xfrm>
            <a:off x="1581150" y="1524000"/>
            <a:ext cx="5981700" cy="52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3678" y="6488668"/>
            <a:ext cx="328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Willer</a:t>
            </a:r>
            <a:r>
              <a:rPr lang="en-US" dirty="0" smtClean="0"/>
              <a:t> et. al., </a:t>
            </a:r>
            <a:r>
              <a:rPr lang="en-US" i="1" dirty="0" smtClean="0"/>
              <a:t>Nat. Genet.</a:t>
            </a:r>
            <a:r>
              <a:rPr lang="en-US" dirty="0" smtClean="0"/>
              <a:t>, 2009)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association</a:t>
            </a:r>
            <a:endParaRPr lang="en-US" dirty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Causal association</a:t>
            </a:r>
          </a:p>
          <a:p>
            <a:pPr lvl="1"/>
            <a:r>
              <a:rPr lang="en-US" smtClean="0"/>
              <a:t>Genetic marker alleles influence susceptibility</a:t>
            </a:r>
          </a:p>
          <a:p>
            <a:pPr lvl="1"/>
            <a:endParaRPr lang="en-US" smtClean="0"/>
          </a:p>
          <a:p>
            <a:r>
              <a:rPr lang="en-US" smtClean="0"/>
              <a:t>Linkage disequilibrium</a:t>
            </a:r>
          </a:p>
          <a:p>
            <a:pPr lvl="1"/>
            <a:r>
              <a:rPr lang="en-US" smtClean="0"/>
              <a:t>Genetic marker alleles associated with other nearby alleles that influence susceptibility</a:t>
            </a:r>
          </a:p>
          <a:p>
            <a:pPr lvl="1"/>
            <a:endParaRPr lang="en-US" smtClean="0"/>
          </a:p>
          <a:p>
            <a:r>
              <a:rPr lang="en-US" smtClean="0"/>
              <a:t>Population stratification </a:t>
            </a:r>
          </a:p>
          <a:p>
            <a:pPr lvl="1"/>
            <a:r>
              <a:rPr lang="en-US" smtClean="0"/>
              <a:t>Genetic marker is unrelated to disease alleles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68092" y="1447800"/>
            <a:ext cx="1299605" cy="561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best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7768092" y="3204872"/>
            <a:ext cx="1299605" cy="561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useful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246282" y="4873341"/>
            <a:ext cx="1821415" cy="561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misleading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8654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</a:t>
            </a:r>
            <a:r>
              <a:rPr lang="en-US" dirty="0" smtClean="0"/>
              <a:t>spurious association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due to </a:t>
            </a:r>
            <a:r>
              <a:rPr lang="en-US" dirty="0" smtClean="0"/>
              <a:t>population stratification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8499944"/>
              </p:ext>
            </p:extLst>
          </p:nvPr>
        </p:nvGraphicFramePr>
        <p:xfrm>
          <a:off x="220324" y="1981200"/>
          <a:ext cx="4016625" cy="17435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38875"/>
                <a:gridCol w="1338875"/>
                <a:gridCol w="1338875"/>
              </a:tblGrid>
              <a:tr h="4633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2</a:t>
                      </a:r>
                      <a:endParaRPr lang="en-US" dirty="0"/>
                    </a:p>
                  </a:txBody>
                  <a:tcPr anchor="ctr"/>
                </a:tc>
              </a:tr>
              <a:tr h="46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(f</a:t>
                      </a:r>
                      <a:r>
                        <a:rPr lang="en-US" baseline="-25000" dirty="0" smtClean="0"/>
                        <a:t>1,Aff</a:t>
                      </a:r>
                      <a:r>
                        <a:rPr lang="en-US" dirty="0" smtClean="0"/>
                        <a:t>=0.2)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/>
                </a:tc>
              </a:tr>
              <a:tr h="46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Unaffected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</a:p>
                    <a:p>
                      <a:pPr algn="ctr"/>
                      <a:r>
                        <a:rPr lang="en-US" dirty="0" smtClean="0"/>
                        <a:t>(f</a:t>
                      </a:r>
                      <a:r>
                        <a:rPr lang="en-US" baseline="-25000" dirty="0" smtClean="0"/>
                        <a:t>1,Unaff</a:t>
                      </a:r>
                      <a:r>
                        <a:rPr lang="en-US" baseline="0" dirty="0" smtClean="0"/>
                        <a:t>=0.2)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951940"/>
              </p:ext>
            </p:extLst>
          </p:nvPr>
        </p:nvGraphicFramePr>
        <p:xfrm>
          <a:off x="4800729" y="1981200"/>
          <a:ext cx="4016625" cy="17435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38875"/>
                <a:gridCol w="1338875"/>
                <a:gridCol w="1338875"/>
              </a:tblGrid>
              <a:tr h="4633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2</a:t>
                      </a:r>
                      <a:endParaRPr lang="en-US" dirty="0"/>
                    </a:p>
                  </a:txBody>
                  <a:tcPr anchor="ctr"/>
                </a:tc>
              </a:tr>
              <a:tr h="46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(f</a:t>
                      </a:r>
                      <a:r>
                        <a:rPr lang="en-US" baseline="-25000" dirty="0" smtClean="0"/>
                        <a:t>1,Aff</a:t>
                      </a:r>
                      <a:r>
                        <a:rPr lang="en-US" dirty="0" smtClean="0"/>
                        <a:t>=0.8)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</a:tr>
              <a:tr h="46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Unaffected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(f</a:t>
                      </a:r>
                      <a:r>
                        <a:rPr lang="en-US" baseline="-25000" dirty="0" smtClean="0"/>
                        <a:t>1,Aff</a:t>
                      </a:r>
                      <a:r>
                        <a:rPr lang="en-US" dirty="0" smtClean="0"/>
                        <a:t>=0.8)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9364939"/>
              </p:ext>
            </p:extLst>
          </p:nvPr>
        </p:nvGraphicFramePr>
        <p:xfrm>
          <a:off x="2381036" y="4639856"/>
          <a:ext cx="4016625" cy="174350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38875"/>
                <a:gridCol w="1338875"/>
                <a:gridCol w="1338875"/>
              </a:tblGrid>
              <a:tr h="4633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Allele 2</a:t>
                      </a:r>
                      <a:endParaRPr lang="en-US" dirty="0"/>
                    </a:p>
                  </a:txBody>
                  <a:tcPr anchor="ctr"/>
                </a:tc>
              </a:tr>
              <a:tr h="46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(f</a:t>
                      </a:r>
                      <a:r>
                        <a:rPr lang="en-US" baseline="-25000" dirty="0" smtClean="0"/>
                        <a:t>1,Aff</a:t>
                      </a:r>
                      <a:r>
                        <a:rPr lang="en-US" dirty="0" smtClean="0"/>
                        <a:t>=0.4)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 anchor="ctr"/>
                </a:tc>
              </a:tr>
              <a:tr h="463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Unaffected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(f</a:t>
                      </a:r>
                      <a:r>
                        <a:rPr lang="en-US" baseline="-25000" dirty="0" smtClean="0"/>
                        <a:t>1,Aff</a:t>
                      </a:r>
                      <a:r>
                        <a:rPr lang="en-US" dirty="0" smtClean="0"/>
                        <a:t>=0.6)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659" y="1561906"/>
            <a:ext cx="153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Population 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729" y="1571699"/>
            <a:ext cx="153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Population 2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81036" y="4267200"/>
            <a:ext cx="1271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Combined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887" y="3714690"/>
            <a:ext cx="2629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χ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0.00   p-value = 1.0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0729" y="3714690"/>
            <a:ext cx="2629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χ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0.00   p-value = 1.0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03514" y="6381690"/>
            <a:ext cx="324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χ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29.2   p-value = 6.5×10</a:t>
            </a:r>
            <a:r>
              <a:rPr lang="en-US" sz="2000" b="1" baseline="30000" dirty="0" smtClean="0"/>
              <a:t>-8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8768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stratification problem happens..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If..</a:t>
            </a:r>
          </a:p>
          <a:p>
            <a:pPr lvl="1"/>
            <a:r>
              <a:rPr lang="en-US" dirty="0" smtClean="0"/>
              <a:t>Phenotypes differ between populations</a:t>
            </a:r>
          </a:p>
          <a:p>
            <a:pPr lvl="1"/>
            <a:r>
              <a:rPr lang="en-US" dirty="0" smtClean="0"/>
              <a:t>and allele frequencies have drifted apart</a:t>
            </a:r>
          </a:p>
          <a:p>
            <a:pPr lvl="1"/>
            <a:endParaRPr lang="en-US" dirty="0"/>
          </a:p>
          <a:p>
            <a:r>
              <a:rPr lang="en-US" dirty="0" smtClean="0"/>
              <a:t>Then..</a:t>
            </a:r>
          </a:p>
          <a:p>
            <a:pPr lvl="1"/>
            <a:r>
              <a:rPr lang="en-US" dirty="0" smtClean="0"/>
              <a:t>Unlinked markers exhibit association</a:t>
            </a:r>
          </a:p>
          <a:p>
            <a:pPr lvl="1"/>
            <a:r>
              <a:rPr lang="en-US" dirty="0" smtClean="0"/>
              <a:t>Not very useful for gene mapping!</a:t>
            </a:r>
          </a:p>
          <a:p>
            <a:endParaRPr lang="en-US" dirty="0" smtClean="0"/>
          </a:p>
          <a:p>
            <a:r>
              <a:rPr lang="en-US" dirty="0" smtClean="0"/>
              <a:t>For example, </a:t>
            </a:r>
            <a:r>
              <a:rPr lang="en-US" dirty="0"/>
              <a:t>Glaucoma has prevalence of ~2% in elderly Caucasians, but ~8% in African-Americans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3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solutions for</a:t>
            </a:r>
            <a:br>
              <a:rPr lang="en-US" dirty="0" smtClean="0"/>
            </a:br>
            <a:r>
              <a:rPr lang="en-US" dirty="0" smtClean="0"/>
              <a:t>population stratification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Avoid stratification by design</a:t>
            </a:r>
          </a:p>
          <a:p>
            <a:pPr lvl="1"/>
            <a:r>
              <a:rPr lang="en-US" dirty="0" smtClean="0"/>
              <a:t>Collect a better matched sample by ancestry</a:t>
            </a:r>
          </a:p>
          <a:p>
            <a:pPr lvl="1"/>
            <a:r>
              <a:rPr lang="en-US" dirty="0" smtClean="0"/>
              <a:t>Use family-based controls</a:t>
            </a:r>
          </a:p>
          <a:p>
            <a:pPr lvl="2"/>
            <a:r>
              <a:rPr lang="en-US" dirty="0" smtClean="0"/>
              <a:t>E.g. apply Transmission Disequilibrium Test (TDT)</a:t>
            </a:r>
          </a:p>
          <a:p>
            <a:endParaRPr lang="en-US" dirty="0" smtClean="0"/>
          </a:p>
          <a:p>
            <a:r>
              <a:rPr lang="en-US" dirty="0" smtClean="0"/>
              <a:t>Analyze association by population groups</a:t>
            </a:r>
          </a:p>
          <a:p>
            <a:pPr lvl="1"/>
            <a:r>
              <a:rPr lang="en-US" dirty="0" smtClean="0"/>
              <a:t>Using self reported ethnicity or genetic markers</a:t>
            </a:r>
          </a:p>
          <a:p>
            <a:pPr lvl="1"/>
            <a:r>
              <a:rPr lang="en-US" dirty="0" smtClean="0"/>
              <a:t>Carry out association analysis within each group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Account for inflated false-positive rate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Apply genomic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Adjust for population principal components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Variance component model for family-based association test</a:t>
            </a:r>
          </a:p>
        </p:txBody>
      </p:sp>
    </p:spTree>
    <p:extLst>
      <p:ext uri="{BB962C8B-B14F-4D97-AF65-F5344CB8AC3E}">
        <p14:creationId xmlns="" xmlns:p14="http://schemas.microsoft.com/office/powerpoint/2010/main" val="2525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control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5" b="985"/>
          <a:stretch>
            <a:fillRect/>
          </a:stretch>
        </p:blipFill>
        <p:spPr/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09800" y="64008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(Figure courtesy Shaun Purcell, Harvard, and Pak Sham, HKU)</a:t>
            </a:r>
          </a:p>
        </p:txBody>
      </p:sp>
    </p:spTree>
    <p:extLst>
      <p:ext uri="{BB962C8B-B14F-4D97-AF65-F5344CB8AC3E}">
        <p14:creationId xmlns="" xmlns:p14="http://schemas.microsoft.com/office/powerpoint/2010/main" val="35496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inflation factor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 charset="0"/>
              </a:rPr>
              <a:t>Compute ² statistic for each marker</a:t>
            </a:r>
          </a:p>
          <a:p>
            <a:r>
              <a:rPr lang="en-US" dirty="0" smtClean="0">
                <a:sym typeface="Symbol" charset="0"/>
              </a:rPr>
              <a:t>Genomic inflation factor ()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Median expected </a:t>
            </a:r>
            <a:r>
              <a:rPr lang="en-US" dirty="0" smtClean="0">
                <a:sym typeface="Symbol" charset="0"/>
              </a:rPr>
              <a:t>²</a:t>
            </a:r>
            <a:r>
              <a:rPr lang="en-US" dirty="0" smtClean="0"/>
              <a:t> = 0.456</a:t>
            </a:r>
          </a:p>
          <a:p>
            <a:pPr lvl="2"/>
            <a:r>
              <a:rPr lang="en-US" dirty="0" smtClean="0"/>
              <a:t>Why use median vs. mean?</a:t>
            </a:r>
          </a:p>
          <a:p>
            <a:r>
              <a:rPr lang="en-US" dirty="0" smtClean="0"/>
              <a:t>Adjust statistic at candidate markers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biased</a:t>
            </a:r>
            <a:r>
              <a:rPr lang="en-US" dirty="0" smtClean="0">
                <a:sym typeface="Symbol" charset="0"/>
              </a:rPr>
              <a:t> with ²</a:t>
            </a:r>
            <a:r>
              <a:rPr lang="en-US" baseline="-25000" dirty="0" smtClean="0">
                <a:sym typeface="Symbol" charset="0"/>
              </a:rPr>
              <a:t>fair</a:t>
            </a:r>
            <a:r>
              <a:rPr lang="en-US" dirty="0" smtClean="0">
                <a:sym typeface="Symbol" charset="0"/>
              </a:rPr>
              <a:t> = ²</a:t>
            </a:r>
            <a:r>
              <a:rPr lang="en-US" baseline="-25000" dirty="0" smtClean="0">
                <a:sym typeface="Symbol" charset="0"/>
              </a:rPr>
              <a:t>biased</a:t>
            </a:r>
            <a:r>
              <a:rPr lang="en-US" dirty="0" smtClean="0">
                <a:sym typeface="Symbol" charset="0"/>
              </a:rPr>
              <a:t>/</a:t>
            </a:r>
          </a:p>
          <a:p>
            <a:pPr lvl="1"/>
            <a:r>
              <a:rPr lang="en-US" dirty="0" smtClean="0"/>
              <a:t>Should be </a:t>
            </a:r>
            <a:r>
              <a:rPr lang="en-US" dirty="0" smtClean="0">
                <a:sym typeface="Symbol" charset="0"/>
              </a:rPr>
              <a:t></a:t>
            </a:r>
            <a:r>
              <a:rPr lang="en-US" dirty="0" smtClean="0"/>
              <a:t> ≥ 1</a:t>
            </a:r>
          </a:p>
          <a:p>
            <a:pPr lvl="2"/>
            <a:r>
              <a:rPr lang="en-US" dirty="0" smtClean="0"/>
              <a:t>Why?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53017" y="2590800"/>
          <a:ext cx="3437965" cy="990600"/>
        </p:xfrm>
        <a:graphic>
          <a:graphicData uri="http://schemas.openxmlformats.org/presentationml/2006/ole">
            <p:oleObj spid="_x0000_s3074" name="Equation" r:id="rId3" imgW="1498320" imgH="431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73471" y="6488668"/>
            <a:ext cx="357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Devlin &amp; Roeder, </a:t>
            </a:r>
            <a:r>
              <a:rPr lang="en-US" i="1" dirty="0" smtClean="0"/>
              <a:t>Biometrics</a:t>
            </a:r>
            <a:r>
              <a:rPr lang="en-US" dirty="0" smtClean="0"/>
              <a:t>, 1999)</a:t>
            </a:r>
          </a:p>
        </p:txBody>
      </p:sp>
    </p:spTree>
    <p:extLst>
      <p:ext uri="{BB962C8B-B14F-4D97-AF65-F5344CB8AC3E}">
        <p14:creationId xmlns="" xmlns:p14="http://schemas.microsoft.com/office/powerpoint/2010/main" val="32148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QQ plots: a useful diagnostic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Data:</a:t>
            </a:r>
            <a:r>
              <a:rPr lang="en-US" sz="2400" dirty="0" smtClean="0"/>
              <a:t> WTCCC Study</a:t>
            </a:r>
          </a:p>
          <a:p>
            <a:r>
              <a:rPr lang="en-US" sz="2400" b="1" dirty="0" smtClean="0"/>
              <a:t>Phenotype: </a:t>
            </a:r>
            <a:r>
              <a:rPr lang="en-US" sz="2400" dirty="0" smtClean="0"/>
              <a:t>T2D status</a:t>
            </a:r>
          </a:p>
          <a:p>
            <a:r>
              <a:rPr lang="en-US" sz="2400" b="1" dirty="0" smtClean="0"/>
              <a:t>Genotypes: </a:t>
            </a:r>
            <a:r>
              <a:rPr lang="en-US" sz="2400" dirty="0" smtClean="0"/>
              <a:t>imputed using GoT2D reference</a:t>
            </a:r>
          </a:p>
          <a:p>
            <a:r>
              <a:rPr lang="en-US" sz="2400" b="1" dirty="0" smtClean="0"/>
              <a:t>Analysis: </a:t>
            </a:r>
            <a:r>
              <a:rPr lang="en-US" sz="2400" dirty="0" smtClean="0"/>
              <a:t>logistic regression</a:t>
            </a:r>
          </a:p>
          <a:p>
            <a:endParaRPr lang="en-US" sz="2400" dirty="0" smtClean="0"/>
          </a:p>
          <a:p>
            <a:r>
              <a:rPr lang="en-US" sz="2400" dirty="0" smtClean="0"/>
              <a:t>Classify SNPs as within or outside Known (+/-1Mb) T2D loci</a:t>
            </a:r>
            <a:endParaRPr lang="en-US" sz="2400" dirty="0"/>
          </a:p>
          <a:p>
            <a:r>
              <a:rPr lang="en-US" sz="2400" dirty="0" smtClean="0"/>
              <a:t>For all SNPs, </a:t>
            </a:r>
            <a:r>
              <a:rPr lang="en-US" sz="2400" dirty="0" smtClean="0">
                <a:sym typeface="Symbol" charset="0"/>
              </a:rPr>
              <a:t> = 1.095</a:t>
            </a:r>
          </a:p>
          <a:p>
            <a:pPr lvl="1"/>
            <a:r>
              <a:rPr lang="en-US" sz="2000" dirty="0">
                <a:sym typeface="Symbol" charset="0"/>
              </a:rPr>
              <a:t>S</a:t>
            </a:r>
            <a:r>
              <a:rPr lang="en-US" sz="2000" dirty="0" smtClean="0">
                <a:sym typeface="Symbol" charset="0"/>
              </a:rPr>
              <a:t>ome population stratification </a:t>
            </a:r>
          </a:p>
          <a:p>
            <a:r>
              <a:rPr lang="en-US" sz="2400" dirty="0" smtClean="0">
                <a:sym typeface="Symbol" charset="0"/>
              </a:rPr>
              <a:t>For Known SNPs,  = 1.127</a:t>
            </a:r>
          </a:p>
          <a:p>
            <a:pPr lvl="1"/>
            <a:r>
              <a:rPr lang="en-US" sz="2000" dirty="0" smtClean="0">
                <a:sym typeface="Symbol" charset="0"/>
              </a:rPr>
              <a:t>Very inflated, but under alternative hypothesis</a:t>
            </a:r>
            <a:endParaRPr lang="en-US" sz="20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Genomic control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1524000"/>
          <a:ext cx="1259841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  <a:gridCol w="397193"/>
                <a:gridCol w="459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15857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85800" y="90932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366520"/>
            <a:ext cx="0" cy="152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136652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113792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113792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909320"/>
            <a:ext cx="259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909320"/>
            <a:ext cx="0" cy="609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74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1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81206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52606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2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004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718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3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862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576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4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006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471932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>
                <a:sym typeface="Symbol" charset="0"/>
              </a:rPr>
              <a:t>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33600" y="5345668"/>
            <a:ext cx="265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Uncorrected Test Statistics</a:t>
            </a:r>
            <a:endParaRPr lang="en-US" dirty="0"/>
          </a:p>
        </p:txBody>
      </p:sp>
      <p:sp>
        <p:nvSpPr>
          <p:cNvPr id="31" name="Left Brace 30"/>
          <p:cNvSpPr/>
          <p:nvPr/>
        </p:nvSpPr>
        <p:spPr>
          <a:xfrm rot="16200000">
            <a:off x="3352800" y="3733800"/>
            <a:ext cx="304800" cy="30480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association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Identify genetic variants associated with diseases and traits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Improve understanding of genetic mechanisms underlying diseases and traits</a:t>
            </a:r>
          </a:p>
          <a:p>
            <a:pPr lvl="1"/>
            <a:r>
              <a:rPr lang="en-US" dirty="0" smtClean="0"/>
              <a:t>Identify potential drug targets for new therapies</a:t>
            </a:r>
          </a:p>
          <a:p>
            <a:pPr lvl="1"/>
            <a:r>
              <a:rPr lang="en-US" dirty="0" smtClean="0"/>
              <a:t>Screen individuals with high risk for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Genomic control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1524000"/>
          <a:ext cx="1259841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  <a:gridCol w="397193"/>
                <a:gridCol w="459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15857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85800" y="90932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366520"/>
            <a:ext cx="0" cy="152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136652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113792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113792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909320"/>
            <a:ext cx="259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909320"/>
            <a:ext cx="0" cy="609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74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1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81206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52606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2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004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718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3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862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576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4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006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471932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>
                <a:sym typeface="Symbol" charset="0"/>
              </a:rPr>
              <a:t>m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5354577" y="48768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96605" y="4724400"/>
            <a:ext cx="211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Median Observed ²</a:t>
            </a:r>
            <a:endParaRPr lang="en-US" dirty="0"/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6364898" y="5791200"/>
          <a:ext cx="2169502" cy="625009"/>
        </p:xfrm>
        <a:graphic>
          <a:graphicData uri="http://schemas.openxmlformats.org/presentationml/2006/ole">
            <p:oleObj spid="_x0000_s4099" name="Equation" r:id="rId3" imgW="1498320" imgH="431640" progId="Equation.3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5734605" y="5486400"/>
            <a:ext cx="340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Calculate Genomic Inflation Factor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5400000">
            <a:off x="7210702" y="5257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Genomic control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1524000"/>
          <a:ext cx="1259841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  <a:gridCol w="397193"/>
                <a:gridCol w="459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m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15857" y="1524000"/>
          <a:ext cx="403543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85800" y="909320"/>
            <a:ext cx="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366520"/>
            <a:ext cx="0" cy="152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136652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113792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1137920"/>
            <a:ext cx="190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909320"/>
            <a:ext cx="259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909320"/>
            <a:ext cx="0" cy="609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74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1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81206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52606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2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004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718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3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862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57600" y="47193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4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00600" y="456692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471932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>
                <a:sym typeface="Symbol" charset="0"/>
              </a:rPr>
              <a:t>m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354577" y="48768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96605" y="4724400"/>
            <a:ext cx="211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Median Observed ²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364898" y="5791200"/>
          <a:ext cx="2169502" cy="625009"/>
        </p:xfrm>
        <a:graphic>
          <a:graphicData uri="http://schemas.openxmlformats.org/presentationml/2006/ole">
            <p:oleObj spid="_x0000_s5122" name="Equation" r:id="rId3" imgW="1498320" imgH="43164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734605" y="5486400"/>
            <a:ext cx="340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Calculate Genomic Inflation Factor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7210702" y="5257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5354577" y="5943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57400" y="5181600"/>
            <a:ext cx="0" cy="762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83210" y="5867400"/>
            <a:ext cx="1536190" cy="36933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1,fair</a:t>
            </a:r>
            <a:r>
              <a:rPr lang="en-US" dirty="0" smtClean="0">
                <a:sym typeface="Symbol" charset="0"/>
              </a:rPr>
              <a:t> = ²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 / 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200400" y="5181600"/>
            <a:ext cx="0" cy="762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86200" y="5181600"/>
            <a:ext cx="0" cy="762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00600" y="5181600"/>
            <a:ext cx="0" cy="762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470956" y="5867400"/>
            <a:ext cx="75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charset="0"/>
              </a:rPr>
              <a:t>²</a:t>
            </a:r>
            <a:r>
              <a:rPr lang="en-US" baseline="-25000" dirty="0" smtClean="0">
                <a:sym typeface="Symbol" charset="0"/>
              </a:rPr>
              <a:t>m,fair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12393" y="6488668"/>
            <a:ext cx="24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Test Statistics</a:t>
            </a:r>
            <a:endParaRPr lang="en-US" dirty="0"/>
          </a:p>
        </p:txBody>
      </p:sp>
      <p:sp>
        <p:nvSpPr>
          <p:cNvPr id="45" name="Left Brace 44"/>
          <p:cNvSpPr/>
          <p:nvPr/>
        </p:nvSpPr>
        <p:spPr>
          <a:xfrm rot="16200000">
            <a:off x="3352800" y="4876799"/>
            <a:ext cx="304800" cy="30480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65323" y="60960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dirty="0" smtClean="0">
                <a:sym typeface="Symbol" charset="0"/>
              </a:rPr>
              <a:t> ≥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components analysis (PCA)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3848" y="6488668"/>
            <a:ext cx="313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(Price et. al., </a:t>
            </a:r>
            <a:r>
              <a:rPr lang="en-US" i="1" dirty="0" smtClean="0"/>
              <a:t>Nat. Genet.</a:t>
            </a:r>
            <a:r>
              <a:rPr lang="en-US" dirty="0" smtClean="0"/>
              <a:t>, 2006)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40189"/>
          <a:stretch/>
        </p:blipFill>
        <p:spPr>
          <a:xfrm>
            <a:off x="4267200" y="1828800"/>
            <a:ext cx="4876800" cy="3784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1459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(Figure from </a:t>
            </a:r>
            <a:r>
              <a:rPr lang="en-US" dirty="0" err="1" smtClean="0"/>
              <a:t>Novembre</a:t>
            </a:r>
            <a:r>
              <a:rPr lang="en-US" dirty="0" smtClean="0"/>
              <a:t> et. al., </a:t>
            </a:r>
            <a:r>
              <a:rPr lang="en-US" i="1" dirty="0" smtClean="0"/>
              <a:t>Nature,</a:t>
            </a:r>
            <a:r>
              <a:rPr lang="en-US" dirty="0" smtClean="0"/>
              <a:t>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Use PCA to determine “axes of genotype variation” for a selected set of genotypes</a:t>
            </a:r>
          </a:p>
          <a:p>
            <a:pPr lvl="1"/>
            <a:r>
              <a:rPr lang="en-US" dirty="0" smtClean="0"/>
              <a:t>Principal components mirror European geography</a:t>
            </a:r>
          </a:p>
          <a:p>
            <a:r>
              <a:rPr lang="en-US" dirty="0" smtClean="0"/>
              <a:t>Include PC’s as covariates in regression model to adjust for stratification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Correcting for population structure</a:t>
            </a:r>
            <a:br>
              <a:rPr lang="en-US" dirty="0" smtClean="0"/>
            </a:br>
            <a:r>
              <a:rPr lang="en-US" dirty="0" smtClean="0"/>
              <a:t>using principal components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204" y="1295400"/>
            <a:ext cx="7221535" cy="5209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0901" y="6488668"/>
            <a:ext cx="31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(Kang et. al., </a:t>
            </a:r>
            <a:r>
              <a:rPr lang="en-US" i="1" dirty="0" smtClean="0"/>
              <a:t>Nat. Genet.</a:t>
            </a:r>
            <a:r>
              <a:rPr lang="en-US" dirty="0" smtClean="0"/>
              <a:t>, 2010)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3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component model for</a:t>
            </a:r>
            <a:br>
              <a:rPr lang="en-US" dirty="0" smtClean="0"/>
            </a:br>
            <a:r>
              <a:rPr lang="en-US" dirty="0" smtClean="0"/>
              <a:t>family-based association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Population-based analysis assumes uncorrelated phenotypes between individuals under the null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Family-based analysis assumes phenotypes are correlated with relatives’ phenotypes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model for population-based analysis to account for distant relationship inferred from dense SNP arrays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92" y="2451100"/>
            <a:ext cx="32385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692" y="4140200"/>
            <a:ext cx="4686300" cy="58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3291" y="4124980"/>
            <a:ext cx="342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ij</a:t>
            </a:r>
            <a:r>
              <a:rPr lang="en-US" sz="2800" dirty="0" smtClean="0"/>
              <a:t> : kinship coefficient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877" y="5930900"/>
            <a:ext cx="46863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180" y="5775325"/>
            <a:ext cx="3349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 </a:t>
            </a:r>
            <a:r>
              <a:rPr lang="en-US" sz="2800" i="1" dirty="0" smtClean="0"/>
              <a:t>  </a:t>
            </a:r>
            <a:r>
              <a:rPr lang="en-US" sz="2800" dirty="0" smtClean="0"/>
              <a:t> : marker-based </a:t>
            </a:r>
            <a:br>
              <a:rPr lang="en-US" sz="2800" dirty="0" smtClean="0"/>
            </a:br>
            <a:r>
              <a:rPr lang="en-US" sz="2800" dirty="0" smtClean="0"/>
              <a:t>      kinship coefficient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5851525"/>
            <a:ext cx="498102" cy="4310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3124200"/>
            <a:ext cx="8839200" cy="373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component model for</a:t>
            </a:r>
            <a:br>
              <a:rPr lang="en-US" dirty="0" smtClean="0"/>
            </a:br>
            <a:r>
              <a:rPr lang="en-US" dirty="0" smtClean="0"/>
              <a:t>family-based association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Population-based analysis assumes uncorrelated phenotypes between individuals under the null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Family-based analysis assumes phenotypes are correlated with relatives’ phenotypes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model for population-based analysis to account for distant relationship inferred from dense SNP arrays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92" y="2451100"/>
            <a:ext cx="32385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692" y="4140200"/>
            <a:ext cx="4686300" cy="58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3291" y="4124980"/>
            <a:ext cx="342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ij</a:t>
            </a:r>
            <a:r>
              <a:rPr lang="en-US" sz="2800" dirty="0" smtClean="0"/>
              <a:t> : kinship coefficient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877" y="5930900"/>
            <a:ext cx="46863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180" y="5775325"/>
            <a:ext cx="3349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 </a:t>
            </a:r>
            <a:r>
              <a:rPr lang="en-US" sz="2800" i="1" dirty="0" smtClean="0"/>
              <a:t>  </a:t>
            </a:r>
            <a:r>
              <a:rPr lang="en-US" sz="2800" dirty="0" smtClean="0"/>
              <a:t> : marker-based </a:t>
            </a:r>
            <a:br>
              <a:rPr lang="en-US" sz="2800" dirty="0" smtClean="0"/>
            </a:br>
            <a:r>
              <a:rPr lang="en-US" sz="2800" dirty="0" smtClean="0"/>
              <a:t>      kinship coefficient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5851525"/>
            <a:ext cx="498102" cy="4310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5029200"/>
            <a:ext cx="8839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component model for</a:t>
            </a:r>
            <a:br>
              <a:rPr lang="en-US" dirty="0" smtClean="0"/>
            </a:br>
            <a:r>
              <a:rPr lang="en-US" dirty="0" smtClean="0"/>
              <a:t>family-based association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Population-based analysis assumes uncorrelated phenotypes between individuals under the null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Family-based analysis assumes phenotypes are correlated with relatives’ phenotypes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 model for population-based analysis to account for distant relationship inferred from dense SNP arrays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92" y="2451100"/>
            <a:ext cx="32385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692" y="4140200"/>
            <a:ext cx="4686300" cy="58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3291" y="4124980"/>
            <a:ext cx="342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ij</a:t>
            </a:r>
            <a:r>
              <a:rPr lang="en-US" sz="2800" dirty="0" smtClean="0"/>
              <a:t> : kinship coefficient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877" y="5930900"/>
            <a:ext cx="46863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5867400"/>
            <a:ext cx="357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 </a:t>
            </a:r>
            <a:r>
              <a:rPr lang="en-US" sz="2800" i="1" dirty="0" smtClean="0"/>
              <a:t>  </a:t>
            </a:r>
            <a:r>
              <a:rPr lang="en-US" sz="2800" dirty="0" smtClean="0"/>
              <a:t> : </a:t>
            </a:r>
            <a:r>
              <a:rPr lang="en-US" sz="2000" dirty="0" smtClean="0"/>
              <a:t>marker-based kinship </a:t>
            </a:r>
            <a:r>
              <a:rPr lang="en-US" sz="2000" dirty="0" err="1" smtClean="0"/>
              <a:t>coeff</a:t>
            </a:r>
            <a:r>
              <a:rPr lang="en-US" sz="2000" dirty="0" smtClean="0"/>
              <a:t>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5927725"/>
            <a:ext cx="498102" cy="431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4418" y="6488668"/>
            <a:ext cx="5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Kang HM et al, Nat Genet (2010) 42:348-54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146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25" y="274638"/>
            <a:ext cx="8831571" cy="115909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Genome-wide association of human height</a:t>
            </a:r>
            <a:endParaRPr lang="en-US" sz="3000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5105400" y="1752600"/>
            <a:ext cx="4038600" cy="297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NFBC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1966 birth cohort</a:t>
            </a:r>
          </a:p>
          <a:p>
            <a:pPr marL="800100" lvl="1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lang="en-US" i="1" dirty="0" err="1" smtClean="0"/>
              <a:t>Sabatti</a:t>
            </a:r>
            <a:r>
              <a:rPr lang="en-US" i="1" dirty="0" smtClean="0"/>
              <a:t> et al, Nat Genet (2008) 41:35-46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Illumina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370,000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SNPs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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5,326 unrelated individuals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7330" y="1880443"/>
            <a:ext cx="31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uncorrected 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λ</a:t>
            </a:r>
            <a:r>
              <a:rPr lang="en-US" b="1" baseline="-25000" dirty="0" smtClean="0">
                <a:latin typeface="Calibri"/>
                <a:ea typeface="Lucida Grande"/>
                <a:cs typeface="Calibri"/>
              </a:rPr>
              <a:t>GC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 = 1.187 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4921" y="2200535"/>
            <a:ext cx="23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Calibri"/>
                <a:cs typeface="Calibri"/>
              </a:rPr>
              <a:t>95% CI : 0.992 ~ 1.008</a:t>
            </a:r>
            <a:endParaRPr lang="en-US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26" y="1719072"/>
            <a:ext cx="4710709" cy="4818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49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1719072"/>
            <a:ext cx="4709160" cy="4887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9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Uncorrected analysis</a:t>
            </a:r>
            <a:br>
              <a:rPr lang="en-US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Overdispersion</a:t>
            </a:r>
            <a:r>
              <a:rPr lang="en-US" sz="2800" dirty="0" smtClean="0"/>
              <a:t> of test statistics -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06386" y="1880443"/>
            <a:ext cx="31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uncorrected 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λ</a:t>
            </a:r>
            <a:r>
              <a:rPr lang="en-US" b="1" baseline="-25000" dirty="0" smtClean="0">
                <a:latin typeface="Calibri"/>
                <a:ea typeface="Lucida Grande"/>
                <a:cs typeface="Calibri"/>
              </a:rPr>
              <a:t>GC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 = 1.187 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1469" y="6024226"/>
            <a:ext cx="5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Devlin &amp; Roeder Biometrics (1999) 55:997-1004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 r="77311"/>
          <a:stretch>
            <a:fillRect/>
          </a:stretch>
        </p:blipFill>
        <p:spPr>
          <a:xfrm>
            <a:off x="5427538" y="1719072"/>
            <a:ext cx="1075587" cy="8486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rcRect t="29517"/>
          <a:stretch>
            <a:fillRect/>
          </a:stretch>
        </p:blipFill>
        <p:spPr>
          <a:xfrm>
            <a:off x="5577804" y="2449166"/>
            <a:ext cx="3506313" cy="879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9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1719072"/>
            <a:ext cx="4685538" cy="4903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27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Conditioning on principal components</a:t>
            </a:r>
            <a:br>
              <a:rPr lang="en-US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Overdispersion</a:t>
            </a:r>
            <a:r>
              <a:rPr lang="en-US" sz="2800" dirty="0" smtClean="0"/>
              <a:t> still exists -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4995338" y="2568070"/>
            <a:ext cx="4075596" cy="400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lang="en-US" sz="2000" dirty="0" smtClean="0">
                <a:latin typeface="Calibri"/>
                <a:ea typeface="Lucida Grande"/>
                <a:cs typeface="Calibri"/>
              </a:rPr>
              <a:t>G is top </a:t>
            </a:r>
            <a:r>
              <a:rPr lang="en-US" sz="2000" dirty="0" err="1" smtClean="0">
                <a:latin typeface="Calibri"/>
                <a:ea typeface="Lucida Grande"/>
                <a:cs typeface="Calibri"/>
              </a:rPr>
              <a:t>k</a:t>
            </a:r>
            <a:r>
              <a:rPr lang="en-US" sz="2000" dirty="0" smtClean="0">
                <a:latin typeface="Calibri"/>
                <a:ea typeface="Lucida Grande"/>
                <a:cs typeface="Calibri"/>
              </a:rPr>
              <a:t>(=100) eigenvectors of kinship matrix K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lang="en-US" sz="2000" dirty="0" smtClean="0">
                <a:latin typeface="Calibri"/>
                <a:ea typeface="Lucida Grande"/>
                <a:cs typeface="Calibri"/>
              </a:rPr>
              <a:t>λ</a:t>
            </a:r>
            <a:r>
              <a:rPr lang="en-US" sz="2000" baseline="-25000" dirty="0" smtClean="0">
                <a:latin typeface="Calibri"/>
                <a:ea typeface="Lucida Grande"/>
                <a:cs typeface="Calibri"/>
              </a:rPr>
              <a:t>GC</a:t>
            </a:r>
            <a:r>
              <a:rPr lang="en-US" sz="2000" dirty="0" smtClean="0">
                <a:latin typeface="Calibri"/>
                <a:ea typeface="Lucida Grande"/>
                <a:cs typeface="Calibri"/>
              </a:rPr>
              <a:t> from 1.187 to 1.074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lang="en-US" sz="2000" dirty="0" smtClean="0">
                <a:ea typeface="Lucida Grande"/>
                <a:cs typeface="Calibri"/>
              </a:rPr>
              <a:t>λ</a:t>
            </a:r>
            <a:r>
              <a:rPr lang="en-US" sz="2000" baseline="-25000" dirty="0" smtClean="0">
                <a:ea typeface="Lucida Grande"/>
                <a:cs typeface="Calibri"/>
              </a:rPr>
              <a:t>GC</a:t>
            </a:r>
            <a:r>
              <a:rPr lang="en-US" sz="2000" dirty="0" smtClean="0">
                <a:latin typeface="Calibri"/>
                <a:cs typeface="Calibri"/>
              </a:rPr>
              <a:t> is still substantially higher than expected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Corrects for population structure, but not hidden relatedness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816" y="2229516"/>
            <a:ext cx="313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Gill Sans"/>
                <a:cs typeface="Gill Sans"/>
              </a:rPr>
              <a:t>100 PCs </a:t>
            </a:r>
            <a:r>
              <a:rPr lang="en-US" sz="16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1600" b="1" baseline="-25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GC</a:t>
            </a:r>
            <a:r>
              <a:rPr lang="en-US" sz="16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= 1.074</a:t>
            </a:r>
            <a:endParaRPr lang="en-US" sz="16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9471" y="1866788"/>
            <a:ext cx="31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uncorrected 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λ</a:t>
            </a:r>
            <a:r>
              <a:rPr lang="en-US" b="1" baseline="-25000" dirty="0" smtClean="0">
                <a:latin typeface="Calibri"/>
                <a:ea typeface="Lucida Grande"/>
                <a:cs typeface="Calibri"/>
              </a:rPr>
              <a:t>GC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 = 1.187 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9" y="6102892"/>
            <a:ext cx="54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Price AL et al, Nat Genet (2006) 38:904-909</a:t>
            </a:r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9199" y="1866788"/>
            <a:ext cx="3957065" cy="41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840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architecture of complex traits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63" y="1146596"/>
            <a:ext cx="7761322" cy="5076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1761407"/>
            <a:ext cx="4791895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27363"/>
          </a:xfrm>
        </p:spPr>
        <p:txBody>
          <a:bodyPr>
            <a:normAutofit/>
          </a:bodyPr>
          <a:lstStyle/>
          <a:p>
            <a:r>
              <a:rPr lang="en-US" dirty="0" smtClean="0"/>
              <a:t>Variance component model</a:t>
            </a:r>
            <a:br>
              <a:rPr lang="en-US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Overdispersion</a:t>
            </a:r>
            <a:r>
              <a:rPr lang="en-US" sz="2800" dirty="0" smtClean="0"/>
              <a:t> resolved 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552" y="2229516"/>
            <a:ext cx="313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Gill Sans"/>
                <a:cs typeface="Gill Sans"/>
              </a:rPr>
              <a:t>100 PCs </a:t>
            </a:r>
            <a:r>
              <a:rPr lang="en-US" sz="16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1600" b="1" baseline="-250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GC</a:t>
            </a:r>
            <a:r>
              <a:rPr lang="en-US" sz="1600" b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= 1.074</a:t>
            </a:r>
            <a:endParaRPr lang="en-US" sz="1600" b="1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7207" y="1866788"/>
            <a:ext cx="313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uncorrected 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λ</a:t>
            </a:r>
            <a:r>
              <a:rPr lang="en-US" b="1" baseline="-25000" dirty="0" smtClean="0">
                <a:latin typeface="Calibri"/>
                <a:ea typeface="Lucida Grande"/>
                <a:cs typeface="Calibri"/>
              </a:rPr>
              <a:t>GC</a:t>
            </a:r>
            <a:r>
              <a:rPr lang="en-US" b="1" dirty="0" smtClean="0">
                <a:latin typeface="Calibri"/>
                <a:ea typeface="Lucida Grande"/>
                <a:cs typeface="Calibri"/>
              </a:rPr>
              <a:t> = 1.187 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408" y="2586741"/>
            <a:ext cx="313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Gill Sans"/>
                <a:cs typeface="Gill Sans"/>
              </a:rPr>
              <a:t>EMMAX </a:t>
            </a:r>
            <a:r>
              <a:rPr lang="en-US" sz="1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1600" b="1" baseline="-25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GC</a:t>
            </a:r>
            <a:r>
              <a:rPr lang="en-US" sz="1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= 1.003</a:t>
            </a:r>
            <a:endParaRPr lang="en-US" sz="16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3246" y="2909445"/>
            <a:ext cx="23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Calibri"/>
                <a:cs typeface="Calibri"/>
              </a:rPr>
              <a:t>95% CI : 0.992 ~ 1.008</a:t>
            </a:r>
            <a:endParaRPr lang="en-US" b="1" i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7471" y="1761407"/>
            <a:ext cx="3921858" cy="1310217"/>
          </a:xfrm>
          <a:prstGeom prst="rect">
            <a:avLst/>
          </a:prstGeom>
        </p:spPr>
      </p:pic>
      <p:sp>
        <p:nvSpPr>
          <p:cNvPr id="17" name="Content Placeholder 19"/>
          <p:cNvSpPr txBox="1">
            <a:spLocks/>
          </p:cNvSpPr>
          <p:nvPr/>
        </p:nvSpPr>
        <p:spPr>
          <a:xfrm>
            <a:off x="5325533" y="3278777"/>
            <a:ext cx="3643796" cy="329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EMMAX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reduced </a:t>
            </a:r>
            <a:r>
              <a:rPr lang="en-US" sz="2000" dirty="0" smtClean="0">
                <a:latin typeface="Calibri"/>
                <a:ea typeface="Lucida Grande"/>
                <a:cs typeface="Calibri"/>
              </a:rPr>
              <a:t>λ</a:t>
            </a:r>
            <a:r>
              <a:rPr lang="en-US" sz="2000" baseline="-25000" dirty="0" smtClean="0">
                <a:latin typeface="Calibri"/>
                <a:ea typeface="Lucida Grande"/>
                <a:cs typeface="Calibri"/>
              </a:rPr>
              <a:t>GC</a:t>
            </a:r>
            <a:r>
              <a:rPr lang="en-US" sz="2000" dirty="0" smtClean="0">
                <a:latin typeface="Calibri"/>
                <a:ea typeface="Lucida Grande"/>
                <a:cs typeface="Calibri"/>
              </a:rPr>
              <a:t> from 1.187 to 1.003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/>
            </a:pPr>
            <a:r>
              <a:rPr lang="en-US" sz="2000" dirty="0" smtClean="0">
                <a:ea typeface="Lucida Grande"/>
                <a:cs typeface="Calibri"/>
              </a:rPr>
              <a:t>λ</a:t>
            </a:r>
            <a:r>
              <a:rPr lang="en-US" sz="2000" baseline="-25000" dirty="0" smtClean="0">
                <a:ea typeface="Lucida Grande"/>
                <a:cs typeface="Calibri"/>
              </a:rPr>
              <a:t>GC</a:t>
            </a:r>
            <a:r>
              <a:rPr lang="en-US" sz="2000" dirty="0" smtClean="0">
                <a:latin typeface="Calibri"/>
                <a:cs typeface="Calibri"/>
              </a:rPr>
              <a:t> falls into 95% confidence intervals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5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genetic association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associated common variants have small effect sizes (e.g. odds ratios [OR] &lt; 1.2)</a:t>
            </a:r>
          </a:p>
          <a:p>
            <a:endParaRPr lang="en-US" dirty="0" smtClean="0"/>
          </a:p>
          <a:p>
            <a:r>
              <a:rPr lang="en-US" dirty="0" smtClean="0"/>
              <a:t>To increase power to detect small genetic effect sizes, combine information across studies using</a:t>
            </a:r>
          </a:p>
          <a:p>
            <a:pPr lvl="1"/>
            <a:r>
              <a:rPr lang="en-US" dirty="0" smtClean="0"/>
              <a:t>Meta-analysis of study-level association results</a:t>
            </a:r>
          </a:p>
          <a:p>
            <a:pPr lvl="1"/>
            <a:r>
              <a:rPr lang="en-US" dirty="0" smtClean="0"/>
              <a:t>Joint analysis of all individual-level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Multiple studies:</a:t>
            </a:r>
            <a:br>
              <a:rPr lang="en-US" sz="4000" dirty="0" smtClean="0"/>
            </a:br>
            <a:r>
              <a:rPr lang="en-US" sz="4000" dirty="0" smtClean="0"/>
              <a:t>Data aggregation methods</a:t>
            </a:r>
            <a:endParaRPr lang="en-US" sz="4000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174812" y="4182035"/>
            <a:ext cx="4320988" cy="2393576"/>
          </a:xfrm>
        </p:spPr>
        <p:txBody>
          <a:bodyPr/>
          <a:lstStyle/>
          <a:p>
            <a:r>
              <a:rPr lang="en-US" dirty="0" smtClean="0"/>
              <a:t>Combine individual-level data and analyze jointly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178236" y="1285813"/>
            <a:ext cx="4205505" cy="2115032"/>
            <a:chOff x="8107090" y="13252501"/>
            <a:chExt cx="6858000" cy="3449024"/>
          </a:xfrm>
          <a:effectLst/>
        </p:grpSpPr>
        <p:sp>
          <p:nvSpPr>
            <p:cNvPr id="20" name="Down Arrow 19"/>
            <p:cNvSpPr/>
            <p:nvPr/>
          </p:nvSpPr>
          <p:spPr bwMode="auto">
            <a:xfrm>
              <a:off x="11294680" y="16127765"/>
              <a:ext cx="440961" cy="573760"/>
            </a:xfrm>
            <a:prstGeom prst="downArrow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107090" y="14137244"/>
              <a:ext cx="1837016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0188656" y="14137244"/>
              <a:ext cx="1837016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2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3128074" y="14137244"/>
              <a:ext cx="1837016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n</a:t>
              </a:r>
            </a:p>
          </p:txBody>
        </p:sp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12205420" y="13933331"/>
              <a:ext cx="396065" cy="366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100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107090" y="15411310"/>
              <a:ext cx="6858000" cy="60483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All Data</a:t>
              </a:r>
            </a:p>
          </p:txBody>
        </p:sp>
        <p:sp>
          <p:nvSpPr>
            <p:cNvPr id="27" name="Right Brace 26"/>
            <p:cNvSpPr/>
            <p:nvPr/>
          </p:nvSpPr>
          <p:spPr bwMode="auto">
            <a:xfrm rot="5400000">
              <a:off x="11363052" y="11624083"/>
              <a:ext cx="346075" cy="6858000"/>
            </a:xfrm>
            <a:prstGeom prst="rightBrace">
              <a:avLst>
                <a:gd name="adj1" fmla="val 64583"/>
                <a:gd name="adj2" fmla="val 50514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852674" y="13252501"/>
              <a:ext cx="3024829" cy="73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Joint analysis</a:t>
              </a:r>
              <a:endParaRPr lang="en-US" sz="2800" b="1" dirty="0"/>
            </a:p>
          </p:txBody>
        </p:sp>
      </p:grpSp>
      <p:graphicFrame>
        <p:nvGraphicFramePr>
          <p:cNvPr id="16" name="Content Placeholder 15"/>
          <p:cNvGraphicFramePr>
            <a:graphicFrameLocks noChangeAspect="1"/>
          </p:cNvGraphicFramePr>
          <p:nvPr>
            <p:ph sz="half" idx="2"/>
          </p:nvPr>
        </p:nvGraphicFramePr>
        <p:xfrm>
          <a:off x="838200" y="3429000"/>
          <a:ext cx="2819400" cy="506473"/>
        </p:xfrm>
        <a:graphic>
          <a:graphicData uri="http://schemas.openxmlformats.org/presentationml/2006/ole">
            <p:oleObj spid="_x0000_s1026" name="Equation" r:id="rId3" imgW="14857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Multiple studies:</a:t>
            </a:r>
            <a:br>
              <a:rPr lang="en-US" sz="4000" dirty="0" smtClean="0"/>
            </a:br>
            <a:r>
              <a:rPr lang="en-US" sz="4000" dirty="0" smtClean="0"/>
              <a:t>Data aggregation methods</a:t>
            </a:r>
            <a:endParaRPr lang="en-US" sz="4000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174812" y="4182035"/>
            <a:ext cx="4320988" cy="2393576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648200" y="4182035"/>
            <a:ext cx="4320988" cy="2360986"/>
          </a:xfrm>
        </p:spPr>
        <p:txBody>
          <a:bodyPr/>
          <a:lstStyle/>
          <a:p>
            <a:r>
              <a:rPr lang="en-US" dirty="0" smtClean="0"/>
              <a:t>Combine study-level association results using:</a:t>
            </a:r>
          </a:p>
          <a:p>
            <a:pPr lvl="1"/>
            <a:r>
              <a:rPr lang="en-US" dirty="0" smtClean="0"/>
              <a:t>Inverse-variance weights</a:t>
            </a:r>
          </a:p>
          <a:p>
            <a:pPr lvl="1"/>
            <a:r>
              <a:rPr lang="en-US" dirty="0" smtClean="0"/>
              <a:t>Sample-size weights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4777131" y="1285813"/>
            <a:ext cx="4205505" cy="2152879"/>
            <a:chOff x="669380" y="13252501"/>
            <a:chExt cx="6858000" cy="3510742"/>
          </a:xfrm>
        </p:grpSpPr>
        <p:sp>
          <p:nvSpPr>
            <p:cNvPr id="6" name="Rectangle 5"/>
            <p:cNvSpPr/>
            <p:nvPr/>
          </p:nvSpPr>
          <p:spPr bwMode="auto">
            <a:xfrm>
              <a:off x="669380" y="14136450"/>
              <a:ext cx="1837016" cy="606425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750946" y="14136450"/>
              <a:ext cx="1837016" cy="606425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2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90364" y="14136450"/>
              <a:ext cx="1837016" cy="606425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n</a:t>
              </a: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4767710" y="13942145"/>
              <a:ext cx="396065" cy="366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100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10" name="Down Arrow 9"/>
            <p:cNvSpPr/>
            <p:nvPr/>
          </p:nvSpPr>
          <p:spPr bwMode="auto">
            <a:xfrm>
              <a:off x="1312528" y="14815380"/>
              <a:ext cx="440961" cy="346075"/>
            </a:xfrm>
            <a:prstGeom prst="downArrow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11" name="Down Arrow 10"/>
            <p:cNvSpPr/>
            <p:nvPr/>
          </p:nvSpPr>
          <p:spPr bwMode="auto">
            <a:xfrm>
              <a:off x="6413424" y="14815380"/>
              <a:ext cx="439998" cy="346075"/>
            </a:xfrm>
            <a:prstGeom prst="downArrow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15" name="Right Brace 14"/>
            <p:cNvSpPr/>
            <p:nvPr/>
          </p:nvSpPr>
          <p:spPr bwMode="auto">
            <a:xfrm rot="5400000">
              <a:off x="3881686" y="13117549"/>
              <a:ext cx="433388" cy="6858000"/>
            </a:xfrm>
            <a:prstGeom prst="rightBrace">
              <a:avLst>
                <a:gd name="adj1" fmla="val 64583"/>
                <a:gd name="adj2" fmla="val 50514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3424904" y="14815380"/>
              <a:ext cx="440961" cy="346075"/>
            </a:xfrm>
            <a:prstGeom prst="downArrow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0385" y="13252501"/>
              <a:ext cx="3176239" cy="73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Meta-analysis</a:t>
              </a:r>
              <a:endParaRPr lang="en-US" sz="2800" b="1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78236" y="1285813"/>
            <a:ext cx="4205505" cy="2115032"/>
            <a:chOff x="8107090" y="13252501"/>
            <a:chExt cx="6858000" cy="3449024"/>
          </a:xfrm>
          <a:effectLst/>
        </p:grpSpPr>
        <p:sp>
          <p:nvSpPr>
            <p:cNvPr id="20" name="Down Arrow 19"/>
            <p:cNvSpPr/>
            <p:nvPr/>
          </p:nvSpPr>
          <p:spPr bwMode="auto">
            <a:xfrm>
              <a:off x="11294680" y="16127765"/>
              <a:ext cx="440961" cy="573760"/>
            </a:xfrm>
            <a:prstGeom prst="downArrow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107090" y="14137244"/>
              <a:ext cx="1837016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0188656" y="14137244"/>
              <a:ext cx="1837016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2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3128074" y="14137244"/>
              <a:ext cx="1837016" cy="60483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Study n</a:t>
              </a:r>
            </a:p>
          </p:txBody>
        </p:sp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12205420" y="13933331"/>
              <a:ext cx="396065" cy="366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100" dirty="0">
                  <a:latin typeface="Calibri" pitchFamily="34" charset="0"/>
                </a:rPr>
                <a:t>…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107090" y="15411310"/>
              <a:ext cx="6858000" cy="60483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All Data</a:t>
              </a:r>
            </a:p>
          </p:txBody>
        </p:sp>
        <p:sp>
          <p:nvSpPr>
            <p:cNvPr id="27" name="Right Brace 26"/>
            <p:cNvSpPr/>
            <p:nvPr/>
          </p:nvSpPr>
          <p:spPr bwMode="auto">
            <a:xfrm rot="5400000">
              <a:off x="11363052" y="11624083"/>
              <a:ext cx="346075" cy="6858000"/>
            </a:xfrm>
            <a:prstGeom prst="rightBrace">
              <a:avLst>
                <a:gd name="adj1" fmla="val 64583"/>
                <a:gd name="adj2" fmla="val 50514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0755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852674" y="13252501"/>
              <a:ext cx="3024829" cy="73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Joint analysis</a:t>
              </a:r>
              <a:endParaRPr lang="en-US" sz="2800" b="1" dirty="0"/>
            </a:p>
          </p:txBody>
        </p:sp>
      </p:grpSp>
      <p:graphicFrame>
        <p:nvGraphicFramePr>
          <p:cNvPr id="6145" name="Content Placeholder 15"/>
          <p:cNvGraphicFramePr>
            <a:graphicFrameLocks noChangeAspect="1"/>
          </p:cNvGraphicFramePr>
          <p:nvPr/>
        </p:nvGraphicFramePr>
        <p:xfrm>
          <a:off x="838200" y="3429000"/>
          <a:ext cx="2819400" cy="506413"/>
        </p:xfrm>
        <a:graphic>
          <a:graphicData uri="http://schemas.openxmlformats.org/presentationml/2006/ole">
            <p:oleObj spid="_x0000_s2050" name="Equation" r:id="rId3" imgW="1485720" imgH="266400" progId="Equation.3">
              <p:embed/>
            </p:oleObj>
          </a:graphicData>
        </a:graphic>
      </p:graphicFrame>
      <p:graphicFrame>
        <p:nvGraphicFramePr>
          <p:cNvPr id="6147" name="Content Placeholder 15"/>
          <p:cNvGraphicFramePr>
            <a:graphicFrameLocks noChangeAspect="1"/>
          </p:cNvGraphicFramePr>
          <p:nvPr/>
        </p:nvGraphicFramePr>
        <p:xfrm>
          <a:off x="5386388" y="3429000"/>
          <a:ext cx="2868612" cy="458787"/>
        </p:xfrm>
        <a:graphic>
          <a:graphicData uri="http://schemas.openxmlformats.org/presentationml/2006/ole">
            <p:oleObj spid="_x0000_s2051" name="Equation" r:id="rId4" imgW="1511280" imgH="241200" progId="Equation.3">
              <p:embed/>
            </p:oleObj>
          </a:graphicData>
        </a:graphic>
      </p:graphicFrame>
      <p:graphicFrame>
        <p:nvGraphicFramePr>
          <p:cNvPr id="48" name="Content Placeholder 15"/>
          <p:cNvGraphicFramePr>
            <a:graphicFrameLocks noChangeAspect="1"/>
          </p:cNvGraphicFramePr>
          <p:nvPr/>
        </p:nvGraphicFramePr>
        <p:xfrm>
          <a:off x="4800601" y="2438400"/>
          <a:ext cx="990600" cy="744649"/>
        </p:xfrm>
        <a:graphic>
          <a:graphicData uri="http://schemas.openxmlformats.org/presentationml/2006/ole">
            <p:oleObj spid="_x0000_s2052" name="Equation" r:id="rId5" imgW="609480" imgH="457200" progId="Equation.3">
              <p:embed/>
            </p:oleObj>
          </a:graphicData>
        </a:graphic>
      </p:graphicFrame>
      <p:graphicFrame>
        <p:nvGraphicFramePr>
          <p:cNvPr id="49" name="Content Placeholder 15"/>
          <p:cNvGraphicFramePr>
            <a:graphicFrameLocks noChangeAspect="1"/>
          </p:cNvGraphicFramePr>
          <p:nvPr/>
        </p:nvGraphicFramePr>
        <p:xfrm>
          <a:off x="6096000" y="2438400"/>
          <a:ext cx="990600" cy="744649"/>
        </p:xfrm>
        <a:graphic>
          <a:graphicData uri="http://schemas.openxmlformats.org/presentationml/2006/ole">
            <p:oleObj spid="_x0000_s2053" name="Equation" r:id="rId6" imgW="609480" imgH="457200" progId="Equation.3">
              <p:embed/>
            </p:oleObj>
          </a:graphicData>
        </a:graphic>
      </p:graphicFrame>
      <p:graphicFrame>
        <p:nvGraphicFramePr>
          <p:cNvPr id="50" name="Content Placeholder 15"/>
          <p:cNvGraphicFramePr>
            <a:graphicFrameLocks noChangeAspect="1"/>
          </p:cNvGraphicFramePr>
          <p:nvPr/>
        </p:nvGraphicFramePr>
        <p:xfrm>
          <a:off x="7924800" y="2438400"/>
          <a:ext cx="990600" cy="744649"/>
        </p:xfrm>
        <a:graphic>
          <a:graphicData uri="http://schemas.openxmlformats.org/presentationml/2006/ole">
            <p:oleObj spid="_x0000_s2054" name="Equation" r:id="rId7" imgW="609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vs. meta-analysis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common variants, both joint and meta-analysis are both well-calibrated, and have near-equivalent power</a:t>
            </a:r>
          </a:p>
          <a:p>
            <a:r>
              <a:rPr lang="en-US" dirty="0" smtClean="0"/>
              <a:t>Meta-analysis is more commonly used</a:t>
            </a:r>
          </a:p>
          <a:p>
            <a:pPr lvl="1"/>
            <a:r>
              <a:rPr lang="en-US" dirty="0" smtClean="0"/>
              <a:t>Sharing individual-level data is difficult due to logistical and ethical restrictions</a:t>
            </a:r>
          </a:p>
          <a:p>
            <a:r>
              <a:rPr lang="en-US" dirty="0" smtClean="0"/>
              <a:t>Combining multiple studies is critical to increase power to detect small effect sizes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2095" y="6477000"/>
            <a:ext cx="368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 &amp; </a:t>
            </a:r>
            <a:r>
              <a:rPr lang="en-US" dirty="0" err="1" smtClean="0"/>
              <a:t>Zeng</a:t>
            </a:r>
            <a:r>
              <a:rPr lang="en-US" dirty="0" smtClean="0"/>
              <a:t>, </a:t>
            </a:r>
            <a:r>
              <a:rPr lang="en-US" i="1" dirty="0" smtClean="0"/>
              <a:t>Genet. </a:t>
            </a:r>
            <a:r>
              <a:rPr lang="en-US" i="1" dirty="0" err="1" smtClean="0"/>
              <a:t>Epidemiol</a:t>
            </a:r>
            <a:r>
              <a:rPr lang="en-US" i="1" dirty="0" smtClean="0"/>
              <a:t>.</a:t>
            </a:r>
            <a:r>
              <a:rPr lang="en-US" dirty="0" smtClean="0"/>
              <a:t>, 2010)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analysis of</a:t>
            </a:r>
            <a:br>
              <a:rPr lang="en-US" dirty="0" smtClean="0"/>
            </a:br>
            <a:r>
              <a:rPr lang="en-US" dirty="0" smtClean="0"/>
              <a:t>common variants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variant analysis with regression-based methods have identified many trait-associated genetic variants</a:t>
            </a:r>
          </a:p>
          <a:p>
            <a:endParaRPr lang="en-US" dirty="0" smtClean="0"/>
          </a:p>
          <a:p>
            <a:r>
              <a:rPr lang="en-US" dirty="0" smtClean="0"/>
              <a:t>Important to account for population structure and/or sample relatedness to avoid spurious association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Low-frequency and Rare Variants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Association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architecture of complex traits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63" y="1146596"/>
            <a:ext cx="7761322" cy="507640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810000" y="1143000"/>
            <a:ext cx="2620210" cy="1494593"/>
          </a:xfrm>
          <a:prstGeom prst="wedgeRoundRectCallout">
            <a:avLst>
              <a:gd name="adj1" fmla="val 6068"/>
              <a:gd name="adj2" fmla="val 6532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Population sequencing,</a:t>
            </a:r>
          </a:p>
          <a:p>
            <a:pPr algn="ctr"/>
            <a:r>
              <a:rPr lang="en-US" b="1" dirty="0" smtClean="0"/>
              <a:t>Dense reference imputation into GWAS,</a:t>
            </a:r>
          </a:p>
          <a:p>
            <a:pPr algn="ctr"/>
            <a:r>
              <a:rPr lang="en-US" b="1" dirty="0" smtClean="0"/>
              <a:t>Specialized array genotyping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07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rare variants?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rmAutofit fontScale="77500" lnSpcReduction="2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COMPLETE GENETIC ARCHITECTURE OF EACH TRAIT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Are there additional susceptibility loci to be found?</a:t>
            </a:r>
          </a:p>
          <a:p>
            <a:r>
              <a:rPr lang="en-US" b="1" dirty="0" smtClean="0"/>
              <a:t>What is the contribution of each identified locus to a trait?</a:t>
            </a:r>
          </a:p>
          <a:p>
            <a:pPr lvl="1"/>
            <a:r>
              <a:rPr lang="en-US" dirty="0" smtClean="0"/>
              <a:t>Sequencing, imputation and new arrays describe variation more fully</a:t>
            </a:r>
          </a:p>
          <a:p>
            <a:pPr lvl="1"/>
            <a:r>
              <a:rPr lang="en-US" dirty="0" smtClean="0"/>
              <a:t>Rare variants are plentiful and should identify new susceptibility loci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UNDERSTAND FUNCTION LINKING EACH LOCUS TO A TRAIT</a:t>
            </a:r>
          </a:p>
          <a:p>
            <a:endParaRPr lang="en-US" b="1" dirty="0" smtClean="0"/>
          </a:p>
          <a:p>
            <a:r>
              <a:rPr lang="en-US" b="1" dirty="0" smtClean="0"/>
              <a:t>Do we have new targets for therapy? </a:t>
            </a:r>
            <a:br>
              <a:rPr lang="en-US" b="1" dirty="0" smtClean="0"/>
            </a:br>
            <a:r>
              <a:rPr lang="en-US" b="1" dirty="0" smtClean="0"/>
              <a:t>What happens in gene knockouts?</a:t>
            </a:r>
          </a:p>
          <a:p>
            <a:pPr lvl="1"/>
            <a:r>
              <a:rPr lang="en-US" dirty="0" smtClean="0"/>
              <a:t>Use sequencing to find rare human “knockout” alleles</a:t>
            </a:r>
          </a:p>
          <a:p>
            <a:pPr lvl="1"/>
            <a:r>
              <a:rPr lang="en-US" dirty="0" smtClean="0"/>
              <a:t>Good: Results may be more clear than for animal studies</a:t>
            </a:r>
          </a:p>
          <a:p>
            <a:pPr lvl="1"/>
            <a:r>
              <a:rPr lang="en-US" dirty="0" smtClean="0"/>
              <a:t>Bad: Naturally occurring knockout alleles are extremely rare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rare variants?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rmAutofit fontScale="77500" lnSpcReduction="2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COMPLETE GENETIC ARCHITECTURE OF EACH TRAIT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bg2"/>
                </a:solidFill>
              </a:rPr>
              <a:t>Are there additional susceptibility loci to be found?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What is the contribution of each identified locus to a trait?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Sequencing, imputation and new arrays describe variation more fully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Rare variants are plentiful and should identify new susceptibility loci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UNDERSTAND FUNCTION LINKING EACH LOCUS TO A TRAIT</a:t>
            </a:r>
          </a:p>
          <a:p>
            <a:endParaRPr lang="en-US" b="1" dirty="0" smtClean="0"/>
          </a:p>
          <a:p>
            <a:r>
              <a:rPr lang="en-US" b="1" dirty="0" smtClean="0"/>
              <a:t>Do we have new targets for therapy? </a:t>
            </a:r>
            <a:br>
              <a:rPr lang="en-US" b="1" dirty="0" smtClean="0"/>
            </a:br>
            <a:r>
              <a:rPr lang="en-US" b="1" dirty="0" smtClean="0"/>
              <a:t>What happens in gene knockouts?</a:t>
            </a:r>
          </a:p>
          <a:p>
            <a:pPr lvl="1"/>
            <a:r>
              <a:rPr lang="en-US" dirty="0" smtClean="0"/>
              <a:t>Use sequencing to find rare human “knockout” alleles</a:t>
            </a:r>
          </a:p>
          <a:p>
            <a:pPr lvl="1"/>
            <a:r>
              <a:rPr lang="en-US" dirty="0" smtClean="0"/>
              <a:t>Good: Results may be more clear than for animal studies</a:t>
            </a:r>
          </a:p>
          <a:p>
            <a:pPr lvl="1"/>
            <a:r>
              <a:rPr lang="en-US" dirty="0" smtClean="0"/>
              <a:t>Bad: Naturally occurring knockout alleles are extremely rare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2362200"/>
            <a:ext cx="7162800" cy="1066800"/>
          </a:xfrm>
          <a:prstGeom prst="wedgeRoundRectCallout">
            <a:avLst>
              <a:gd name="adj1" fmla="val -22826"/>
              <a:gd name="adj2" fmla="val 85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Coding Variants Especially Useful!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architecture of complex traits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63" y="1146596"/>
            <a:ext cx="7761322" cy="507640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419515" y="3136232"/>
            <a:ext cx="2419685" cy="521368"/>
          </a:xfrm>
          <a:prstGeom prst="wedgeRoundRectCallout">
            <a:avLst>
              <a:gd name="adj1" fmla="val 2002"/>
              <a:gd name="adj2" fmla="val 1009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Array-based genotyping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07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1385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Lots of rare functional variants to discover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3863174"/>
              </p:ext>
            </p:extLst>
          </p:nvPr>
        </p:nvGraphicFramePr>
        <p:xfrm>
          <a:off x="324486" y="1371600"/>
          <a:ext cx="8527476" cy="406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150"/>
                <a:gridCol w="1032415"/>
                <a:gridCol w="1327390"/>
                <a:gridCol w="1327390"/>
                <a:gridCol w="1179902"/>
                <a:gridCol w="1897229"/>
              </a:tblGrid>
              <a:tr h="6772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</a:t>
                      </a:r>
                      <a:r>
                        <a:rPr lang="en-US" dirty="0" err="1" smtClean="0"/>
                        <a:t>SNPs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Singletons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Doubletons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Tripletons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&gt;3 Occurrences</a:t>
                      </a:r>
                      <a:endParaRPr lang="en-US" dirty="0" smtClean="0"/>
                    </a:p>
                  </a:txBody>
                  <a:tcPr anchor="ctr"/>
                </a:tc>
              </a:tr>
              <a:tr h="6772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Synonymous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270,263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128,319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(47%)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29,340</a:t>
                      </a:r>
                    </a:p>
                    <a:p>
                      <a:pPr algn="ctr"/>
                      <a:r>
                        <a:rPr lang="en-US" dirty="0" smtClean="0"/>
                        <a:t>(11%)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13,129</a:t>
                      </a:r>
                    </a:p>
                    <a:p>
                      <a:pPr algn="ctr"/>
                      <a:r>
                        <a:rPr lang="en-US" dirty="0" smtClean="0"/>
                        <a:t>(5%)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99,475</a:t>
                      </a:r>
                    </a:p>
                    <a:p>
                      <a:pPr algn="ctr"/>
                      <a:r>
                        <a:rPr lang="en-US" dirty="0" smtClean="0"/>
                        <a:t>(37%)</a:t>
                      </a:r>
                      <a:endParaRPr lang="en-US" dirty="0"/>
                    </a:p>
                  </a:txBody>
                  <a:tcPr anchor="ctr"/>
                </a:tc>
              </a:tr>
              <a:tr h="6772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Nonsynonymous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410,956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234,633</a:t>
                      </a:r>
                    </a:p>
                    <a:p>
                      <a:pPr algn="ctr"/>
                      <a:r>
                        <a:rPr lang="en-US" dirty="0" smtClean="0"/>
                        <a:t>(57%)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46,740</a:t>
                      </a:r>
                    </a:p>
                    <a:p>
                      <a:pPr algn="ctr"/>
                      <a:r>
                        <a:rPr lang="en-US" dirty="0" smtClean="0"/>
                        <a:t>(11%)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19,274</a:t>
                      </a:r>
                    </a:p>
                    <a:p>
                      <a:pPr algn="ctr"/>
                      <a:r>
                        <a:rPr lang="en-US" dirty="0" smtClean="0"/>
                        <a:t>(5%)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110,309</a:t>
                      </a:r>
                    </a:p>
                    <a:p>
                      <a:pPr algn="ctr"/>
                      <a:r>
                        <a:rPr lang="en-US" dirty="0" smtClean="0"/>
                        <a:t>(27%)</a:t>
                      </a:r>
                      <a:endParaRPr lang="en-US" dirty="0"/>
                    </a:p>
                  </a:txBody>
                  <a:tcPr anchor="ctr"/>
                </a:tc>
              </a:tr>
              <a:tr h="6772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Nonsense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8,913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6,196</a:t>
                      </a:r>
                    </a:p>
                    <a:p>
                      <a:pPr algn="ctr"/>
                      <a:r>
                        <a:rPr lang="en-US" dirty="0" smtClean="0"/>
                        <a:t>(70%)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926</a:t>
                      </a:r>
                    </a:p>
                    <a:p>
                      <a:pPr algn="ctr"/>
                      <a:r>
                        <a:rPr lang="en-US" dirty="0" smtClean="0"/>
                        <a:t>(10%)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326</a:t>
                      </a:r>
                    </a:p>
                    <a:p>
                      <a:pPr algn="ctr"/>
                      <a:r>
                        <a:rPr lang="en-US" dirty="0" smtClean="0"/>
                        <a:t>(4%)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1,465</a:t>
                      </a:r>
                    </a:p>
                    <a:p>
                      <a:pPr algn="ctr"/>
                      <a:r>
                        <a:rPr lang="en-US" dirty="0" smtClean="0"/>
                        <a:t>(16%)</a:t>
                      </a:r>
                      <a:endParaRPr lang="en-US" dirty="0"/>
                    </a:p>
                  </a:txBody>
                  <a:tcPr anchor="ctr"/>
                </a:tc>
              </a:tr>
              <a:tr h="677277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772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Syn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err="1" smtClean="0"/>
                        <a:t>Syn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Ratio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r>
                        <a:rPr lang="en-US" baseline="0" dirty="0" smtClean="0"/>
                        <a:t> to 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r>
                        <a:rPr lang="en-US" baseline="0" dirty="0" smtClean="0"/>
                        <a:t> to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r>
                        <a:rPr lang="en-US" baseline="0" dirty="0" smtClean="0"/>
                        <a:t> to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 to 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680916"/>
            <a:ext cx="795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 a very large reservoir of extremely rare, likely functional, coding variants.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085233"/>
            <a:ext cx="734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NHLBI Exome Sequencing Project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9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association testing of</a:t>
            </a:r>
            <a:br>
              <a:rPr lang="en-US" dirty="0" smtClean="0"/>
            </a:br>
            <a:r>
              <a:rPr lang="en-US" dirty="0" smtClean="0"/>
              <a:t>low-frequency variants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Low minor allele count (MAC)</a:t>
            </a:r>
          </a:p>
          <a:p>
            <a:endParaRPr lang="en-US" dirty="0" smtClean="0"/>
          </a:p>
          <a:p>
            <a:r>
              <a:rPr lang="en-US" dirty="0" smtClean="0"/>
              <a:t>Stringent α = 5x10</a:t>
            </a:r>
            <a:r>
              <a:rPr lang="en-US" baseline="30000" dirty="0" smtClean="0"/>
              <a:t>-8</a:t>
            </a:r>
            <a:r>
              <a:rPr lang="en-US" dirty="0" smtClean="0"/>
              <a:t> (multiple testing)</a:t>
            </a:r>
          </a:p>
          <a:p>
            <a:endParaRPr lang="en-US" dirty="0" smtClean="0"/>
          </a:p>
          <a:p>
            <a:r>
              <a:rPr lang="en-US" dirty="0" smtClean="0"/>
              <a:t>For binary traits:</a:t>
            </a:r>
          </a:p>
          <a:p>
            <a:pPr lvl="1"/>
            <a:r>
              <a:rPr lang="en-US" dirty="0" smtClean="0"/>
              <a:t>Unbalanced numbers of cases and controls</a:t>
            </a:r>
            <a:br>
              <a:rPr lang="en-US" dirty="0" smtClean="0"/>
            </a:br>
            <a:r>
              <a:rPr lang="en-US" dirty="0" smtClean="0"/>
              <a:t>(e.g. population-based studies)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2057400" y="2000250"/>
            <a:ext cx="502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Logistic Wald test has low power* for low-frequency and rare variants in balanced studies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371600"/>
            <a:ext cx="3810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QQ Plot</a:t>
            </a:r>
          </a:p>
          <a:p>
            <a:pPr algn="ctr"/>
            <a:r>
              <a:rPr lang="en-US" b="1" dirty="0" smtClean="0"/>
              <a:t>1,060 Cases / 1,090 Controls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649867" y="6519446"/>
            <a:ext cx="5494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*Recently noted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by Xing et al. (2012) </a:t>
            </a:r>
            <a:r>
              <a:rPr lang="en-US" sz="1600" i="1" dirty="0" smtClean="0"/>
              <a:t>Ann Hum Genet</a:t>
            </a:r>
            <a:r>
              <a:rPr lang="en-US" sz="1600" dirty="0" smtClean="0"/>
              <a:t> 76:168-77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996296" y="2209800"/>
            <a:ext cx="154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MAC ≥ 200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296" y="2667000"/>
            <a:ext cx="21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20 ≤ MAC &lt; 200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6296" y="3581400"/>
            <a:ext cx="138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MAC &lt; 20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6781800" y="2440633"/>
            <a:ext cx="214496" cy="739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705600" y="2895600"/>
            <a:ext cx="2906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705600" y="3810000"/>
            <a:ext cx="2906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91200" y="5029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Logistic score test is anti-conservative for low-frequency and rare variants in unbalanced studies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371600"/>
            <a:ext cx="3810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QQ Plot</a:t>
            </a:r>
          </a:p>
          <a:p>
            <a:pPr algn="ctr"/>
            <a:r>
              <a:rPr lang="en-US" b="1" dirty="0" smtClean="0"/>
              <a:t>80 Cases / 1,768 Controls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1671935"/>
            <a:ext cx="21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20 ≤ MAC &lt; 200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133600"/>
            <a:ext cx="138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</a:rPr>
              <a:t>MAC &lt; 20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29200" y="1981200"/>
            <a:ext cx="10668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23622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91200" y="5029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single marker tests for low-frequency variants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For balanced studies</a:t>
            </a:r>
            <a:br>
              <a:rPr lang="en-US" dirty="0" smtClean="0"/>
            </a:br>
            <a:r>
              <a:rPr lang="en-US" dirty="0" smtClean="0"/>
              <a:t>(case-control ratio &lt; 3:2)</a:t>
            </a:r>
          </a:p>
          <a:p>
            <a:pPr lvl="1"/>
            <a:r>
              <a:rPr lang="en-US" dirty="0" smtClean="0"/>
              <a:t>Use Firth bias-corrected*, or score logistic regression</a:t>
            </a:r>
          </a:p>
          <a:p>
            <a:pPr lvl="1"/>
            <a:r>
              <a:rPr lang="en-US" dirty="0" smtClean="0"/>
              <a:t>Avoid Wald test (low power)</a:t>
            </a:r>
            <a:endParaRPr lang="en-US" dirty="0"/>
          </a:p>
          <a:p>
            <a:r>
              <a:rPr lang="en-US" dirty="0" smtClean="0"/>
              <a:t>For unbalanced studies</a:t>
            </a:r>
            <a:br>
              <a:rPr lang="en-US" dirty="0" smtClean="0"/>
            </a:br>
            <a:r>
              <a:rPr lang="en-US" dirty="0" smtClean="0"/>
              <a:t>(case-control ratio &gt; 3:2)</a:t>
            </a:r>
          </a:p>
          <a:p>
            <a:pPr lvl="1"/>
            <a:r>
              <a:rPr lang="en-US" dirty="0" smtClean="0"/>
              <a:t>Use Firth, likelihood ratio logistic regression</a:t>
            </a:r>
          </a:p>
          <a:p>
            <a:pPr lvl="1"/>
            <a:r>
              <a:rPr lang="en-US" dirty="0" smtClean="0"/>
              <a:t>Avoid score test</a:t>
            </a:r>
            <a:br>
              <a:rPr lang="en-US" dirty="0" smtClean="0"/>
            </a:br>
            <a:r>
              <a:rPr lang="en-US" dirty="0" smtClean="0"/>
              <a:t>(inflated false positive rate)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Quantitative Traits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Given normally-distributed QTs</a:t>
            </a:r>
          </a:p>
          <a:p>
            <a:pPr lvl="1"/>
            <a:r>
              <a:rPr lang="en-US" dirty="0" smtClean="0"/>
              <a:t>Use any linear regression test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3111" y="6211669"/>
            <a:ext cx="348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 et. al. </a:t>
            </a:r>
            <a:r>
              <a:rPr lang="en-US" i="1" dirty="0" smtClean="0"/>
              <a:t>Genet. </a:t>
            </a:r>
            <a:r>
              <a:rPr lang="en-US" i="1" dirty="0" err="1" smtClean="0"/>
              <a:t>Epidemiol</a:t>
            </a:r>
            <a:r>
              <a:rPr lang="en-US" i="1" dirty="0" smtClean="0"/>
              <a:t>.</a:t>
            </a:r>
            <a:r>
              <a:rPr lang="en-US" dirty="0" smtClean="0"/>
              <a:t>, 2013;</a:t>
            </a:r>
          </a:p>
          <a:p>
            <a:r>
              <a:rPr lang="en-US" dirty="0" smtClean="0"/>
              <a:t>Ma et. al., </a:t>
            </a:r>
            <a:r>
              <a:rPr lang="en-US" i="1" dirty="0" smtClean="0"/>
              <a:t>in preparation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2580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*(Firth, </a:t>
            </a:r>
            <a:r>
              <a:rPr lang="en-US" i="1" dirty="0" err="1" smtClean="0"/>
              <a:t>Biometrika</a:t>
            </a:r>
            <a:r>
              <a:rPr lang="en-US" dirty="0" smtClean="0"/>
              <a:t>, 1993)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single marker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43475"/>
          </a:xfrm>
        </p:spPr>
        <p:txBody>
          <a:bodyPr>
            <a:normAutofit/>
          </a:bodyPr>
          <a:lstStyle/>
          <a:p>
            <a:r>
              <a:rPr lang="en-US" dirty="0" smtClean="0"/>
              <a:t>Single marker tests have low power for rare variants unless sample size very large</a:t>
            </a:r>
          </a:p>
          <a:p>
            <a:r>
              <a:rPr lang="en-US" dirty="0" smtClean="0"/>
              <a:t>For binary traits, variants require minimum MAC ≥ 26 to have p-values &lt; 5x10</a:t>
            </a:r>
            <a:r>
              <a:rPr lang="en-US" baseline="30000" dirty="0" smtClean="0"/>
              <a:t>-8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(No covariates;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cases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ctrls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4724400"/>
          <a:ext cx="30949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68"/>
                <a:gridCol w="763905"/>
                <a:gridCol w="6988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Ctrls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 = 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 = </a:t>
                      </a:r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4301" y="6172200"/>
            <a:ext cx="301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Fisher’s Exact Test p = </a:t>
            </a:r>
            <a:r>
              <a:rPr lang="en-US" b="1" dirty="0" smtClean="0"/>
              <a:t>2.5x10</a:t>
            </a:r>
            <a:r>
              <a:rPr lang="en-US" b="1" baseline="30000" dirty="0" smtClean="0"/>
              <a:t>-8</a:t>
            </a:r>
            <a:endParaRPr lang="en-US" b="1" baseline="30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4724400"/>
          <a:ext cx="30949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68"/>
                <a:gridCol w="763905"/>
                <a:gridCol w="6988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Ctrls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 = 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Genotype = </a:t>
                      </a:r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0501" y="6172200"/>
            <a:ext cx="301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Fisher’s Exact Test p = </a:t>
            </a:r>
            <a:r>
              <a:rPr lang="en-US" b="1" dirty="0" smtClean="0"/>
              <a:t>5.1x10</a:t>
            </a:r>
            <a:r>
              <a:rPr lang="en-US" b="1" baseline="30000" dirty="0" smtClean="0"/>
              <a:t>-8</a:t>
            </a:r>
            <a:endParaRPr lang="en-US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Gene-based tests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Gene-based tests jointly analyze multiple rare variants in genetic region (e.g. gene)</a:t>
            </a:r>
          </a:p>
          <a:p>
            <a:r>
              <a:rPr lang="en-US" dirty="0" smtClean="0"/>
              <a:t>Increases power by:</a:t>
            </a:r>
          </a:p>
          <a:p>
            <a:pPr lvl="1"/>
            <a:r>
              <a:rPr lang="en-US" dirty="0" smtClean="0"/>
              <a:t>Combining information across rare variants</a:t>
            </a:r>
            <a:endParaRPr lang="en-US" dirty="0"/>
          </a:p>
          <a:p>
            <a:pPr lvl="1"/>
            <a:r>
              <a:rPr lang="en-US" dirty="0" smtClean="0"/>
              <a:t>Requiring less stringent α, e.g. α = 2.5x10</a:t>
            </a:r>
            <a:r>
              <a:rPr lang="en-US" baseline="30000" dirty="0" smtClean="0"/>
              <a:t>-6</a:t>
            </a:r>
            <a:r>
              <a:rPr lang="en-US" dirty="0" smtClean="0"/>
              <a:t> for 20K genes</a:t>
            </a:r>
          </a:p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5000" y="2209800"/>
          <a:ext cx="1210629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543"/>
                <a:gridCol w="403543"/>
                <a:gridCol w="403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876800" y="2209800"/>
          <a:ext cx="457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7916229" y="1833880"/>
            <a:ext cx="0" cy="2997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5400" y="1828800"/>
            <a:ext cx="2810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05400" y="1828800"/>
            <a:ext cx="0" cy="304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 rot="10800000">
            <a:off x="7001829" y="2514600"/>
            <a:ext cx="304800" cy="2590800"/>
          </a:xfrm>
          <a:prstGeom prst="leftBrace">
            <a:avLst>
              <a:gd name="adj1" fmla="val 54935"/>
              <a:gd name="adj2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382829" y="2209800"/>
          <a:ext cx="10668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Σ(</a:t>
                      </a:r>
                      <a:r>
                        <a:rPr lang="en-US" dirty="0" err="1" smtClean="0"/>
                        <a:t>w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dirty="0" err="1" smtClean="0"/>
                        <a:t>g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10400" y="5257800"/>
            <a:ext cx="1794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Burden Test</a:t>
            </a:r>
            <a:br>
              <a:rPr lang="en-US" dirty="0" smtClean="0"/>
            </a:br>
            <a:r>
              <a:rPr lang="en-US" dirty="0" smtClean="0"/>
              <a:t>(with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084940" y="6488668"/>
            <a:ext cx="405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(Madsen &amp; Browning, </a:t>
            </a:r>
            <a:r>
              <a:rPr lang="en-US" i="1" dirty="0" err="1" smtClean="0"/>
              <a:t>PLoS</a:t>
            </a:r>
            <a:r>
              <a:rPr lang="en-US" i="1" dirty="0" smtClean="0"/>
              <a:t> Genet.</a:t>
            </a:r>
            <a:r>
              <a:rPr lang="en-US" dirty="0" smtClean="0"/>
              <a:t>,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variants for gene-based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include variants of all frequencies, non-causal and common variants will dilute signal</a:t>
            </a:r>
          </a:p>
          <a:p>
            <a:r>
              <a:rPr lang="en-US" dirty="0" smtClean="0"/>
              <a:t>Commonly used filters or “masks”:</a:t>
            </a:r>
          </a:p>
          <a:p>
            <a:pPr lvl="1"/>
            <a:r>
              <a:rPr lang="en-US" dirty="0" smtClean="0"/>
              <a:t>Include variants MAF ≤ 0.05 or 0.01</a:t>
            </a:r>
          </a:p>
          <a:p>
            <a:pPr lvl="1"/>
            <a:r>
              <a:rPr lang="en-US" dirty="0" smtClean="0"/>
              <a:t>Weight variants by MAF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 ~ Beta(MAF, 1, 25)</a:t>
            </a:r>
          </a:p>
          <a:p>
            <a:pPr lvl="1"/>
            <a:r>
              <a:rPr lang="en-US" dirty="0" smtClean="0"/>
              <a:t>Select variants based on functional annotation:</a:t>
            </a:r>
          </a:p>
          <a:p>
            <a:pPr lvl="2"/>
            <a:r>
              <a:rPr lang="en-US" dirty="0" smtClean="0"/>
              <a:t>E.g. Protein Truncating Variants only, </a:t>
            </a:r>
            <a:r>
              <a:rPr lang="en-US" dirty="0" err="1" smtClean="0"/>
              <a:t>nonsynonymous</a:t>
            </a:r>
            <a:r>
              <a:rPr lang="en-US" dirty="0" smtClean="0"/>
              <a:t>, </a:t>
            </a:r>
            <a:r>
              <a:rPr lang="en-US" dirty="0" err="1" smtClean="0"/>
              <a:t>missense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If mask is too restrictive, will reduce to single variant test, and no gain in power</a:t>
            </a:r>
          </a:p>
        </p:txBody>
      </p:sp>
    </p:spTree>
    <p:extLst>
      <p:ext uri="{BB962C8B-B14F-4D97-AF65-F5344CB8AC3E}">
        <p14:creationId xmlns="" xmlns:p14="http://schemas.microsoft.com/office/powerpoint/2010/main" val="947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aggregation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Burden tests</a:t>
            </a:r>
            <a:r>
              <a:rPr lang="en-US" dirty="0" smtClean="0"/>
              <a:t> test association between (weighted) sum of rare alleles with disease or QT</a:t>
            </a:r>
          </a:p>
          <a:p>
            <a:pPr lvl="1"/>
            <a:r>
              <a:rPr lang="en-US" dirty="0" smtClean="0"/>
              <a:t>CMC (Li &amp; Leal, 2008), WSS (Madsen &amp; Browning, 2009)</a:t>
            </a:r>
          </a:p>
          <a:p>
            <a:endParaRPr lang="en-US" b="1" dirty="0" smtClean="0"/>
          </a:p>
          <a:p>
            <a:r>
              <a:rPr lang="en-US" b="1" dirty="0" smtClean="0"/>
              <a:t>Dispersion tests</a:t>
            </a:r>
            <a:r>
              <a:rPr lang="en-US" dirty="0" smtClean="0"/>
              <a:t> measure deviations from expected distribution</a:t>
            </a:r>
          </a:p>
          <a:p>
            <a:pPr lvl="1"/>
            <a:r>
              <a:rPr lang="en-US" dirty="0" smtClean="0"/>
              <a:t>SKAT (Wu et al., 2011), C-alpha (Neale et al., 2011)</a:t>
            </a:r>
          </a:p>
          <a:p>
            <a:endParaRPr lang="en-US" b="1" dirty="0" smtClean="0"/>
          </a:p>
          <a:p>
            <a:r>
              <a:rPr lang="en-US" b="1" dirty="0" smtClean="0"/>
              <a:t>Combined tests </a:t>
            </a:r>
            <a:r>
              <a:rPr lang="en-US" dirty="0" smtClean="0"/>
              <a:t>combine strengths of burden and dispersion tests</a:t>
            </a:r>
          </a:p>
          <a:p>
            <a:pPr lvl="1"/>
            <a:r>
              <a:rPr lang="en-US" dirty="0" smtClean="0"/>
              <a:t>SKAT-O (Lee et al.,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gene-based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of gene-based tests affected by the underlying (unknown) genetic architecture of the analyzed region:</a:t>
            </a:r>
          </a:p>
          <a:p>
            <a:pPr lvl="1"/>
            <a:r>
              <a:rPr lang="en-US" dirty="0" smtClean="0"/>
              <a:t>Number of associated variants in region</a:t>
            </a:r>
          </a:p>
          <a:p>
            <a:pPr lvl="1"/>
            <a:r>
              <a:rPr lang="en-US" dirty="0" smtClean="0"/>
              <a:t>Number of neutral variants diluting signals</a:t>
            </a:r>
          </a:p>
          <a:p>
            <a:pPr lvl="1"/>
            <a:r>
              <a:rPr lang="en-US" dirty="0" smtClean="0"/>
              <a:t>Whether direction of effect is consistent within gene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architecture of complex traits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63" y="1146596"/>
            <a:ext cx="7761322" cy="507640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810000" y="1143000"/>
            <a:ext cx="2620210" cy="1494593"/>
          </a:xfrm>
          <a:prstGeom prst="wedgeRoundRectCallout">
            <a:avLst>
              <a:gd name="adj1" fmla="val 6068"/>
              <a:gd name="adj2" fmla="val 6532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Population sequencing,</a:t>
            </a:r>
          </a:p>
          <a:p>
            <a:pPr algn="ctr"/>
            <a:r>
              <a:rPr lang="en-US" b="1" dirty="0" smtClean="0"/>
              <a:t>Dense reference imputation into GWAS,</a:t>
            </a:r>
          </a:p>
          <a:p>
            <a:pPr algn="ctr"/>
            <a:r>
              <a:rPr lang="en-US" b="1" dirty="0" smtClean="0"/>
              <a:t>Specialized array genotyping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07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comparison</a:t>
            </a:r>
            <a:br>
              <a:rPr lang="en-US" dirty="0" smtClean="0"/>
            </a:br>
            <a:r>
              <a:rPr lang="en-US" sz="3100" dirty="0" smtClean="0"/>
              <a:t>(All causal variants 100% deleterious)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10% Variants in Region are Causal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5</a:t>
            </a:r>
            <a:r>
              <a:rPr lang="en-US" sz="2000" dirty="0" smtClean="0">
                <a:solidFill>
                  <a:prstClr val="black"/>
                </a:solidFill>
              </a:rPr>
              <a:t>0</a:t>
            </a:r>
            <a:r>
              <a:rPr lang="en-US" sz="2000" dirty="0">
                <a:solidFill>
                  <a:prstClr val="black"/>
                </a:solidFill>
              </a:rPr>
              <a:t>% Variants in Region are Causal</a:t>
            </a: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0417" r="65833" b="50000"/>
          <a:stretch>
            <a:fillRect/>
          </a:stretch>
        </p:blipFill>
        <p:spPr bwMode="auto">
          <a:xfrm>
            <a:off x="597874" y="2408649"/>
            <a:ext cx="3758840" cy="348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60416" r="65833"/>
          <a:stretch>
            <a:fillRect/>
          </a:stretch>
        </p:blipFill>
        <p:spPr bwMode="auto">
          <a:xfrm>
            <a:off x="4786492" y="2408605"/>
            <a:ext cx="3758840" cy="34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16200000">
            <a:off x="244738" y="3489062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511938" y="3489062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7450" y="5867400"/>
            <a:ext cx="7890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Burden is most powerful when there are many causal variants</a:t>
            </a:r>
            <a:br>
              <a:rPr lang="en-US" sz="2400" dirty="0" smtClean="0"/>
            </a:br>
            <a:r>
              <a:rPr lang="en-US" sz="2400" dirty="0" smtClean="0"/>
              <a:t>with same direction of effect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548033" y="6488668"/>
            <a:ext cx="259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(Ma et al., </a:t>
            </a:r>
            <a:r>
              <a:rPr lang="en-US" i="1" dirty="0" smtClean="0"/>
              <a:t>in preparation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867400" y="25908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60606" r="66061"/>
          <a:stretch>
            <a:fillRect/>
          </a:stretch>
        </p:blipFill>
        <p:spPr bwMode="auto">
          <a:xfrm>
            <a:off x="4799034" y="2416966"/>
            <a:ext cx="3733757" cy="34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0390" r="66061" b="49784"/>
          <a:stretch>
            <a:fillRect/>
          </a:stretch>
        </p:blipFill>
        <p:spPr bwMode="auto">
          <a:xfrm>
            <a:off x="610415" y="2397956"/>
            <a:ext cx="3733757" cy="35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comparison</a:t>
            </a:r>
            <a:br>
              <a:rPr lang="en-US" dirty="0" smtClean="0"/>
            </a:br>
            <a:r>
              <a:rPr lang="en-US" sz="3100" dirty="0" smtClean="0"/>
              <a:t>(Causal variants are 50% deleterious / 50% protective)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10% Variants in Region are Causal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50% Variants in Region are Causal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4738" y="3489062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511938" y="3489062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7450" y="5867400"/>
            <a:ext cx="849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SKAT is most powerful when there are causal variants with opposite direction of effects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8033" y="6488668"/>
            <a:ext cx="259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(Ma et al., </a:t>
            </a:r>
            <a:r>
              <a:rPr lang="en-US" i="1" dirty="0" smtClean="0"/>
              <a:t>in preparation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6858000" y="2819400"/>
            <a:ext cx="304800" cy="609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2667000" y="3657600"/>
            <a:ext cx="304800" cy="609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60606" r="66061"/>
          <a:stretch>
            <a:fillRect/>
          </a:stretch>
        </p:blipFill>
        <p:spPr bwMode="auto">
          <a:xfrm>
            <a:off x="4799034" y="2416966"/>
            <a:ext cx="3733757" cy="34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0390" r="66061" b="49784"/>
          <a:stretch>
            <a:fillRect/>
          </a:stretch>
        </p:blipFill>
        <p:spPr bwMode="auto">
          <a:xfrm>
            <a:off x="610415" y="2397956"/>
            <a:ext cx="3733757" cy="35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comparison</a:t>
            </a:r>
            <a:br>
              <a:rPr lang="en-US" dirty="0" smtClean="0"/>
            </a:br>
            <a:r>
              <a:rPr lang="en-US" sz="3100" dirty="0" smtClean="0"/>
              <a:t>(Causal variants are 50% deleterious / 50% protective)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10% Variants in Region are Causal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50% Variants in Region are Causal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4738" y="3489062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511938" y="3489062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7450" y="5867400"/>
            <a:ext cx="849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SKAT-O is generally powerful and robust for different genetic architectures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8033" y="6488668"/>
            <a:ext cx="259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(Ma et al., </a:t>
            </a:r>
            <a:r>
              <a:rPr lang="en-US" i="1" dirty="0" smtClean="0"/>
              <a:t>in preparation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3581400" y="3657600"/>
            <a:ext cx="304800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772400" y="2971800"/>
            <a:ext cx="304800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analysis of </a:t>
            </a:r>
            <a:br>
              <a:rPr lang="en-US" dirty="0" smtClean="0"/>
            </a:br>
            <a:r>
              <a:rPr lang="en-US" dirty="0" smtClean="0"/>
              <a:t>low-frequency variants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marker tests remain useful for low-frequency variants</a:t>
            </a:r>
          </a:p>
          <a:p>
            <a:pPr lvl="1"/>
            <a:r>
              <a:rPr lang="en-US" dirty="0" smtClean="0"/>
              <a:t>Need to carefully select well-calibrated tests</a:t>
            </a:r>
          </a:p>
          <a:p>
            <a:r>
              <a:rPr lang="en-US" dirty="0" smtClean="0"/>
              <a:t>Gene-based tests can be more powerful for rare variants</a:t>
            </a:r>
          </a:p>
          <a:p>
            <a:pPr lvl="1"/>
            <a:r>
              <a:rPr lang="en-US" dirty="0" smtClean="0"/>
              <a:t>Power generally determined by underlying genetic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architecture of complex traits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863" y="1146596"/>
            <a:ext cx="7761322" cy="507640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267115" y="1155032"/>
            <a:ext cx="2419685" cy="521368"/>
          </a:xfrm>
          <a:prstGeom prst="wedgeRoundRectCallout">
            <a:avLst>
              <a:gd name="adj1" fmla="val 2002"/>
              <a:gd name="adj2" fmla="val 1009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Array-based GWAS?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1078832"/>
            <a:ext cx="3596106" cy="521368"/>
          </a:xfrm>
          <a:prstGeom prst="wedgeRoundRectCallout">
            <a:avLst>
              <a:gd name="adj1" fmla="val 2002"/>
              <a:gd name="adj2" fmla="val 1009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Family-based Sequencing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104105" y="4358104"/>
            <a:ext cx="2315410" cy="858257"/>
          </a:xfrm>
          <a:prstGeom prst="wedgeRoundRectCallout">
            <a:avLst>
              <a:gd name="adj1" fmla="val -61039"/>
              <a:gd name="adj2" fmla="val -4361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Deep Genome with</a:t>
            </a:r>
          </a:p>
          <a:p>
            <a:pPr algn="ctr"/>
            <a:r>
              <a:rPr lang="en-US" b="1" dirty="0" smtClean="0"/>
              <a:t>Very Large Samples?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073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Genotype array-based GWAS identified</a:t>
            </a:r>
            <a:br>
              <a:rPr lang="en-US" sz="2800" dirty="0" smtClean="0"/>
            </a:br>
            <a:r>
              <a:rPr lang="en-US" sz="2800" dirty="0" smtClean="0"/>
              <a:t>thousands of associated variants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2990"/>
            <a:ext cx="7079810" cy="551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775" y="2166040"/>
            <a:ext cx="1964225" cy="300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304" y="928091"/>
            <a:ext cx="384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Published G-W significant associations</a:t>
            </a:r>
            <a:br>
              <a:rPr lang="en-US" b="1" dirty="0" smtClean="0"/>
            </a:br>
            <a:r>
              <a:rPr lang="en-US" b="1" dirty="0" smtClean="0"/>
              <a:t>(p ≤ 5x10</a:t>
            </a:r>
            <a:r>
              <a:rPr lang="en-US" b="1" baseline="30000" dirty="0" smtClean="0"/>
              <a:t>-8</a:t>
            </a:r>
            <a:r>
              <a:rPr lang="en-US" b="1" dirty="0" smtClean="0"/>
              <a:t>) as of 12/2012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317749" y="6421542"/>
            <a:ext cx="4650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NHGRI </a:t>
            </a:r>
            <a:r>
              <a:rPr lang="en-US" sz="1400" dirty="0"/>
              <a:t>GWA </a:t>
            </a:r>
            <a:r>
              <a:rPr lang="en-US" sz="1400" dirty="0" smtClean="0"/>
              <a:t>Catalog:  http://www.genome.gov/GWAStudies/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2998</Words>
  <Application>Microsoft Office PowerPoint</Application>
  <PresentationFormat>On-screen Show (4:3)</PresentationFormat>
  <Paragraphs>1084</Paragraphs>
  <Slides>73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Office Theme</vt:lpstr>
      <vt:lpstr>Equation</vt:lpstr>
      <vt:lpstr>Genetic Association Analysis</vt:lpstr>
      <vt:lpstr>Outline</vt:lpstr>
      <vt:lpstr>Introduction</vt:lpstr>
      <vt:lpstr>Genetic association studies</vt:lpstr>
      <vt:lpstr>Genetic architecture of complex traits</vt:lpstr>
      <vt:lpstr>Genetic architecture of complex traits</vt:lpstr>
      <vt:lpstr>Genetic architecture of complex traits</vt:lpstr>
      <vt:lpstr>Genetic architecture of complex traits</vt:lpstr>
      <vt:lpstr>Genotype array-based GWAS identified thousands of associated variants</vt:lpstr>
      <vt:lpstr>Genome-wide significant SNPs by MAF</vt:lpstr>
      <vt:lpstr>Genome-wide significant SNPs by MAF</vt:lpstr>
      <vt:lpstr>Genome-wide significant SNPs by MAF</vt:lpstr>
      <vt:lpstr>Genome-wide significant SNPs by MAF</vt:lpstr>
      <vt:lpstr>Data Overview</vt:lpstr>
      <vt:lpstr>Phenotypes:  binary trait</vt:lpstr>
      <vt:lpstr>Phenotypes:  quantitative trait (QT)</vt:lpstr>
      <vt:lpstr>Genotypes:  hard genotypes</vt:lpstr>
      <vt:lpstr>Genotype imputation</vt:lpstr>
      <vt:lpstr>Using genotype imputation to  fill in missing genotypes</vt:lpstr>
      <vt:lpstr>Using genotype imputation to  fill in missing genotypes</vt:lpstr>
      <vt:lpstr>Using genotype imputation to  fill in missing genotypes</vt:lpstr>
      <vt:lpstr>Genotypes:  imputed dosages</vt:lpstr>
      <vt:lpstr>Additional covariates</vt:lpstr>
      <vt:lpstr>Study individuals: relatedness and population structure</vt:lpstr>
      <vt:lpstr>Analysis of Common Variants</vt:lpstr>
      <vt:lpstr>Genetic architecture of complex traits</vt:lpstr>
      <vt:lpstr>Single variant analysis</vt:lpstr>
      <vt:lpstr>Analysis methods</vt:lpstr>
      <vt:lpstr>Visualizing results: Manhattan Plot</vt:lpstr>
      <vt:lpstr>Visualizing results: quantile-quantile (QQ) plot)</vt:lpstr>
      <vt:lpstr>Visualizing results: regional plot</vt:lpstr>
      <vt:lpstr>Sources of association</vt:lpstr>
      <vt:lpstr>Example of spurious association due to population stratification</vt:lpstr>
      <vt:lpstr>The stratification problem happens..</vt:lpstr>
      <vt:lpstr>Possible solutions for population stratification</vt:lpstr>
      <vt:lpstr>Genomic control</vt:lpstr>
      <vt:lpstr>Genomic inflation factor</vt:lpstr>
      <vt:lpstr>QQ plots: a useful diagnostic</vt:lpstr>
      <vt:lpstr>Genomic control example</vt:lpstr>
      <vt:lpstr>Genomic control example</vt:lpstr>
      <vt:lpstr>Genomic control example</vt:lpstr>
      <vt:lpstr>Principal components analysis (PCA)</vt:lpstr>
      <vt:lpstr>Correcting for population structure using principal components</vt:lpstr>
      <vt:lpstr>Variance component model for family-based association test</vt:lpstr>
      <vt:lpstr>Variance component model for family-based association test</vt:lpstr>
      <vt:lpstr>Variance component model for family-based association test</vt:lpstr>
      <vt:lpstr>Genome-wide association of human height</vt:lpstr>
      <vt:lpstr>Uncorrected analysis - Overdispersion of test statistics -</vt:lpstr>
      <vt:lpstr>Conditioning on principal components - Overdispersion still exists -</vt:lpstr>
      <vt:lpstr>Variance component model - Overdispersion resolved -</vt:lpstr>
      <vt:lpstr>Multiple genetic association studies</vt:lpstr>
      <vt:lpstr>Multiple studies: Data aggregation methods</vt:lpstr>
      <vt:lpstr>Multiple studies: Data aggregation methods</vt:lpstr>
      <vt:lpstr>Joint vs. meta-analysis</vt:lpstr>
      <vt:lpstr>Summary: analysis of common variants</vt:lpstr>
      <vt:lpstr>Analysis of Low-frequency and Rare Variants</vt:lpstr>
      <vt:lpstr>Genetic architecture of complex traits</vt:lpstr>
      <vt:lpstr>Why study rare variants?</vt:lpstr>
      <vt:lpstr>Why study rare variants?</vt:lpstr>
      <vt:lpstr>Lots of rare functional variants to discover</vt:lpstr>
      <vt:lpstr>Challenges for association testing of low-frequency variants</vt:lpstr>
      <vt:lpstr>Logistic Wald test has low power* for low-frequency and rare variants in balanced studies</vt:lpstr>
      <vt:lpstr>Logistic score test is anti-conservative for low-frequency and rare variants in unbalanced studies</vt:lpstr>
      <vt:lpstr>Recommended single marker tests for low-frequency variants</vt:lpstr>
      <vt:lpstr>Limitations of single marker tests</vt:lpstr>
      <vt:lpstr>Gene-based tests</vt:lpstr>
      <vt:lpstr>Selecting variants for gene-based tests</vt:lpstr>
      <vt:lpstr>Categories of aggregation tests</vt:lpstr>
      <vt:lpstr>Power of gene-based tests</vt:lpstr>
      <vt:lpstr>Power comparison (All causal variants 100% deleterious)</vt:lpstr>
      <vt:lpstr>Power comparison (Causal variants are 50% deleterious / 50% protective)</vt:lpstr>
      <vt:lpstr>Power comparison (Causal variants are 50% deleterious / 50% protective)</vt:lpstr>
      <vt:lpstr>Summary: analysis of  low-frequency variants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Clement Ma</dc:creator>
  <cp:lastModifiedBy>Clement Ma</cp:lastModifiedBy>
  <cp:revision>261</cp:revision>
  <dcterms:created xsi:type="dcterms:W3CDTF">2014-12-10T17:52:07Z</dcterms:created>
  <dcterms:modified xsi:type="dcterms:W3CDTF">2015-05-20T15:31:27Z</dcterms:modified>
</cp:coreProperties>
</file>